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jmiA1ZNxKMCCwRqUdfJuTHZNuv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9"/>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9"/>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9"/>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9"/>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9"/>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2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2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2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2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2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20"/>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20"/>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20"/>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 name="Google Shape;24;p20"/>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20"/>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20"/>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20"/>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20"/>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20"/>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21"/>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21"/>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21"/>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21"/>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21"/>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2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2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22"/>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 name="Google Shape;45;p2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22"/>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22"/>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22"/>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2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50"/>
        <p:cNvGrpSpPr/>
        <p:nvPr/>
      </p:nvGrpSpPr>
      <p:grpSpPr>
        <a:xfrm>
          <a:off x="0" y="0"/>
          <a:ext cx="0" cy="0"/>
          <a:chOff x="0" y="0"/>
          <a:chExt cx="0" cy="0"/>
        </a:xfrm>
      </p:grpSpPr>
      <p:pic>
        <p:nvPicPr>
          <p:cNvPr id="51" name="Google Shape;51;p23"/>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2" name="Google Shape;52;p23"/>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53" name="Google Shape;53;p23"/>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54" name="Google Shape;54;p23"/>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55" name="Google Shape;55;p23"/>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57" name="Google Shape;57;p23"/>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58" name="Google Shape;58;p23"/>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9"/>
        <p:cNvGrpSpPr/>
        <p:nvPr/>
      </p:nvGrpSpPr>
      <p:grpSpPr>
        <a:xfrm>
          <a:off x="0" y="0"/>
          <a:ext cx="0" cy="0"/>
          <a:chOff x="0" y="0"/>
          <a:chExt cx="0" cy="0"/>
        </a:xfrm>
      </p:grpSpPr>
      <p:sp>
        <p:nvSpPr>
          <p:cNvPr id="60" name="Google Shape;60;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64" name="Google Shape;64;p24"/>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65" name="Google Shape;65;p24"/>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66" name="Google Shape;66;p24"/>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67" name="Google Shape;67;p24"/>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68" name="Google Shape;68;p24"/>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a:solidFill>
                  <a:schemeClr val="lt1"/>
                </a:solidFill>
                <a:latin typeface="Calibri"/>
                <a:ea typeface="Calibri"/>
                <a:cs typeface="Calibri"/>
                <a:sym typeface="Calibri"/>
              </a:rPr>
              <a:t>ASIL BAŞLIK STİLİ İÇİN TIKLATIN</a:t>
            </a:r>
            <a:endParaRPr sz="6000" b="1">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9"/>
        <p:cNvGrpSpPr/>
        <p:nvPr/>
      </p:nvGrpSpPr>
      <p:grpSpPr>
        <a:xfrm>
          <a:off x="0" y="0"/>
          <a:ext cx="0" cy="0"/>
          <a:chOff x="0" y="0"/>
          <a:chExt cx="0" cy="0"/>
        </a:xfrm>
      </p:grpSpPr>
      <p:pic>
        <p:nvPicPr>
          <p:cNvPr id="70" name="Google Shape;70;p25"/>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1" name="Google Shape;71;p25"/>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2" name="Google Shape;72;p25"/>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3" name="Google Shape;73;p25"/>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4" name="Google Shape;74;p25"/>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5" name="Google Shape;75;p2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81"/>
        <p:cNvGrpSpPr/>
        <p:nvPr/>
      </p:nvGrpSpPr>
      <p:grpSpPr>
        <a:xfrm>
          <a:off x="0" y="0"/>
          <a:ext cx="0" cy="0"/>
          <a:chOff x="0" y="0"/>
          <a:chExt cx="0" cy="0"/>
        </a:xfrm>
      </p:grpSpPr>
      <p:pic>
        <p:nvPicPr>
          <p:cNvPr id="82" name="Google Shape;82;p26"/>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3" name="Google Shape;83;p26"/>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4" name="Google Shape;84;p26"/>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5" name="Google Shape;85;p26"/>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6" name="Google Shape;86;p26"/>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7" name="Google Shape;87;p26"/>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Yalnızca Başlık">
  <p:cSld name="Yalnızca Başlık">
    <p:spTree>
      <p:nvGrpSpPr>
        <p:cNvPr id="1" name="Shape 95"/>
        <p:cNvGrpSpPr/>
        <p:nvPr/>
      </p:nvGrpSpPr>
      <p:grpSpPr>
        <a:xfrm>
          <a:off x="0" y="0"/>
          <a:ext cx="0" cy="0"/>
          <a:chOff x="0" y="0"/>
          <a:chExt cx="0" cy="0"/>
        </a:xfrm>
      </p:grpSpPr>
      <p:pic>
        <p:nvPicPr>
          <p:cNvPr id="96" name="Google Shape;96;p27"/>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97" name="Google Shape;97;p27"/>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98" name="Google Shape;98;p27"/>
          <p:cNvPicPr preferRelativeResize="0"/>
          <p:nvPr/>
        </p:nvPicPr>
        <p:blipFill rotWithShape="1">
          <a:blip r:embed="rId4">
            <a:alphaModFix/>
          </a:blip>
          <a:srcRect/>
          <a:stretch/>
        </p:blipFill>
        <p:spPr>
          <a:xfrm>
            <a:off x="1070918" y="596567"/>
            <a:ext cx="10058401" cy="602578"/>
          </a:xfrm>
          <a:prstGeom prst="rect">
            <a:avLst/>
          </a:prstGeom>
          <a:noFill/>
          <a:ln>
            <a:noFill/>
          </a:ln>
        </p:spPr>
      </p:pic>
      <p:pic>
        <p:nvPicPr>
          <p:cNvPr id="99" name="Google Shape;99;p27"/>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100" name="Google Shape;100;p27"/>
          <p:cNvSpPr txBox="1">
            <a:spLocks noGrp="1"/>
          </p:cNvSpPr>
          <p:nvPr>
            <p:ph type="body" idx="1"/>
          </p:nvPr>
        </p:nvSpPr>
        <p:spPr>
          <a:xfrm>
            <a:off x="838200" y="1384209"/>
            <a:ext cx="51720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27"/>
          <p:cNvPicPr preferRelativeResize="0"/>
          <p:nvPr/>
        </p:nvPicPr>
        <p:blipFill rotWithShape="1">
          <a:blip r:embed="rId6">
            <a:alphaModFix/>
          </a:blip>
          <a:srcRect/>
          <a:stretch/>
        </p:blipFill>
        <p:spPr>
          <a:xfrm>
            <a:off x="6214356" y="3365530"/>
            <a:ext cx="6227030" cy="3172131"/>
          </a:xfrm>
          <a:prstGeom prst="rect">
            <a:avLst/>
          </a:prstGeom>
          <a:noFill/>
          <a:ln>
            <a:noFill/>
          </a:ln>
        </p:spPr>
      </p:pic>
      <p:sp>
        <p:nvSpPr>
          <p:cNvPr id="102" name="Google Shape;102;p27"/>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 name="Google Shape;103;p27"/>
          <p:cNvPicPr preferRelativeResize="0"/>
          <p:nvPr/>
        </p:nvPicPr>
        <p:blipFill rotWithShape="1">
          <a:blip r:embed="rId7">
            <a:alphaModFix/>
          </a:blip>
          <a:srcRect/>
          <a:stretch/>
        </p:blipFill>
        <p:spPr>
          <a:xfrm>
            <a:off x="10484518" y="426911"/>
            <a:ext cx="747960" cy="747960"/>
          </a:xfrm>
          <a:prstGeom prst="rect">
            <a:avLst/>
          </a:prstGeom>
          <a:noFill/>
          <a:ln>
            <a:noFill/>
          </a:ln>
        </p:spPr>
      </p:pic>
      <p:pic>
        <p:nvPicPr>
          <p:cNvPr id="104" name="Google Shape;104;p27"/>
          <p:cNvPicPr preferRelativeResize="0"/>
          <p:nvPr/>
        </p:nvPicPr>
        <p:blipFill rotWithShape="1">
          <a:blip r:embed="rId8">
            <a:alphaModFix/>
          </a:blip>
          <a:srcRect/>
          <a:stretch/>
        </p:blipFill>
        <p:spPr>
          <a:xfrm flipH="1">
            <a:off x="978568" y="451185"/>
            <a:ext cx="819478" cy="74796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8"/>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1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1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a:t>
            </a:r>
            <a:br>
              <a:rPr lang="tr-TR"/>
            </a:br>
            <a:r>
              <a:rPr lang="tr-TR"/>
              <a:t>VE GÜVENLİĞİ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Alt İşveren İlişkisinin Unsurları</a:t>
            </a:r>
            <a:endParaRPr/>
          </a:p>
        </p:txBody>
      </p:sp>
      <p:sp>
        <p:nvSpPr>
          <p:cNvPr id="184" name="Google Shape;184;p10"/>
          <p:cNvSpPr txBox="1">
            <a:spLocks noGrp="1"/>
          </p:cNvSpPr>
          <p:nvPr>
            <p:ph type="body" idx="1"/>
          </p:nvPr>
        </p:nvSpPr>
        <p:spPr>
          <a:xfrm>
            <a:off x="2335602" y="1459656"/>
            <a:ext cx="7520796"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endParaRPr b="1"/>
          </a:p>
          <a:p>
            <a:pPr marL="0" lvl="0" indent="0" algn="l" rtl="0">
              <a:lnSpc>
                <a:spcPct val="90000"/>
              </a:lnSpc>
              <a:spcBef>
                <a:spcPts val="1000"/>
              </a:spcBef>
              <a:spcAft>
                <a:spcPts val="0"/>
              </a:spcAft>
              <a:buClr>
                <a:schemeClr val="dk1"/>
              </a:buClr>
              <a:buSzPts val="2400"/>
              <a:buNone/>
            </a:pPr>
            <a:endParaRPr/>
          </a:p>
        </p:txBody>
      </p:sp>
      <p:sp>
        <p:nvSpPr>
          <p:cNvPr id="185" name="Google Shape;185;p10"/>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pic>
        <p:nvPicPr>
          <p:cNvPr id="186" name="Google Shape;186;p10"/>
          <p:cNvPicPr preferRelativeResize="0"/>
          <p:nvPr/>
        </p:nvPicPr>
        <p:blipFill rotWithShape="1">
          <a:blip r:embed="rId3">
            <a:alphaModFix/>
          </a:blip>
          <a:srcRect/>
          <a:stretch/>
        </p:blipFill>
        <p:spPr>
          <a:xfrm>
            <a:off x="3275828" y="1365648"/>
            <a:ext cx="5640344" cy="4886762"/>
          </a:xfrm>
          <a:prstGeom prst="rect">
            <a:avLst/>
          </a:prstGeom>
          <a:noFill/>
          <a:ln>
            <a:noFill/>
          </a:ln>
        </p:spPr>
      </p:pic>
      <p:sp>
        <p:nvSpPr>
          <p:cNvPr id="187" name="Google Shape;187;p10"/>
          <p:cNvSpPr/>
          <p:nvPr/>
        </p:nvSpPr>
        <p:spPr>
          <a:xfrm>
            <a:off x="4229938" y="2434709"/>
            <a:ext cx="406438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200">
                <a:solidFill>
                  <a:schemeClr val="dk1"/>
                </a:solidFill>
                <a:latin typeface="Calibri"/>
                <a:ea typeface="Calibri"/>
                <a:cs typeface="Calibri"/>
                <a:sym typeface="Calibri"/>
              </a:rPr>
              <a:t>İşin bir başka işverenden alınması.</a:t>
            </a:r>
            <a:endParaRPr/>
          </a:p>
        </p:txBody>
      </p:sp>
      <p:sp>
        <p:nvSpPr>
          <p:cNvPr id="188" name="Google Shape;188;p10"/>
          <p:cNvSpPr/>
          <p:nvPr/>
        </p:nvSpPr>
        <p:spPr>
          <a:xfrm>
            <a:off x="4620127" y="4138136"/>
            <a:ext cx="6096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Alınan işin asıl işverenin işyerinde yürüttüğü</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mal veya hizmet üretimine ilişkin yardımcı</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işlerden veya asıl işin bir bölümünde</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işletmenin ve işin gereği veya teknolojik</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nedenlerle uzmanlık gerektiren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işlerden olması.</a:t>
            </a:r>
            <a:endParaRPr/>
          </a:p>
        </p:txBody>
      </p:sp>
      <p:sp>
        <p:nvSpPr>
          <p:cNvPr id="9"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1.5 İşyeri Kavramı </a:t>
            </a:r>
            <a:endParaRPr/>
          </a:p>
        </p:txBody>
      </p:sp>
      <p:sp>
        <p:nvSpPr>
          <p:cNvPr id="194" name="Google Shape;194;p11"/>
          <p:cNvSpPr txBox="1">
            <a:spLocks noGrp="1"/>
          </p:cNvSpPr>
          <p:nvPr>
            <p:ph type="body" idx="1"/>
          </p:nvPr>
        </p:nvSpPr>
        <p:spPr>
          <a:xfrm>
            <a:off x="838200" y="1707766"/>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a:t>İşyeri: </a:t>
            </a:r>
            <a:r>
              <a:rPr lang="tr-TR"/>
              <a:t>İşveren tarafından mal ve hizmet üretmek</a:t>
            </a:r>
            <a:endParaRPr/>
          </a:p>
          <a:p>
            <a:pPr marL="0" lvl="0" indent="0" algn="l" rtl="0">
              <a:lnSpc>
                <a:spcPct val="90000"/>
              </a:lnSpc>
              <a:spcBef>
                <a:spcPts val="1000"/>
              </a:spcBef>
              <a:spcAft>
                <a:spcPts val="0"/>
              </a:spcAft>
              <a:buClr>
                <a:schemeClr val="dk1"/>
              </a:buClr>
              <a:buSzPts val="2400"/>
              <a:buNone/>
            </a:pPr>
            <a:r>
              <a:rPr lang="tr-TR"/>
              <a:t>amacıyla maddi olan ve olmayan unsurlar ile işçinin</a:t>
            </a:r>
            <a:endParaRPr/>
          </a:p>
          <a:p>
            <a:pPr marL="0" lvl="0" indent="0" algn="l" rtl="0">
              <a:lnSpc>
                <a:spcPct val="90000"/>
              </a:lnSpc>
              <a:spcBef>
                <a:spcPts val="1000"/>
              </a:spcBef>
              <a:spcAft>
                <a:spcPts val="0"/>
              </a:spcAft>
              <a:buClr>
                <a:schemeClr val="dk1"/>
              </a:buClr>
              <a:buSzPts val="2400"/>
              <a:buNone/>
            </a:pPr>
            <a:r>
              <a:rPr lang="tr-TR"/>
              <a:t>birlikte örgütlendiği birim.</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İşverenin işyerinde ürettiği mal veya hizmet ile nitelik</a:t>
            </a:r>
            <a:endParaRPr/>
          </a:p>
          <a:p>
            <a:pPr marL="0" lvl="0" indent="0" algn="l" rtl="0">
              <a:lnSpc>
                <a:spcPct val="90000"/>
              </a:lnSpc>
              <a:spcBef>
                <a:spcPts val="1000"/>
              </a:spcBef>
              <a:spcAft>
                <a:spcPts val="0"/>
              </a:spcAft>
              <a:buClr>
                <a:schemeClr val="dk1"/>
              </a:buClr>
              <a:buSzPts val="2400"/>
              <a:buNone/>
            </a:pPr>
            <a:r>
              <a:rPr lang="tr-TR"/>
              <a:t>yönünden bağlılığı bulunan ve aynı yönetim altında</a:t>
            </a:r>
            <a:endParaRPr/>
          </a:p>
          <a:p>
            <a:pPr marL="0" lvl="0" indent="0" algn="l" rtl="0">
              <a:lnSpc>
                <a:spcPct val="90000"/>
              </a:lnSpc>
              <a:spcBef>
                <a:spcPts val="1000"/>
              </a:spcBef>
              <a:spcAft>
                <a:spcPts val="0"/>
              </a:spcAft>
              <a:buClr>
                <a:schemeClr val="dk1"/>
              </a:buClr>
              <a:buSzPts val="2400"/>
              <a:buNone/>
            </a:pPr>
            <a:r>
              <a:rPr lang="tr-TR"/>
              <a:t>örgütlenen yerler (işyerine bağlı yerler) ile dinlenme,</a:t>
            </a:r>
            <a:endParaRPr/>
          </a:p>
          <a:p>
            <a:pPr marL="0" lvl="0" indent="0" algn="l" rtl="0">
              <a:lnSpc>
                <a:spcPct val="90000"/>
              </a:lnSpc>
              <a:spcBef>
                <a:spcPts val="1000"/>
              </a:spcBef>
              <a:spcAft>
                <a:spcPts val="0"/>
              </a:spcAft>
              <a:buClr>
                <a:schemeClr val="dk1"/>
              </a:buClr>
              <a:buSzPts val="2400"/>
              <a:buNone/>
            </a:pPr>
            <a:r>
              <a:rPr lang="tr-TR"/>
              <a:t>çocuk emzirme, yemek, uyku, yıkanma, muayene ve</a:t>
            </a:r>
            <a:endParaRPr/>
          </a:p>
          <a:p>
            <a:pPr marL="0" lvl="0" indent="0" algn="l" rtl="0">
              <a:lnSpc>
                <a:spcPct val="90000"/>
              </a:lnSpc>
              <a:spcBef>
                <a:spcPts val="1000"/>
              </a:spcBef>
              <a:spcAft>
                <a:spcPts val="0"/>
              </a:spcAft>
              <a:buClr>
                <a:schemeClr val="dk1"/>
              </a:buClr>
              <a:buSzPts val="2400"/>
              <a:buNone/>
            </a:pPr>
            <a:r>
              <a:rPr lang="tr-TR"/>
              <a:t>bakım, beden ve mesleki eğitim ve avlu gibi diğer</a:t>
            </a:r>
            <a:endParaRPr/>
          </a:p>
          <a:p>
            <a:pPr marL="0" lvl="0" indent="0" algn="l" rtl="0">
              <a:lnSpc>
                <a:spcPct val="90000"/>
              </a:lnSpc>
              <a:spcBef>
                <a:spcPts val="1000"/>
              </a:spcBef>
              <a:spcAft>
                <a:spcPts val="0"/>
              </a:spcAft>
              <a:buClr>
                <a:schemeClr val="dk1"/>
              </a:buClr>
              <a:buSzPts val="2400"/>
              <a:buNone/>
            </a:pPr>
            <a:r>
              <a:rPr lang="tr-TR"/>
              <a:t>eklentiler ve araçlar da işyerinden sayılır.</a:t>
            </a:r>
            <a:endParaRPr/>
          </a:p>
        </p:txBody>
      </p:sp>
      <p:sp>
        <p:nvSpPr>
          <p:cNvPr id="195" name="Google Shape;195;p11"/>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pic>
        <p:nvPicPr>
          <p:cNvPr id="196" name="Google Shape;196;p11"/>
          <p:cNvPicPr preferRelativeResize="0"/>
          <p:nvPr/>
        </p:nvPicPr>
        <p:blipFill rotWithShape="1">
          <a:blip r:embed="rId3">
            <a:alphaModFix/>
          </a:blip>
          <a:srcRect/>
          <a:stretch/>
        </p:blipFill>
        <p:spPr>
          <a:xfrm>
            <a:off x="7396275" y="1905050"/>
            <a:ext cx="4795722" cy="5817772"/>
          </a:xfrm>
          <a:prstGeom prst="rect">
            <a:avLst/>
          </a:prstGeom>
          <a:noFill/>
          <a:ln>
            <a:noFill/>
          </a:ln>
        </p:spPr>
      </p:pic>
      <p:sp>
        <p:nvSpPr>
          <p:cNvPr id="7"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1.6 İş Kazası Kavramı </a:t>
            </a:r>
            <a:endParaRPr/>
          </a:p>
        </p:txBody>
      </p:sp>
      <p:sp>
        <p:nvSpPr>
          <p:cNvPr id="202" name="Google Shape;202;p12"/>
          <p:cNvSpPr txBox="1">
            <a:spLocks noGrp="1"/>
          </p:cNvSpPr>
          <p:nvPr>
            <p:ph type="body" idx="1"/>
          </p:nvPr>
        </p:nvSpPr>
        <p:spPr>
          <a:xfrm>
            <a:off x="838200" y="240929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a:t>İş Kazası: </a:t>
            </a:r>
            <a:r>
              <a:rPr lang="tr-TR"/>
              <a:t>İşyerinde veya işin yürütümü nedeniyle</a:t>
            </a:r>
            <a:endParaRPr/>
          </a:p>
          <a:p>
            <a:pPr marL="0" lvl="0" indent="0" algn="l" rtl="0">
              <a:lnSpc>
                <a:spcPct val="90000"/>
              </a:lnSpc>
              <a:spcBef>
                <a:spcPts val="1000"/>
              </a:spcBef>
              <a:spcAft>
                <a:spcPts val="0"/>
              </a:spcAft>
              <a:buClr>
                <a:schemeClr val="dk1"/>
              </a:buClr>
              <a:buSzPts val="2400"/>
              <a:buNone/>
            </a:pPr>
            <a:r>
              <a:rPr lang="tr-TR"/>
              <a:t>meydana gelen, ölüme sebebiyet veren veya vücut</a:t>
            </a:r>
            <a:endParaRPr/>
          </a:p>
          <a:p>
            <a:pPr marL="0" lvl="0" indent="0" algn="l" rtl="0">
              <a:lnSpc>
                <a:spcPct val="90000"/>
              </a:lnSpc>
              <a:spcBef>
                <a:spcPts val="1000"/>
              </a:spcBef>
              <a:spcAft>
                <a:spcPts val="0"/>
              </a:spcAft>
              <a:buClr>
                <a:schemeClr val="dk1"/>
              </a:buClr>
              <a:buSzPts val="2400"/>
              <a:buNone/>
            </a:pPr>
            <a:r>
              <a:rPr lang="tr-TR"/>
              <a:t>bütünlüğünü ruhen yada bedenen engelli hâle</a:t>
            </a:r>
            <a:endParaRPr/>
          </a:p>
          <a:p>
            <a:pPr marL="0" lvl="0" indent="0" algn="l" rtl="0">
              <a:lnSpc>
                <a:spcPct val="90000"/>
              </a:lnSpc>
              <a:spcBef>
                <a:spcPts val="1000"/>
              </a:spcBef>
              <a:spcAft>
                <a:spcPts val="0"/>
              </a:spcAft>
              <a:buClr>
                <a:schemeClr val="dk1"/>
              </a:buClr>
              <a:buSzPts val="2400"/>
              <a:buNone/>
            </a:pPr>
            <a:r>
              <a:rPr lang="tr-TR"/>
              <a:t>getiren olay.</a:t>
            </a:r>
            <a:endParaRPr/>
          </a:p>
        </p:txBody>
      </p:sp>
      <p:sp>
        <p:nvSpPr>
          <p:cNvPr id="203" name="Google Shape;203;p12"/>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pic>
        <p:nvPicPr>
          <p:cNvPr id="204" name="Google Shape;204;p12"/>
          <p:cNvPicPr preferRelativeResize="0"/>
          <p:nvPr/>
        </p:nvPicPr>
        <p:blipFill rotWithShape="1">
          <a:blip r:embed="rId3">
            <a:alphaModFix/>
          </a:blip>
          <a:srcRect/>
          <a:stretch/>
        </p:blipFill>
        <p:spPr>
          <a:xfrm>
            <a:off x="6288714" y="1317553"/>
            <a:ext cx="5903286" cy="5411050"/>
          </a:xfrm>
          <a:prstGeom prst="rect">
            <a:avLst/>
          </a:prstGeom>
          <a:noFill/>
          <a:ln>
            <a:noFill/>
          </a:ln>
        </p:spPr>
      </p:pic>
      <p:sp>
        <p:nvSpPr>
          <p:cNvPr id="6"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1.6 İş Kazası Kavramı </a:t>
            </a:r>
            <a:endParaRPr/>
          </a:p>
        </p:txBody>
      </p:sp>
      <p:pic>
        <p:nvPicPr>
          <p:cNvPr id="210" name="Google Shape;210;p13"/>
          <p:cNvPicPr preferRelativeResize="0"/>
          <p:nvPr/>
        </p:nvPicPr>
        <p:blipFill rotWithShape="1">
          <a:blip r:embed="rId3">
            <a:alphaModFix/>
          </a:blip>
          <a:srcRect/>
          <a:stretch/>
        </p:blipFill>
        <p:spPr>
          <a:xfrm>
            <a:off x="186906" y="1192452"/>
            <a:ext cx="11818188" cy="5665548"/>
          </a:xfrm>
          <a:prstGeom prst="rect">
            <a:avLst/>
          </a:prstGeom>
          <a:noFill/>
          <a:ln>
            <a:noFill/>
          </a:ln>
        </p:spPr>
      </p:pic>
      <p:sp>
        <p:nvSpPr>
          <p:cNvPr id="211" name="Google Shape;211;p13"/>
          <p:cNvSpPr txBox="1"/>
          <p:nvPr/>
        </p:nvSpPr>
        <p:spPr>
          <a:xfrm>
            <a:off x="1701523" y="1542126"/>
            <a:ext cx="2674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A</a:t>
            </a:r>
            <a:endParaRPr/>
          </a:p>
        </p:txBody>
      </p:sp>
      <p:sp>
        <p:nvSpPr>
          <p:cNvPr id="212" name="Google Shape;212;p13"/>
          <p:cNvSpPr txBox="1"/>
          <p:nvPr/>
        </p:nvSpPr>
        <p:spPr>
          <a:xfrm>
            <a:off x="1736029" y="2696202"/>
            <a:ext cx="28467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B</a:t>
            </a:r>
            <a:endParaRPr/>
          </a:p>
        </p:txBody>
      </p:sp>
      <p:sp>
        <p:nvSpPr>
          <p:cNvPr id="213" name="Google Shape;213;p13"/>
          <p:cNvSpPr txBox="1"/>
          <p:nvPr/>
        </p:nvSpPr>
        <p:spPr>
          <a:xfrm>
            <a:off x="1736029" y="3840560"/>
            <a:ext cx="2674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C</a:t>
            </a:r>
            <a:endParaRPr/>
          </a:p>
        </p:txBody>
      </p:sp>
      <p:sp>
        <p:nvSpPr>
          <p:cNvPr id="214" name="Google Shape;214;p13"/>
          <p:cNvSpPr txBox="1"/>
          <p:nvPr/>
        </p:nvSpPr>
        <p:spPr>
          <a:xfrm>
            <a:off x="1736029" y="4994636"/>
            <a:ext cx="19840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D</a:t>
            </a:r>
            <a:endParaRPr/>
          </a:p>
        </p:txBody>
      </p:sp>
      <p:sp>
        <p:nvSpPr>
          <p:cNvPr id="215" name="Google Shape;215;p13"/>
          <p:cNvSpPr txBox="1"/>
          <p:nvPr/>
        </p:nvSpPr>
        <p:spPr>
          <a:xfrm>
            <a:off x="1736029" y="6119336"/>
            <a:ext cx="19840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E</a:t>
            </a:r>
            <a:endParaRPr/>
          </a:p>
        </p:txBody>
      </p:sp>
      <p:sp>
        <p:nvSpPr>
          <p:cNvPr id="216" name="Google Shape;216;p13"/>
          <p:cNvSpPr/>
          <p:nvPr/>
        </p:nvSpPr>
        <p:spPr>
          <a:xfrm>
            <a:off x="3483559" y="1502153"/>
            <a:ext cx="875293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Sigortalının işyerinde bulunduğu sırada,</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p13"/>
          <p:cNvSpPr/>
          <p:nvPr/>
        </p:nvSpPr>
        <p:spPr>
          <a:xfrm>
            <a:off x="3483560" y="5842337"/>
            <a:ext cx="755825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Sigortalıların, işverence sağlanan bir taşıtla işin yapıldığı yere gidiş gelişi</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sırasında, meydana gelen ve sigortalıyı hemen veya sonradan bedenen</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ya da ruhen engelli hâle getiren olaydır.</a:t>
            </a:r>
            <a:endParaRPr/>
          </a:p>
        </p:txBody>
      </p:sp>
      <p:sp>
        <p:nvSpPr>
          <p:cNvPr id="218" name="Google Shape;218;p13"/>
          <p:cNvSpPr/>
          <p:nvPr/>
        </p:nvSpPr>
        <p:spPr>
          <a:xfrm>
            <a:off x="3483559" y="4856136"/>
            <a:ext cx="738572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Emziren kadın sigortalının, iş mevzuatı gereğince çocuğuna süt vermek için ayrılan zamanlarda,</a:t>
            </a:r>
            <a:endParaRPr/>
          </a:p>
        </p:txBody>
      </p:sp>
      <p:sp>
        <p:nvSpPr>
          <p:cNvPr id="219" name="Google Shape;219;p13"/>
          <p:cNvSpPr/>
          <p:nvPr/>
        </p:nvSpPr>
        <p:spPr>
          <a:xfrm>
            <a:off x="3483560" y="3666172"/>
            <a:ext cx="755825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Bir işverene bağlı olarak çalışan sigortalının, görevli olarak işyeri dışında başka bir yere gönderilmesi nedeniyle asıl işini yapmaksızın geçen zamanlarda,</a:t>
            </a:r>
            <a:endParaRPr/>
          </a:p>
        </p:txBody>
      </p:sp>
      <p:sp>
        <p:nvSpPr>
          <p:cNvPr id="220" name="Google Shape;220;p13"/>
          <p:cNvSpPr/>
          <p:nvPr/>
        </p:nvSpPr>
        <p:spPr>
          <a:xfrm>
            <a:off x="3483560" y="2505670"/>
            <a:ext cx="714418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İşveren tarafından yürütülmekte olan iş nedeniyle sigortalı kendi adına ve hesabına bağımsız çalışıyorsa yürütmekte olduğu iş nedeniyle,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1.7 Meslek Hastalığı Kavramı </a:t>
            </a:r>
            <a:endParaRPr/>
          </a:p>
        </p:txBody>
      </p:sp>
      <p:sp>
        <p:nvSpPr>
          <p:cNvPr id="226" name="Google Shape;226;p14"/>
          <p:cNvSpPr txBox="1">
            <a:spLocks noGrp="1"/>
          </p:cNvSpPr>
          <p:nvPr>
            <p:ph type="body" idx="1"/>
          </p:nvPr>
        </p:nvSpPr>
        <p:spPr>
          <a:xfrm>
            <a:off x="838200" y="2567255"/>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a:t>Meslek Hastalığı: </a:t>
            </a:r>
            <a:r>
              <a:rPr lang="tr-TR"/>
              <a:t>Sigortalının çalıştığı veya yaptığı</a:t>
            </a:r>
            <a:endParaRPr/>
          </a:p>
          <a:p>
            <a:pPr marL="0" lvl="0" indent="0" algn="l" rtl="0">
              <a:lnSpc>
                <a:spcPct val="90000"/>
              </a:lnSpc>
              <a:spcBef>
                <a:spcPts val="1000"/>
              </a:spcBef>
              <a:spcAft>
                <a:spcPts val="0"/>
              </a:spcAft>
              <a:buClr>
                <a:schemeClr val="dk1"/>
              </a:buClr>
              <a:buSzPts val="2400"/>
              <a:buNone/>
            </a:pPr>
            <a:r>
              <a:rPr lang="tr-TR"/>
              <a:t>işin niteliğinden dolayı tekrarlanan bir sebeple veya</a:t>
            </a:r>
            <a:endParaRPr/>
          </a:p>
          <a:p>
            <a:pPr marL="0" lvl="0" indent="0" algn="l" rtl="0">
              <a:lnSpc>
                <a:spcPct val="90000"/>
              </a:lnSpc>
              <a:spcBef>
                <a:spcPts val="1000"/>
              </a:spcBef>
              <a:spcAft>
                <a:spcPts val="0"/>
              </a:spcAft>
              <a:buClr>
                <a:schemeClr val="dk1"/>
              </a:buClr>
              <a:buSzPts val="2400"/>
              <a:buNone/>
            </a:pPr>
            <a:r>
              <a:rPr lang="tr-TR"/>
              <a:t>işin yürütüm şartları yüzünden uğradığı geçici veya</a:t>
            </a:r>
            <a:endParaRPr/>
          </a:p>
          <a:p>
            <a:pPr marL="0" lvl="0" indent="0" algn="l" rtl="0">
              <a:lnSpc>
                <a:spcPct val="90000"/>
              </a:lnSpc>
              <a:spcBef>
                <a:spcPts val="1000"/>
              </a:spcBef>
              <a:spcAft>
                <a:spcPts val="0"/>
              </a:spcAft>
              <a:buClr>
                <a:schemeClr val="dk1"/>
              </a:buClr>
              <a:buSzPts val="2400"/>
              <a:buNone/>
            </a:pPr>
            <a:r>
              <a:rPr lang="tr-TR"/>
              <a:t>sürekli hastalık, bedensel veya ruhsal engellilik</a:t>
            </a:r>
            <a:endParaRPr/>
          </a:p>
          <a:p>
            <a:pPr marL="0" lvl="0" indent="0" algn="l" rtl="0">
              <a:lnSpc>
                <a:spcPct val="90000"/>
              </a:lnSpc>
              <a:spcBef>
                <a:spcPts val="1000"/>
              </a:spcBef>
              <a:spcAft>
                <a:spcPts val="0"/>
              </a:spcAft>
              <a:buClr>
                <a:schemeClr val="dk1"/>
              </a:buClr>
              <a:buSzPts val="2400"/>
              <a:buNone/>
            </a:pPr>
            <a:r>
              <a:rPr lang="tr-TR"/>
              <a:t>halleridir.</a:t>
            </a:r>
            <a:endParaRPr/>
          </a:p>
        </p:txBody>
      </p:sp>
      <p:sp>
        <p:nvSpPr>
          <p:cNvPr id="227" name="Google Shape;227;p1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pic>
        <p:nvPicPr>
          <p:cNvPr id="228" name="Google Shape;228;p14"/>
          <p:cNvPicPr preferRelativeResize="0"/>
          <p:nvPr/>
        </p:nvPicPr>
        <p:blipFill rotWithShape="1">
          <a:blip r:embed="rId3">
            <a:alphaModFix/>
          </a:blip>
          <a:srcRect/>
          <a:stretch/>
        </p:blipFill>
        <p:spPr>
          <a:xfrm>
            <a:off x="6556075" y="1347496"/>
            <a:ext cx="5635925" cy="5457364"/>
          </a:xfrm>
          <a:prstGeom prst="rect">
            <a:avLst/>
          </a:prstGeom>
          <a:noFill/>
          <a:ln>
            <a:noFill/>
          </a:ln>
        </p:spPr>
      </p:pic>
      <p:sp>
        <p:nvSpPr>
          <p:cNvPr id="6"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15"/>
          <p:cNvPicPr preferRelativeResize="0">
            <a:picLocks noGrp="1"/>
          </p:cNvPicPr>
          <p:nvPr>
            <p:ph type="body" idx="1"/>
          </p:nvPr>
        </p:nvPicPr>
        <p:blipFill rotWithShape="1">
          <a:blip r:embed="rId3">
            <a:alphaModFix/>
          </a:blip>
          <a:srcRect/>
          <a:stretch/>
        </p:blipFill>
        <p:spPr>
          <a:xfrm>
            <a:off x="0" y="1069068"/>
            <a:ext cx="12810067" cy="5594969"/>
          </a:xfrm>
          <a:prstGeom prst="rect">
            <a:avLst/>
          </a:prstGeom>
          <a:noFill/>
          <a:ln>
            <a:noFill/>
          </a:ln>
        </p:spPr>
      </p:pic>
      <p:sp>
        <p:nvSpPr>
          <p:cNvPr id="234" name="Google Shape;234;p15"/>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235" name="Google Shape;235;p15"/>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sp>
        <p:nvSpPr>
          <p:cNvPr id="236" name="Google Shape;236;p15"/>
          <p:cNvSpPr/>
          <p:nvPr/>
        </p:nvSpPr>
        <p:spPr>
          <a:xfrm>
            <a:off x="160866" y="5603080"/>
            <a:ext cx="263313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İş sözleşmesiyle</a:t>
            </a:r>
            <a:endParaRPr/>
          </a:p>
          <a:p>
            <a:pPr marL="0" marR="0" lvl="0" indent="0" algn="l" rtl="0">
              <a:spcBef>
                <a:spcPts val="0"/>
              </a:spcBef>
              <a:spcAft>
                <a:spcPts val="0"/>
              </a:spcAft>
              <a:buNone/>
            </a:pPr>
            <a:r>
              <a:rPr lang="tr-TR" sz="1800">
                <a:solidFill>
                  <a:schemeClr val="lt1"/>
                </a:solidFill>
                <a:latin typeface="Calibri"/>
                <a:ea typeface="Calibri"/>
                <a:cs typeface="Calibri"/>
                <a:sym typeface="Calibri"/>
              </a:rPr>
              <a:t>çalışan, İSG’nin korunması gereken temel öznesidir.</a:t>
            </a:r>
            <a:endParaRPr/>
          </a:p>
        </p:txBody>
      </p:sp>
      <p:sp>
        <p:nvSpPr>
          <p:cNvPr id="237" name="Google Shape;237;p15"/>
          <p:cNvSpPr/>
          <p:nvPr/>
        </p:nvSpPr>
        <p:spPr>
          <a:xfrm>
            <a:off x="759467" y="5213054"/>
            <a:ext cx="5421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İşçi</a:t>
            </a:r>
            <a:r>
              <a:rPr lang="tr-TR" sz="1800" dirty="0">
                <a:solidFill>
                  <a:schemeClr val="dk1"/>
                </a:solidFill>
                <a:latin typeface="Calibri"/>
                <a:ea typeface="Calibri"/>
                <a:cs typeface="Calibri"/>
                <a:sym typeface="Calibri"/>
              </a:rPr>
              <a:t> </a:t>
            </a:r>
            <a:endParaRPr dirty="0"/>
          </a:p>
        </p:txBody>
      </p:sp>
      <p:sp>
        <p:nvSpPr>
          <p:cNvPr id="238" name="Google Shape;238;p15"/>
          <p:cNvSpPr/>
          <p:nvPr/>
        </p:nvSpPr>
        <p:spPr>
          <a:xfrm>
            <a:off x="2356924" y="4437960"/>
            <a:ext cx="8741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İşveren</a:t>
            </a:r>
            <a:endParaRPr dirty="0"/>
          </a:p>
        </p:txBody>
      </p:sp>
      <p:sp>
        <p:nvSpPr>
          <p:cNvPr id="239" name="Google Shape;239;p15"/>
          <p:cNvSpPr/>
          <p:nvPr/>
        </p:nvSpPr>
        <p:spPr>
          <a:xfrm>
            <a:off x="1900203" y="4797733"/>
            <a:ext cx="289560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lt1"/>
                </a:solidFill>
                <a:latin typeface="Calibri"/>
                <a:ea typeface="Calibri"/>
                <a:cs typeface="Calibri"/>
                <a:sym typeface="Calibri"/>
              </a:rPr>
              <a:t>İşçi çalıştıran </a:t>
            </a:r>
            <a:r>
              <a:rPr lang="tr-TR" sz="1800" dirty="0" smtClean="0">
                <a:solidFill>
                  <a:schemeClr val="lt1"/>
                </a:solidFill>
                <a:latin typeface="Calibri"/>
                <a:ea typeface="Calibri"/>
                <a:cs typeface="Calibri"/>
                <a:sym typeface="Calibri"/>
              </a:rPr>
              <a:t/>
            </a:r>
            <a:br>
              <a:rPr lang="tr-TR" sz="1800" dirty="0" smtClean="0">
                <a:solidFill>
                  <a:schemeClr val="lt1"/>
                </a:solidFill>
                <a:latin typeface="Calibri"/>
                <a:ea typeface="Calibri"/>
                <a:cs typeface="Calibri"/>
                <a:sym typeface="Calibri"/>
              </a:rPr>
            </a:br>
            <a:r>
              <a:rPr lang="tr-TR" sz="1800" dirty="0" smtClean="0">
                <a:solidFill>
                  <a:schemeClr val="lt1"/>
                </a:solidFill>
                <a:latin typeface="Calibri"/>
                <a:ea typeface="Calibri"/>
                <a:cs typeface="Calibri"/>
                <a:sym typeface="Calibri"/>
              </a:rPr>
              <a:t>gerçek /</a:t>
            </a:r>
            <a:r>
              <a:rPr lang="tr-TR" sz="1800" dirty="0">
                <a:solidFill>
                  <a:schemeClr val="lt1"/>
                </a:solidFill>
                <a:latin typeface="Calibri"/>
                <a:ea typeface="Calibri"/>
                <a:cs typeface="Calibri"/>
                <a:sym typeface="Calibri"/>
              </a:rPr>
              <a:t>tüzel kişidir; </a:t>
            </a:r>
            <a:r>
              <a:rPr lang="tr-TR" sz="1800" dirty="0" smtClean="0">
                <a:solidFill>
                  <a:schemeClr val="lt1"/>
                </a:solidFill>
                <a:latin typeface="Calibri"/>
                <a:ea typeface="Calibri"/>
                <a:cs typeface="Calibri"/>
                <a:sym typeface="Calibri"/>
              </a:rPr>
              <a:t/>
            </a:r>
            <a:br>
              <a:rPr lang="tr-TR" sz="1800" dirty="0" smtClean="0">
                <a:solidFill>
                  <a:schemeClr val="lt1"/>
                </a:solidFill>
                <a:latin typeface="Calibri"/>
                <a:ea typeface="Calibri"/>
                <a:cs typeface="Calibri"/>
                <a:sym typeface="Calibri"/>
              </a:rPr>
            </a:br>
            <a:r>
              <a:rPr lang="tr-TR" sz="1800" dirty="0" smtClean="0">
                <a:solidFill>
                  <a:schemeClr val="lt1"/>
                </a:solidFill>
                <a:latin typeface="Calibri"/>
                <a:ea typeface="Calibri"/>
                <a:cs typeface="Calibri"/>
                <a:sym typeface="Calibri"/>
              </a:rPr>
              <a:t>tüm </a:t>
            </a:r>
            <a:r>
              <a:rPr lang="tr-TR" sz="1800" dirty="0">
                <a:solidFill>
                  <a:schemeClr val="lt1"/>
                </a:solidFill>
                <a:latin typeface="Calibri"/>
                <a:ea typeface="Calibri"/>
                <a:cs typeface="Calibri"/>
                <a:sym typeface="Calibri"/>
              </a:rPr>
              <a:t>İSG </a:t>
            </a:r>
            <a:r>
              <a:rPr lang="tr-TR" sz="1800" dirty="0" smtClean="0">
                <a:solidFill>
                  <a:schemeClr val="lt1"/>
                </a:solidFill>
                <a:latin typeface="Calibri"/>
                <a:ea typeface="Calibri"/>
                <a:cs typeface="Calibri"/>
                <a:sym typeface="Calibri"/>
              </a:rPr>
              <a:t>önlemlerini </a:t>
            </a:r>
          </a:p>
          <a:p>
            <a:pPr marL="0" marR="0" lvl="0" indent="0" algn="l" rtl="0">
              <a:spcBef>
                <a:spcPts val="0"/>
              </a:spcBef>
              <a:spcAft>
                <a:spcPts val="0"/>
              </a:spcAft>
              <a:buNone/>
            </a:pPr>
            <a:r>
              <a:rPr lang="tr-TR" sz="1800" dirty="0" smtClean="0">
                <a:solidFill>
                  <a:schemeClr val="lt1"/>
                </a:solidFill>
                <a:latin typeface="Calibri"/>
                <a:ea typeface="Calibri"/>
                <a:cs typeface="Calibri"/>
                <a:sym typeface="Calibri"/>
              </a:rPr>
              <a:t>almakla </a:t>
            </a:r>
            <a:r>
              <a:rPr lang="tr-TR" sz="1800" dirty="0">
                <a:solidFill>
                  <a:schemeClr val="lt1"/>
                </a:solidFill>
                <a:latin typeface="Calibri"/>
                <a:ea typeface="Calibri"/>
                <a:cs typeface="Calibri"/>
                <a:sym typeface="Calibri"/>
              </a:rPr>
              <a:t>yükümlüdür.</a:t>
            </a:r>
            <a:endParaRPr dirty="0"/>
          </a:p>
        </p:txBody>
      </p:sp>
      <p:sp>
        <p:nvSpPr>
          <p:cNvPr id="240" name="Google Shape;240;p15"/>
          <p:cNvSpPr/>
          <p:nvPr/>
        </p:nvSpPr>
        <p:spPr>
          <a:xfrm>
            <a:off x="3590351" y="3439038"/>
            <a:ext cx="144578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İşveren Vekili</a:t>
            </a:r>
            <a:endParaRPr dirty="0"/>
          </a:p>
        </p:txBody>
      </p:sp>
      <p:sp>
        <p:nvSpPr>
          <p:cNvPr id="241" name="Google Shape;241;p15"/>
          <p:cNvSpPr/>
          <p:nvPr/>
        </p:nvSpPr>
        <p:spPr>
          <a:xfrm>
            <a:off x="3661025" y="4299461"/>
            <a:ext cx="267546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İşveren adına </a:t>
            </a:r>
            <a:endParaRPr/>
          </a:p>
          <a:p>
            <a:pPr marL="0" marR="0" lvl="0" indent="0" algn="l" rtl="0">
              <a:spcBef>
                <a:spcPts val="0"/>
              </a:spcBef>
              <a:spcAft>
                <a:spcPts val="0"/>
              </a:spcAft>
              <a:buNone/>
            </a:pPr>
            <a:r>
              <a:rPr lang="tr-TR" sz="1800">
                <a:solidFill>
                  <a:schemeClr val="lt1"/>
                </a:solidFill>
                <a:latin typeface="Calibri"/>
                <a:ea typeface="Calibri"/>
                <a:cs typeface="Calibri"/>
                <a:sym typeface="Calibri"/>
              </a:rPr>
              <a:t>yönetimi üstlenen kişidir.</a:t>
            </a:r>
            <a:endParaRPr/>
          </a:p>
        </p:txBody>
      </p:sp>
      <p:sp>
        <p:nvSpPr>
          <p:cNvPr id="242" name="Google Shape;242;p15"/>
          <p:cNvSpPr/>
          <p:nvPr/>
        </p:nvSpPr>
        <p:spPr>
          <a:xfrm>
            <a:off x="5527433" y="2967010"/>
            <a:ext cx="120276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Alt İşveren</a:t>
            </a:r>
            <a:endParaRPr dirty="0"/>
          </a:p>
        </p:txBody>
      </p:sp>
      <p:sp>
        <p:nvSpPr>
          <p:cNvPr id="243" name="Google Shape;243;p15"/>
          <p:cNvSpPr/>
          <p:nvPr/>
        </p:nvSpPr>
        <p:spPr>
          <a:xfrm>
            <a:off x="5285474" y="3441787"/>
            <a:ext cx="267546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lt1"/>
                </a:solidFill>
                <a:latin typeface="Calibri"/>
                <a:ea typeface="Calibri"/>
                <a:cs typeface="Calibri"/>
                <a:sym typeface="Calibri"/>
              </a:rPr>
              <a:t>Asıl işverenden </a:t>
            </a:r>
            <a:endParaRPr dirty="0"/>
          </a:p>
          <a:p>
            <a:pPr marL="0" marR="0" lvl="0" indent="0" algn="l" rtl="0">
              <a:spcBef>
                <a:spcPts val="0"/>
              </a:spcBef>
              <a:spcAft>
                <a:spcPts val="0"/>
              </a:spcAft>
              <a:buNone/>
            </a:pPr>
            <a:r>
              <a:rPr lang="tr-TR" sz="1800" dirty="0">
                <a:solidFill>
                  <a:schemeClr val="lt1"/>
                </a:solidFill>
                <a:latin typeface="Calibri"/>
                <a:ea typeface="Calibri"/>
                <a:cs typeface="Calibri"/>
                <a:sym typeface="Calibri"/>
              </a:rPr>
              <a:t>uzmanlık gerektiren </a:t>
            </a:r>
            <a:r>
              <a:rPr lang="tr-TR" sz="1800" dirty="0" smtClean="0">
                <a:solidFill>
                  <a:schemeClr val="lt1"/>
                </a:solidFill>
                <a:latin typeface="Calibri"/>
                <a:ea typeface="Calibri"/>
                <a:cs typeface="Calibri"/>
                <a:sym typeface="Calibri"/>
              </a:rPr>
              <a:t/>
            </a:r>
            <a:br>
              <a:rPr lang="tr-TR" sz="1800" dirty="0" smtClean="0">
                <a:solidFill>
                  <a:schemeClr val="lt1"/>
                </a:solidFill>
                <a:latin typeface="Calibri"/>
                <a:ea typeface="Calibri"/>
                <a:cs typeface="Calibri"/>
                <a:sym typeface="Calibri"/>
              </a:rPr>
            </a:br>
            <a:r>
              <a:rPr lang="tr-TR" sz="1800" dirty="0" smtClean="0">
                <a:solidFill>
                  <a:schemeClr val="lt1"/>
                </a:solidFill>
                <a:latin typeface="Calibri"/>
                <a:ea typeface="Calibri"/>
                <a:cs typeface="Calibri"/>
                <a:sym typeface="Calibri"/>
              </a:rPr>
              <a:t>bir </a:t>
            </a:r>
            <a:r>
              <a:rPr lang="tr-TR" sz="1800" dirty="0">
                <a:solidFill>
                  <a:schemeClr val="lt1"/>
                </a:solidFill>
                <a:latin typeface="Calibri"/>
                <a:ea typeface="Calibri"/>
                <a:cs typeface="Calibri"/>
                <a:sym typeface="Calibri"/>
              </a:rPr>
              <a:t>işi devralan kişidir.</a:t>
            </a:r>
            <a:endParaRPr dirty="0"/>
          </a:p>
        </p:txBody>
      </p:sp>
      <p:sp>
        <p:nvSpPr>
          <p:cNvPr id="244" name="Google Shape;244;p15"/>
          <p:cNvSpPr/>
          <p:nvPr/>
        </p:nvSpPr>
        <p:spPr>
          <a:xfrm>
            <a:off x="7486408" y="2230192"/>
            <a:ext cx="69320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İşyeri</a:t>
            </a:r>
            <a:endParaRPr dirty="0"/>
          </a:p>
        </p:txBody>
      </p:sp>
      <p:sp>
        <p:nvSpPr>
          <p:cNvPr id="245" name="Google Shape;245;p15"/>
          <p:cNvSpPr/>
          <p:nvPr/>
        </p:nvSpPr>
        <p:spPr>
          <a:xfrm>
            <a:off x="7038099" y="2567515"/>
            <a:ext cx="258233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Sadece üretim </a:t>
            </a:r>
            <a:endParaRPr/>
          </a:p>
          <a:p>
            <a:pPr marL="0" marR="0" lvl="0" indent="0" algn="l" rtl="0">
              <a:spcBef>
                <a:spcPts val="0"/>
              </a:spcBef>
              <a:spcAft>
                <a:spcPts val="0"/>
              </a:spcAft>
              <a:buNone/>
            </a:pPr>
            <a:r>
              <a:rPr lang="tr-TR" sz="1800">
                <a:solidFill>
                  <a:schemeClr val="lt1"/>
                </a:solidFill>
                <a:latin typeface="Calibri"/>
                <a:ea typeface="Calibri"/>
                <a:cs typeface="Calibri"/>
                <a:sym typeface="Calibri"/>
              </a:rPr>
              <a:t>alanı değil işverenin sağladığı araçları da kapsayan birimdir.</a:t>
            </a:r>
            <a:endParaRPr/>
          </a:p>
        </p:txBody>
      </p:sp>
      <p:sp>
        <p:nvSpPr>
          <p:cNvPr id="246" name="Google Shape;246;p15"/>
          <p:cNvSpPr/>
          <p:nvPr/>
        </p:nvSpPr>
        <p:spPr>
          <a:xfrm>
            <a:off x="9020559" y="1479788"/>
            <a:ext cx="97706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İş Kazası</a:t>
            </a:r>
            <a:endParaRPr dirty="0"/>
          </a:p>
        </p:txBody>
      </p:sp>
      <p:sp>
        <p:nvSpPr>
          <p:cNvPr id="247" name="Google Shape;247;p15"/>
          <p:cNvSpPr/>
          <p:nvPr/>
        </p:nvSpPr>
        <p:spPr>
          <a:xfrm>
            <a:off x="8709322" y="1814694"/>
            <a:ext cx="258233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İşyerinde/iş </a:t>
            </a:r>
            <a:endParaRPr/>
          </a:p>
          <a:p>
            <a:pPr marL="0" marR="0" lvl="0" indent="0" algn="l" rtl="0">
              <a:spcBef>
                <a:spcPts val="0"/>
              </a:spcBef>
              <a:spcAft>
                <a:spcPts val="0"/>
              </a:spcAft>
              <a:buNone/>
            </a:pPr>
            <a:r>
              <a:rPr lang="tr-TR" sz="1800">
                <a:solidFill>
                  <a:schemeClr val="lt1"/>
                </a:solidFill>
                <a:latin typeface="Calibri"/>
                <a:ea typeface="Calibri"/>
                <a:cs typeface="Calibri"/>
                <a:sym typeface="Calibri"/>
              </a:rPr>
              <a:t>sırasında meydana gelen bedensel veya ruhsal zarar veren olaydır</a:t>
            </a:r>
            <a:endParaRPr/>
          </a:p>
        </p:txBody>
      </p:sp>
      <p:sp>
        <p:nvSpPr>
          <p:cNvPr id="248" name="Google Shape;248;p15"/>
          <p:cNvSpPr/>
          <p:nvPr/>
        </p:nvSpPr>
        <p:spPr>
          <a:xfrm>
            <a:off x="11189803" y="488846"/>
            <a:ext cx="100219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a:solidFill>
                  <a:schemeClr val="dk1"/>
                </a:solidFill>
                <a:latin typeface="Calibri"/>
                <a:ea typeface="Calibri"/>
                <a:cs typeface="Calibri"/>
                <a:sym typeface="Calibri"/>
              </a:rPr>
              <a:t>Meslek </a:t>
            </a:r>
            <a:endParaRPr/>
          </a:p>
          <a:p>
            <a:pPr marL="0" marR="0" lvl="0" indent="0" algn="ctr" rtl="0">
              <a:spcBef>
                <a:spcPts val="0"/>
              </a:spcBef>
              <a:spcAft>
                <a:spcPts val="0"/>
              </a:spcAft>
              <a:buNone/>
            </a:pPr>
            <a:r>
              <a:rPr lang="tr-TR" sz="1800" b="1">
                <a:solidFill>
                  <a:schemeClr val="dk1"/>
                </a:solidFill>
                <a:latin typeface="Calibri"/>
                <a:ea typeface="Calibri"/>
                <a:cs typeface="Calibri"/>
                <a:sym typeface="Calibri"/>
              </a:rPr>
              <a:t>Hastalığı</a:t>
            </a:r>
            <a:endParaRPr/>
          </a:p>
        </p:txBody>
      </p:sp>
      <p:sp>
        <p:nvSpPr>
          <p:cNvPr id="249" name="Google Shape;249;p15"/>
          <p:cNvSpPr/>
          <p:nvPr/>
        </p:nvSpPr>
        <p:spPr>
          <a:xfrm>
            <a:off x="10344701" y="1069068"/>
            <a:ext cx="26924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lt1"/>
                </a:solidFill>
                <a:latin typeface="Calibri"/>
                <a:ea typeface="Calibri"/>
                <a:cs typeface="Calibri"/>
                <a:sym typeface="Calibri"/>
              </a:rPr>
              <a:t>İşin niteliği nedeniyle </a:t>
            </a:r>
            <a:endParaRPr/>
          </a:p>
          <a:p>
            <a:pPr marL="0" marR="0" lvl="0" indent="0" algn="l" rtl="0">
              <a:spcBef>
                <a:spcPts val="0"/>
              </a:spcBef>
              <a:spcAft>
                <a:spcPts val="0"/>
              </a:spcAft>
              <a:buNone/>
            </a:pPr>
            <a:r>
              <a:rPr lang="tr-TR" sz="1600">
                <a:solidFill>
                  <a:schemeClr val="lt1"/>
                </a:solidFill>
                <a:latin typeface="Calibri"/>
                <a:ea typeface="Calibri"/>
                <a:cs typeface="Calibri"/>
                <a:sym typeface="Calibri"/>
              </a:rPr>
              <a:t>tekrarlanan bir </a:t>
            </a:r>
            <a:endParaRPr/>
          </a:p>
          <a:p>
            <a:pPr marL="0" marR="0" lvl="0" indent="0" algn="l" rtl="0">
              <a:spcBef>
                <a:spcPts val="0"/>
              </a:spcBef>
              <a:spcAft>
                <a:spcPts val="0"/>
              </a:spcAft>
              <a:buNone/>
            </a:pPr>
            <a:r>
              <a:rPr lang="tr-TR" sz="1600">
                <a:solidFill>
                  <a:schemeClr val="lt1"/>
                </a:solidFill>
                <a:latin typeface="Calibri"/>
                <a:ea typeface="Calibri"/>
                <a:cs typeface="Calibri"/>
                <a:sym typeface="Calibri"/>
              </a:rPr>
              <a:t>sebeple ortaya çıkan hastalıktır.</a:t>
            </a:r>
            <a:endParaRPr/>
          </a:p>
        </p:txBody>
      </p:sp>
      <p:sp>
        <p:nvSpPr>
          <p:cNvPr id="20" name="Google Shape;125;p2"/>
          <p:cNvSpPr txBox="1"/>
          <p:nvPr/>
        </p:nvSpPr>
        <p:spPr>
          <a:xfrm>
            <a:off x="187456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1. İŞ SAĞLIĞI VE İŞ GÜVENLİĞİ TEMEL KAVRAMLARI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6"/>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255" name="Google Shape;255;p16"/>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tr-TR"/>
              <a:t>İşçi iş sağlığı ve güvenliği açısından neden önemlidir?</a:t>
            </a:r>
            <a:endParaRPr/>
          </a:p>
          <a:p>
            <a:pPr marL="228600" lvl="0" indent="-228600" algn="l" rtl="0">
              <a:lnSpc>
                <a:spcPct val="90000"/>
              </a:lnSpc>
              <a:spcBef>
                <a:spcPts val="1000"/>
              </a:spcBef>
              <a:spcAft>
                <a:spcPts val="0"/>
              </a:spcAft>
              <a:buClr>
                <a:schemeClr val="dk1"/>
              </a:buClr>
              <a:buSzPts val="2400"/>
              <a:buChar char="•"/>
            </a:pPr>
            <a:r>
              <a:rPr lang="tr-TR"/>
              <a:t>İşveren vekili deyince gözünüzde canlanan figür nedir?</a:t>
            </a:r>
            <a:endParaRPr/>
          </a:p>
          <a:p>
            <a:pPr marL="228600" lvl="0" indent="-228600" algn="l" rtl="0">
              <a:lnSpc>
                <a:spcPct val="90000"/>
              </a:lnSpc>
              <a:spcBef>
                <a:spcPts val="1000"/>
              </a:spcBef>
              <a:spcAft>
                <a:spcPts val="0"/>
              </a:spcAft>
              <a:buClr>
                <a:schemeClr val="dk1"/>
              </a:buClr>
              <a:buSzPts val="2400"/>
              <a:buChar char="•"/>
            </a:pPr>
            <a:r>
              <a:rPr lang="tr-TR"/>
              <a:t>İşveren vekilinin kim olduğu iş sağlığı ve güvenliği açısından neden önemli?</a:t>
            </a:r>
            <a:endParaRPr/>
          </a:p>
          <a:p>
            <a:pPr marL="228600" lvl="0" indent="-228600" algn="l" rtl="0">
              <a:lnSpc>
                <a:spcPct val="90000"/>
              </a:lnSpc>
              <a:spcBef>
                <a:spcPts val="1000"/>
              </a:spcBef>
              <a:spcAft>
                <a:spcPts val="0"/>
              </a:spcAft>
              <a:buClr>
                <a:schemeClr val="dk1"/>
              </a:buClr>
              <a:buSzPts val="2400"/>
              <a:buChar char="•"/>
            </a:pPr>
            <a:r>
              <a:rPr lang="tr-TR"/>
              <a:t>İş kazası olması durumunda işveren vekili de bu kazadan</a:t>
            </a:r>
            <a:endParaRPr/>
          </a:p>
          <a:p>
            <a:pPr marL="228600" lvl="0" indent="-228600" algn="l" rtl="0">
              <a:lnSpc>
                <a:spcPct val="90000"/>
              </a:lnSpc>
              <a:spcBef>
                <a:spcPts val="1000"/>
              </a:spcBef>
              <a:spcAft>
                <a:spcPts val="0"/>
              </a:spcAft>
              <a:buClr>
                <a:schemeClr val="dk1"/>
              </a:buClr>
              <a:buSzPts val="2400"/>
              <a:buChar char="•"/>
            </a:pPr>
            <a:r>
              <a:rPr lang="tr-TR"/>
              <a:t>dolayı sorumlu tutulabilir mi?</a:t>
            </a:r>
            <a:endParaRPr/>
          </a:p>
          <a:p>
            <a:pPr marL="228600" lvl="0" indent="-228600" algn="l" rtl="0">
              <a:lnSpc>
                <a:spcPct val="90000"/>
              </a:lnSpc>
              <a:spcBef>
                <a:spcPts val="1000"/>
              </a:spcBef>
              <a:spcAft>
                <a:spcPts val="0"/>
              </a:spcAft>
              <a:buClr>
                <a:schemeClr val="dk1"/>
              </a:buClr>
              <a:buSzPts val="2400"/>
              <a:buChar char="•"/>
            </a:pPr>
            <a:r>
              <a:rPr lang="tr-TR"/>
              <a:t>Alt işveren ilişkisi denilince aklınıza gelen çalışma biçimi nedir?</a:t>
            </a:r>
            <a:endParaRPr/>
          </a:p>
          <a:p>
            <a:pPr marL="228600" lvl="0" indent="-228600" algn="l" rtl="0">
              <a:lnSpc>
                <a:spcPct val="90000"/>
              </a:lnSpc>
              <a:spcBef>
                <a:spcPts val="1000"/>
              </a:spcBef>
              <a:spcAft>
                <a:spcPts val="0"/>
              </a:spcAft>
              <a:buClr>
                <a:schemeClr val="dk1"/>
              </a:buClr>
              <a:buSzPts val="2400"/>
              <a:buChar char="•"/>
            </a:pPr>
            <a:r>
              <a:rPr lang="tr-TR"/>
              <a:t>Taşeron diye bir kavram hiç duydunuz mu?</a:t>
            </a:r>
            <a:endParaRPr/>
          </a:p>
          <a:p>
            <a:pPr marL="228600" lvl="0" indent="-228600" algn="l" rtl="0">
              <a:lnSpc>
                <a:spcPct val="90000"/>
              </a:lnSpc>
              <a:spcBef>
                <a:spcPts val="1000"/>
              </a:spcBef>
              <a:spcAft>
                <a:spcPts val="0"/>
              </a:spcAft>
              <a:buClr>
                <a:schemeClr val="dk1"/>
              </a:buClr>
              <a:buSzPts val="2400"/>
              <a:buChar char="•"/>
            </a:pPr>
            <a:r>
              <a:rPr lang="tr-TR"/>
              <a:t>Alt işveren ile taşeron aynı şey mi?</a:t>
            </a:r>
            <a:endParaRPr/>
          </a:p>
          <a:p>
            <a:pPr marL="228600" lvl="0" indent="-228600" algn="l" rtl="0">
              <a:lnSpc>
                <a:spcPct val="90000"/>
              </a:lnSpc>
              <a:spcBef>
                <a:spcPts val="1000"/>
              </a:spcBef>
              <a:spcAft>
                <a:spcPts val="0"/>
              </a:spcAft>
              <a:buClr>
                <a:schemeClr val="dk1"/>
              </a:buClr>
              <a:buSzPts val="2400"/>
              <a:buChar char="•"/>
            </a:pPr>
            <a:r>
              <a:rPr lang="tr-TR"/>
              <a:t>Alt işveren kavramının iş sağlığı ve güvenliği dersinde ne işi var?</a:t>
            </a:r>
            <a:endParaRPr/>
          </a:p>
          <a:p>
            <a:pPr marL="228600" lvl="0" indent="-228600" algn="l" rtl="0">
              <a:lnSpc>
                <a:spcPct val="90000"/>
              </a:lnSpc>
              <a:spcBef>
                <a:spcPts val="1000"/>
              </a:spcBef>
              <a:spcAft>
                <a:spcPts val="0"/>
              </a:spcAft>
              <a:buClr>
                <a:schemeClr val="dk1"/>
              </a:buClr>
              <a:buSzPts val="2400"/>
              <a:buChar char="•"/>
            </a:pPr>
            <a:r>
              <a:rPr lang="tr-TR"/>
              <a:t>Bir yerin işyeri olup olmadığı neden önemli olsun ki?</a:t>
            </a:r>
            <a:endParaRPr/>
          </a:p>
          <a:p>
            <a:pPr marL="228600" lvl="0" indent="-228600" algn="l" rtl="0">
              <a:lnSpc>
                <a:spcPct val="90000"/>
              </a:lnSpc>
              <a:spcBef>
                <a:spcPts val="1000"/>
              </a:spcBef>
              <a:spcAft>
                <a:spcPts val="0"/>
              </a:spcAft>
              <a:buClr>
                <a:schemeClr val="dk1"/>
              </a:buClr>
              <a:buSzPts val="2400"/>
              <a:buChar char="•"/>
            </a:pPr>
            <a:r>
              <a:rPr lang="tr-TR"/>
              <a:t> İşyeri kavramı iş sağlığı ve güvenliği açısından mutlak bir sınır mıdır?</a:t>
            </a:r>
            <a:endParaRPr/>
          </a:p>
          <a:p>
            <a:pPr marL="0" lvl="0" indent="0" algn="ctr" rtl="0">
              <a:lnSpc>
                <a:spcPct val="90000"/>
              </a:lnSpc>
              <a:spcBef>
                <a:spcPts val="1000"/>
              </a:spcBef>
              <a:spcAft>
                <a:spcPts val="0"/>
              </a:spcAft>
              <a:buClr>
                <a:schemeClr val="dk1"/>
              </a:buClr>
              <a:buSzPts val="2400"/>
              <a:buNone/>
            </a:pPr>
            <a:endParaRPr/>
          </a:p>
          <a:p>
            <a:pPr marL="0" lvl="0" indent="0" algn="ctr" rtl="0">
              <a:lnSpc>
                <a:spcPct val="90000"/>
              </a:lnSpc>
              <a:spcBef>
                <a:spcPts val="1000"/>
              </a:spcBef>
              <a:spcAft>
                <a:spcPts val="0"/>
              </a:spcAft>
              <a:buClr>
                <a:schemeClr val="dk1"/>
              </a:buClr>
              <a:buSzPts val="2400"/>
              <a:buNone/>
            </a:pPr>
            <a:endParaRPr/>
          </a:p>
        </p:txBody>
      </p:sp>
      <p:pic>
        <p:nvPicPr>
          <p:cNvPr id="256" name="Google Shape;256;p16" descr="Sorular"/>
          <p:cNvPicPr preferRelativeResize="0"/>
          <p:nvPr/>
        </p:nvPicPr>
        <p:blipFill rotWithShape="1">
          <a:blip r:embed="rId3">
            <a:alphaModFix/>
          </a:blip>
          <a:srcRect/>
          <a:stretch/>
        </p:blipFill>
        <p:spPr>
          <a:xfrm>
            <a:off x="9131295" y="2290677"/>
            <a:ext cx="2979818" cy="2979818"/>
          </a:xfrm>
          <a:prstGeom prst="rect">
            <a:avLst/>
          </a:prstGeom>
          <a:noFill/>
          <a:ln>
            <a:noFill/>
          </a:ln>
        </p:spPr>
      </p:pic>
      <p:sp>
        <p:nvSpPr>
          <p:cNvPr id="5" name="Google Shape;125;p2"/>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1. İŞ SAĞLIĞI VE İŞ GÜVENLİĞİ TEMEL KAVRAMLARI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body" idx="1"/>
          </p:nvPr>
        </p:nvSpPr>
        <p:spPr>
          <a:xfrm>
            <a:off x="962185" y="1904205"/>
            <a:ext cx="9078460" cy="47927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tr-TR" dirty="0"/>
              <a:t>İşçi, işveren, işveren vekili </a:t>
            </a:r>
            <a:r>
              <a:rPr lang="tr-TR" dirty="0" smtClean="0"/>
              <a:t>kavramlarını tanımlar.</a:t>
            </a:r>
            <a:endParaRPr dirty="0"/>
          </a:p>
          <a:p>
            <a:pPr marL="228600" lvl="0" indent="-228600" algn="l" rtl="0">
              <a:lnSpc>
                <a:spcPct val="90000"/>
              </a:lnSpc>
              <a:spcBef>
                <a:spcPts val="1000"/>
              </a:spcBef>
              <a:spcAft>
                <a:spcPts val="0"/>
              </a:spcAft>
              <a:buClr>
                <a:schemeClr val="dk1"/>
              </a:buClr>
              <a:buSzPts val="2400"/>
              <a:buChar char="•"/>
            </a:pPr>
            <a:r>
              <a:rPr lang="tr-TR" dirty="0"/>
              <a:t>Alt işveren </a:t>
            </a:r>
            <a:r>
              <a:rPr lang="tr-TR" dirty="0" smtClean="0"/>
              <a:t>kavramını </a:t>
            </a:r>
            <a:r>
              <a:rPr lang="tr-TR" dirty="0"/>
              <a:t>ve iş sağlığı güvenliği açısından </a:t>
            </a:r>
            <a:r>
              <a:rPr lang="tr-TR" dirty="0" smtClean="0"/>
              <a:t>önemini kavrar.</a:t>
            </a:r>
            <a:endParaRPr dirty="0"/>
          </a:p>
          <a:p>
            <a:pPr marL="228600" lvl="0" indent="-228600" algn="l" rtl="0">
              <a:lnSpc>
                <a:spcPct val="90000"/>
              </a:lnSpc>
              <a:spcBef>
                <a:spcPts val="1000"/>
              </a:spcBef>
              <a:spcAft>
                <a:spcPts val="0"/>
              </a:spcAft>
              <a:buClr>
                <a:schemeClr val="dk1"/>
              </a:buClr>
              <a:buSzPts val="2400"/>
              <a:buChar char="•"/>
            </a:pPr>
            <a:r>
              <a:rPr lang="tr-TR" dirty="0"/>
              <a:t>İşyeri </a:t>
            </a:r>
            <a:r>
              <a:rPr lang="tr-TR" dirty="0" smtClean="0"/>
              <a:t>kavramını </a:t>
            </a:r>
            <a:r>
              <a:rPr lang="tr-TR" dirty="0"/>
              <a:t>ve iş kazası açısından </a:t>
            </a:r>
            <a:r>
              <a:rPr lang="tr-TR" dirty="0" smtClean="0"/>
              <a:t>önemini açıklar. </a:t>
            </a:r>
            <a:endParaRPr dirty="0"/>
          </a:p>
          <a:p>
            <a:pPr marL="228600" lvl="0" indent="-228600" algn="l" rtl="0">
              <a:lnSpc>
                <a:spcPct val="90000"/>
              </a:lnSpc>
              <a:spcBef>
                <a:spcPts val="1000"/>
              </a:spcBef>
              <a:spcAft>
                <a:spcPts val="0"/>
              </a:spcAft>
              <a:buClr>
                <a:schemeClr val="dk1"/>
              </a:buClr>
              <a:buSzPts val="2400"/>
              <a:buChar char="•"/>
            </a:pPr>
            <a:r>
              <a:rPr lang="tr-TR" dirty="0"/>
              <a:t>İş kazası </a:t>
            </a:r>
            <a:r>
              <a:rPr lang="tr-TR" dirty="0" smtClean="0"/>
              <a:t>kavramını tanımlar. </a:t>
            </a:r>
            <a:endParaRPr dirty="0"/>
          </a:p>
        </p:txBody>
      </p:sp>
      <p:sp>
        <p:nvSpPr>
          <p:cNvPr id="124" name="Google Shape;124;p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25" name="Google Shape;125;p2"/>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1. İŞ SAĞLIĞI VE İŞ GÜVENLİĞİ TEMEL KAVRAMLARI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1.1. İşçi- İşveren Kavramları</a:t>
            </a:r>
            <a:endParaRPr/>
          </a:p>
        </p:txBody>
      </p:sp>
      <p:sp>
        <p:nvSpPr>
          <p:cNvPr id="131" name="Google Shape;131;p3"/>
          <p:cNvSpPr txBox="1">
            <a:spLocks noGrp="1"/>
          </p:cNvSpPr>
          <p:nvPr>
            <p:ph type="body" idx="1"/>
          </p:nvPr>
        </p:nvSpPr>
        <p:spPr>
          <a:xfrm>
            <a:off x="838200" y="1514475"/>
            <a:ext cx="10515600" cy="46624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400"/>
              <a:buNone/>
            </a:pPr>
            <a:r>
              <a:rPr lang="tr-TR" b="1" dirty="0" smtClean="0"/>
              <a:t>İşçi</a:t>
            </a:r>
            <a:r>
              <a:rPr lang="tr-TR" b="1" dirty="0"/>
              <a:t>:</a:t>
            </a:r>
            <a:r>
              <a:rPr lang="tr-TR" dirty="0"/>
              <a:t> Bir iş sözleşmesine dayanarak çalışan gerçek kişi.</a:t>
            </a:r>
            <a:endParaRPr dirty="0"/>
          </a:p>
          <a:p>
            <a:pPr marL="0" lvl="0" indent="0" algn="l" rtl="0">
              <a:lnSpc>
                <a:spcPct val="90000"/>
              </a:lnSpc>
              <a:spcBef>
                <a:spcPts val="1000"/>
              </a:spcBef>
              <a:spcAft>
                <a:spcPts val="0"/>
              </a:spcAft>
              <a:buClr>
                <a:schemeClr val="dk1"/>
              </a:buClr>
              <a:buSzPts val="2400"/>
              <a:buNone/>
            </a:pPr>
            <a:endParaRPr b="1" dirty="0"/>
          </a:p>
          <a:p>
            <a:pPr marL="0" lvl="0" indent="0" algn="l" rtl="0">
              <a:lnSpc>
                <a:spcPct val="90000"/>
              </a:lnSpc>
              <a:spcBef>
                <a:spcPts val="1000"/>
              </a:spcBef>
              <a:spcAft>
                <a:spcPts val="0"/>
              </a:spcAft>
              <a:buClr>
                <a:schemeClr val="dk1"/>
              </a:buClr>
              <a:buSzPts val="2400"/>
              <a:buNone/>
            </a:pPr>
            <a:endParaRPr b="1" dirty="0"/>
          </a:p>
          <a:p>
            <a:pPr marL="0" lvl="0" indent="0" algn="l" rtl="0">
              <a:lnSpc>
                <a:spcPct val="90000"/>
              </a:lnSpc>
              <a:spcBef>
                <a:spcPts val="1000"/>
              </a:spcBef>
              <a:spcAft>
                <a:spcPts val="0"/>
              </a:spcAft>
              <a:buClr>
                <a:schemeClr val="dk1"/>
              </a:buClr>
              <a:buSzPts val="2400"/>
              <a:buNone/>
            </a:pPr>
            <a:r>
              <a:rPr lang="tr-TR" b="1" dirty="0"/>
              <a:t>İşçi Tanımının Unsurları: </a:t>
            </a:r>
            <a:endParaRPr dirty="0"/>
          </a:p>
          <a:p>
            <a:pPr marL="0" lvl="0" indent="0" algn="l" rtl="0">
              <a:lnSpc>
                <a:spcPct val="90000"/>
              </a:lnSpc>
              <a:spcBef>
                <a:spcPts val="1000"/>
              </a:spcBef>
              <a:spcAft>
                <a:spcPts val="0"/>
              </a:spcAft>
              <a:buClr>
                <a:schemeClr val="dk1"/>
              </a:buClr>
              <a:buSzPts val="2400"/>
              <a:buNone/>
            </a:pPr>
            <a:r>
              <a:rPr lang="tr-TR" b="1" dirty="0"/>
              <a:t>1. </a:t>
            </a:r>
            <a:r>
              <a:rPr lang="tr-TR" dirty="0"/>
              <a:t>İş sözleşmesine göre çalışmak</a:t>
            </a:r>
            <a:endParaRPr dirty="0"/>
          </a:p>
          <a:p>
            <a:pPr marL="0" lvl="0" indent="0" algn="l" rtl="0">
              <a:lnSpc>
                <a:spcPct val="90000"/>
              </a:lnSpc>
              <a:spcBef>
                <a:spcPts val="1000"/>
              </a:spcBef>
              <a:spcAft>
                <a:spcPts val="0"/>
              </a:spcAft>
              <a:buClr>
                <a:schemeClr val="dk1"/>
              </a:buClr>
              <a:buSzPts val="2400"/>
              <a:buNone/>
            </a:pPr>
            <a:r>
              <a:rPr lang="tr-TR" b="1" dirty="0"/>
              <a:t>2. </a:t>
            </a:r>
            <a:r>
              <a:rPr lang="tr-TR" dirty="0"/>
              <a:t>Gerçek kişi olmak</a:t>
            </a: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endParaRPr dirty="0"/>
          </a:p>
        </p:txBody>
      </p:sp>
      <p:sp>
        <p:nvSpPr>
          <p:cNvPr id="132"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1. İŞ SAĞLIĞI VE İŞ GÜVENLİĞİ TEMEL KAVRAMLARI </a:t>
            </a:r>
            <a:endParaRPr/>
          </a:p>
        </p:txBody>
      </p:sp>
      <p:pic>
        <p:nvPicPr>
          <p:cNvPr id="133" name="Google Shape;133;p3"/>
          <p:cNvPicPr preferRelativeResize="0"/>
          <p:nvPr/>
        </p:nvPicPr>
        <p:blipFill rotWithShape="1">
          <a:blip r:embed="rId3">
            <a:alphaModFix/>
          </a:blip>
          <a:srcRect/>
          <a:stretch/>
        </p:blipFill>
        <p:spPr>
          <a:xfrm>
            <a:off x="5602706" y="351586"/>
            <a:ext cx="6858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1.1. İşçi- İşveren Kavramları</a:t>
            </a:r>
            <a:endParaRPr/>
          </a:p>
        </p:txBody>
      </p:sp>
      <p:sp>
        <p:nvSpPr>
          <p:cNvPr id="139" name="Google Shape;139;p4"/>
          <p:cNvSpPr txBox="1">
            <a:spLocks noGrp="1"/>
          </p:cNvSpPr>
          <p:nvPr>
            <p:ph type="body" idx="1"/>
          </p:nvPr>
        </p:nvSpPr>
        <p:spPr>
          <a:xfrm>
            <a:off x="800100" y="1628775"/>
            <a:ext cx="10661673" cy="500997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dirty="0"/>
              <a:t>İşveren: </a:t>
            </a:r>
            <a:r>
              <a:rPr lang="tr-TR" dirty="0"/>
              <a:t>İşçi çalıştıran gerçek veya tüzel kişiye yahut</a:t>
            </a:r>
            <a:endParaRPr dirty="0"/>
          </a:p>
          <a:p>
            <a:pPr marL="0" lvl="0" indent="0" algn="l" rtl="0">
              <a:lnSpc>
                <a:spcPct val="90000"/>
              </a:lnSpc>
              <a:spcBef>
                <a:spcPts val="1000"/>
              </a:spcBef>
              <a:spcAft>
                <a:spcPts val="0"/>
              </a:spcAft>
              <a:buClr>
                <a:schemeClr val="dk1"/>
              </a:buClr>
              <a:buSzPts val="2400"/>
              <a:buNone/>
            </a:pPr>
            <a:r>
              <a:rPr lang="tr-TR" dirty="0"/>
              <a:t>tüzel kişiliği olmayan kurum ve kuruluşlara işveren</a:t>
            </a:r>
            <a:endParaRPr dirty="0"/>
          </a:p>
          <a:p>
            <a:pPr marL="0" lvl="0" indent="0" algn="l" rtl="0">
              <a:lnSpc>
                <a:spcPct val="90000"/>
              </a:lnSpc>
              <a:spcBef>
                <a:spcPts val="1000"/>
              </a:spcBef>
              <a:spcAft>
                <a:spcPts val="0"/>
              </a:spcAft>
              <a:buClr>
                <a:schemeClr val="dk1"/>
              </a:buClr>
              <a:buSzPts val="2400"/>
              <a:buNone/>
            </a:pPr>
            <a:r>
              <a:rPr lang="tr-TR" dirty="0"/>
              <a:t>denir</a:t>
            </a:r>
            <a:r>
              <a:rPr lang="tr-TR" dirty="0" smtClean="0"/>
              <a:t>.</a:t>
            </a:r>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r>
              <a:rPr lang="tr-TR" dirty="0"/>
              <a:t>Gerçek kişiler dışında işçi çalıştıran dernek, sendikalar,</a:t>
            </a:r>
            <a:endParaRPr dirty="0"/>
          </a:p>
          <a:p>
            <a:pPr marL="0" lvl="0" indent="0" algn="l" rtl="0">
              <a:lnSpc>
                <a:spcPct val="90000"/>
              </a:lnSpc>
              <a:spcBef>
                <a:spcPts val="1000"/>
              </a:spcBef>
              <a:spcAft>
                <a:spcPts val="0"/>
              </a:spcAft>
              <a:buClr>
                <a:schemeClr val="dk1"/>
              </a:buClr>
              <a:buSzPts val="2400"/>
              <a:buNone/>
            </a:pPr>
            <a:r>
              <a:rPr lang="tr-TR" dirty="0"/>
              <a:t>adi şirketler de işveren sayılırlar.</a:t>
            </a:r>
            <a:endParaRPr dirty="0"/>
          </a:p>
          <a:p>
            <a:pPr marL="0" lvl="0" indent="0" algn="l" rtl="0">
              <a:lnSpc>
                <a:spcPct val="90000"/>
              </a:lnSpc>
              <a:spcBef>
                <a:spcPts val="1000"/>
              </a:spcBef>
              <a:spcAft>
                <a:spcPts val="0"/>
              </a:spcAft>
              <a:buClr>
                <a:schemeClr val="dk1"/>
              </a:buClr>
              <a:buSzPts val="2400"/>
              <a:buNone/>
            </a:pPr>
            <a:r>
              <a:rPr lang="tr-TR" dirty="0"/>
              <a:t>İşveren sıfatı, işçiden hizmet edimi talep etme ile</a:t>
            </a:r>
            <a:endParaRPr dirty="0"/>
          </a:p>
          <a:p>
            <a:pPr marL="0" lvl="0" indent="0" algn="l" rtl="0">
              <a:lnSpc>
                <a:spcPct val="90000"/>
              </a:lnSpc>
              <a:spcBef>
                <a:spcPts val="1000"/>
              </a:spcBef>
              <a:spcAft>
                <a:spcPts val="0"/>
              </a:spcAft>
              <a:buClr>
                <a:schemeClr val="dk1"/>
              </a:buClr>
              <a:buSzPts val="2400"/>
              <a:buNone/>
            </a:pPr>
            <a:r>
              <a:rPr lang="tr-TR" dirty="0"/>
              <a:t>talimat verme hakkından oluşmaktadır</a:t>
            </a:r>
            <a:r>
              <a:rPr lang="tr-TR" b="1" dirty="0"/>
              <a:t>.</a:t>
            </a:r>
            <a:endParaRPr dirty="0"/>
          </a:p>
          <a:p>
            <a:pPr marL="0" lvl="0" indent="0" algn="l" rtl="0">
              <a:lnSpc>
                <a:spcPct val="90000"/>
              </a:lnSpc>
              <a:spcBef>
                <a:spcPts val="1000"/>
              </a:spcBef>
              <a:spcAft>
                <a:spcPts val="0"/>
              </a:spcAft>
              <a:buClr>
                <a:schemeClr val="dk1"/>
              </a:buClr>
              <a:buSzPts val="2400"/>
              <a:buNone/>
            </a:pPr>
            <a:endParaRPr b="1" dirty="0"/>
          </a:p>
        </p:txBody>
      </p:sp>
      <p:pic>
        <p:nvPicPr>
          <p:cNvPr id="140" name="Google Shape;140;p4"/>
          <p:cNvPicPr preferRelativeResize="0"/>
          <p:nvPr/>
        </p:nvPicPr>
        <p:blipFill rotWithShape="1">
          <a:blip r:embed="rId3">
            <a:alphaModFix/>
          </a:blip>
          <a:srcRect/>
          <a:stretch/>
        </p:blipFill>
        <p:spPr>
          <a:xfrm>
            <a:off x="7354025" y="1993600"/>
            <a:ext cx="4726025" cy="3149899"/>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1. İŞ SAĞLIĞI VE İŞ GÜVENLİĞİ TEMEL KAVRAMLARI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1.1. İşçi- İşveren Kavramları</a:t>
            </a:r>
            <a:endParaRPr/>
          </a:p>
        </p:txBody>
      </p:sp>
      <p:sp>
        <p:nvSpPr>
          <p:cNvPr id="146" name="Google Shape;146;p5"/>
          <p:cNvSpPr txBox="1">
            <a:spLocks noGrp="1"/>
          </p:cNvSpPr>
          <p:nvPr>
            <p:ph type="body" idx="1"/>
          </p:nvPr>
        </p:nvSpPr>
        <p:spPr>
          <a:xfrm>
            <a:off x="838200" y="1713660"/>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İşveren, işyerinde iş sağlığı ve güvenliği önlemlerini</a:t>
            </a:r>
            <a:endParaRPr/>
          </a:p>
          <a:p>
            <a:pPr marL="0" lvl="0" indent="0" algn="l" rtl="0">
              <a:lnSpc>
                <a:spcPct val="90000"/>
              </a:lnSpc>
              <a:spcBef>
                <a:spcPts val="1000"/>
              </a:spcBef>
              <a:spcAft>
                <a:spcPts val="0"/>
              </a:spcAft>
              <a:buClr>
                <a:schemeClr val="dk1"/>
              </a:buClr>
              <a:buSzPts val="2400"/>
              <a:buNone/>
            </a:pPr>
            <a:r>
              <a:rPr lang="tr-TR"/>
              <a:t>almakla yükümlü olan kişidir. Bu kapsamda</a:t>
            </a:r>
            <a:endParaRPr/>
          </a:p>
          <a:p>
            <a:pPr marL="0" lvl="0" indent="0" algn="l" rtl="0">
              <a:lnSpc>
                <a:spcPct val="90000"/>
              </a:lnSpc>
              <a:spcBef>
                <a:spcPts val="1000"/>
              </a:spcBef>
              <a:spcAft>
                <a:spcPts val="0"/>
              </a:spcAft>
              <a:buClr>
                <a:schemeClr val="dk1"/>
              </a:buClr>
              <a:buSzPts val="2400"/>
              <a:buNone/>
            </a:pPr>
            <a:r>
              <a:rPr lang="tr-TR"/>
              <a:t>sorumludur ve bu sorumluluğu çerçevesinde</a:t>
            </a:r>
            <a:endParaRPr/>
          </a:p>
          <a:p>
            <a:pPr marL="0" lvl="0" indent="0" algn="l" rtl="0">
              <a:lnSpc>
                <a:spcPct val="90000"/>
              </a:lnSpc>
              <a:spcBef>
                <a:spcPts val="1000"/>
              </a:spcBef>
              <a:spcAft>
                <a:spcPts val="0"/>
              </a:spcAft>
              <a:buClr>
                <a:schemeClr val="dk1"/>
              </a:buClr>
              <a:buSzPts val="2400"/>
              <a:buNone/>
            </a:pPr>
            <a:r>
              <a:rPr lang="tr-TR"/>
              <a:t>yaptırımlara maruz kalabilecektir.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İş sağlığı ve güvenliği tedbirlerini layıkıyla yerine</a:t>
            </a:r>
            <a:endParaRPr/>
          </a:p>
          <a:p>
            <a:pPr marL="0" lvl="0" indent="0" algn="l" rtl="0">
              <a:lnSpc>
                <a:spcPct val="90000"/>
              </a:lnSpc>
              <a:spcBef>
                <a:spcPts val="1000"/>
              </a:spcBef>
              <a:spcAft>
                <a:spcPts val="0"/>
              </a:spcAft>
              <a:buClr>
                <a:schemeClr val="dk1"/>
              </a:buClr>
              <a:buSzPts val="2400"/>
              <a:buNone/>
            </a:pPr>
            <a:r>
              <a:rPr lang="tr-TR"/>
              <a:t>getirmeyen işveren, tazminat ve hapis cezası gibi</a:t>
            </a:r>
            <a:endParaRPr/>
          </a:p>
          <a:p>
            <a:pPr marL="0" lvl="0" indent="0" algn="l" rtl="0">
              <a:lnSpc>
                <a:spcPct val="90000"/>
              </a:lnSpc>
              <a:spcBef>
                <a:spcPts val="1000"/>
              </a:spcBef>
              <a:spcAft>
                <a:spcPts val="0"/>
              </a:spcAft>
              <a:buClr>
                <a:schemeClr val="dk1"/>
              </a:buClr>
              <a:buSzPts val="2400"/>
              <a:buNone/>
            </a:pPr>
            <a:r>
              <a:rPr lang="tr-TR"/>
              <a:t>yaptırımlarla karşılaşabilir.</a:t>
            </a:r>
            <a:endParaRPr/>
          </a:p>
          <a:p>
            <a:pPr marL="0" lvl="0" indent="0" algn="l" rtl="0">
              <a:lnSpc>
                <a:spcPct val="90000"/>
              </a:lnSpc>
              <a:spcBef>
                <a:spcPts val="1000"/>
              </a:spcBef>
              <a:spcAft>
                <a:spcPts val="0"/>
              </a:spcAft>
              <a:buClr>
                <a:schemeClr val="dk1"/>
              </a:buClr>
              <a:buSzPts val="2400"/>
              <a:buNone/>
            </a:pPr>
            <a:endParaRPr/>
          </a:p>
        </p:txBody>
      </p:sp>
      <p:pic>
        <p:nvPicPr>
          <p:cNvPr id="147" name="Google Shape;147;p5"/>
          <p:cNvPicPr preferRelativeResize="0"/>
          <p:nvPr/>
        </p:nvPicPr>
        <p:blipFill rotWithShape="1">
          <a:blip r:embed="rId3">
            <a:alphaModFix/>
          </a:blip>
          <a:srcRect/>
          <a:stretch/>
        </p:blipFill>
        <p:spPr>
          <a:xfrm>
            <a:off x="6734947" y="1584103"/>
            <a:ext cx="5874979" cy="5509648"/>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1.2. İşçi Kavramının İSG Açısından Önemi </a:t>
            </a:r>
            <a:endParaRPr/>
          </a:p>
        </p:txBody>
      </p:sp>
      <p:sp>
        <p:nvSpPr>
          <p:cNvPr id="153" name="Google Shape;153;p6"/>
          <p:cNvSpPr txBox="1">
            <a:spLocks noGrp="1"/>
          </p:cNvSpPr>
          <p:nvPr>
            <p:ph type="body" idx="1"/>
          </p:nvPr>
        </p:nvSpPr>
        <p:spPr>
          <a:xfrm>
            <a:off x="884694" y="1936659"/>
            <a:ext cx="6585488"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İşçi, iş sağlığı ve güvenliğinin korumakla yükümlü olduğu kişidir. (Öznesidir)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İşçi bağımlı çalışması dolayısıyla iş sağlığı ve güvenliği tedbirlerinin alınması açısından da işverene bağlı olması nedeniyle korunmaktadır.</a:t>
            </a:r>
            <a:endParaRPr/>
          </a:p>
        </p:txBody>
      </p:sp>
      <p:pic>
        <p:nvPicPr>
          <p:cNvPr id="155" name="Google Shape;155;p6"/>
          <p:cNvPicPr preferRelativeResize="0"/>
          <p:nvPr/>
        </p:nvPicPr>
        <p:blipFill rotWithShape="1">
          <a:blip r:embed="rId3">
            <a:alphaModFix/>
          </a:blip>
          <a:srcRect/>
          <a:stretch/>
        </p:blipFill>
        <p:spPr>
          <a:xfrm>
            <a:off x="6571287" y="1237287"/>
            <a:ext cx="5620713" cy="5620713"/>
          </a:xfrm>
          <a:prstGeom prst="rect">
            <a:avLst/>
          </a:prstGeom>
          <a:noFill/>
          <a:ln>
            <a:noFill/>
          </a:ln>
        </p:spPr>
      </p:pic>
      <p:sp>
        <p:nvSpPr>
          <p:cNvPr id="9"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1.3. İşveren Vekili Kavramı  </a:t>
            </a:r>
            <a:endParaRPr/>
          </a:p>
        </p:txBody>
      </p:sp>
      <p:sp>
        <p:nvSpPr>
          <p:cNvPr id="161" name="Google Shape;161;p7"/>
          <p:cNvSpPr txBox="1">
            <a:spLocks noGrp="1"/>
          </p:cNvSpPr>
          <p:nvPr>
            <p:ph type="body" idx="1"/>
          </p:nvPr>
        </p:nvSpPr>
        <p:spPr>
          <a:xfrm>
            <a:off x="838200" y="1753219"/>
            <a:ext cx="782955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a:t>İşveren Vekili:</a:t>
            </a:r>
            <a:r>
              <a:rPr lang="tr-TR"/>
              <a:t> İşveren adına hareket eden ve işin,</a:t>
            </a:r>
            <a:endParaRPr/>
          </a:p>
          <a:p>
            <a:pPr marL="0" lvl="0" indent="0" algn="l" rtl="0">
              <a:lnSpc>
                <a:spcPct val="90000"/>
              </a:lnSpc>
              <a:spcBef>
                <a:spcPts val="1000"/>
              </a:spcBef>
              <a:spcAft>
                <a:spcPts val="0"/>
              </a:spcAft>
              <a:buClr>
                <a:schemeClr val="dk1"/>
              </a:buClr>
              <a:buSzPts val="2400"/>
              <a:buNone/>
            </a:pPr>
            <a:r>
              <a:rPr lang="tr-TR"/>
              <a:t>işyerinin ve işletmenin yönetiminde görev alan kimselere</a:t>
            </a:r>
            <a:endParaRPr/>
          </a:p>
          <a:p>
            <a:pPr marL="0" lvl="0" indent="0" algn="l" rtl="0">
              <a:lnSpc>
                <a:spcPct val="90000"/>
              </a:lnSpc>
              <a:spcBef>
                <a:spcPts val="1000"/>
              </a:spcBef>
              <a:spcAft>
                <a:spcPts val="0"/>
              </a:spcAft>
              <a:buClr>
                <a:schemeClr val="dk1"/>
              </a:buClr>
              <a:buSzPts val="2400"/>
              <a:buNone/>
            </a:pPr>
            <a:r>
              <a:rPr lang="tr-TR"/>
              <a:t>denir. İşveren tarafından kendisine temsil yetkisi verilmiş olması gerekir.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İşveren vekili, temsil yetkisinin hukuki sonucu gereği,</a:t>
            </a:r>
            <a:endParaRPr/>
          </a:p>
          <a:p>
            <a:pPr marL="0" lvl="0" indent="0" algn="l" rtl="0">
              <a:lnSpc>
                <a:spcPct val="90000"/>
              </a:lnSpc>
              <a:spcBef>
                <a:spcPts val="1000"/>
              </a:spcBef>
              <a:spcAft>
                <a:spcPts val="0"/>
              </a:spcAft>
              <a:buClr>
                <a:schemeClr val="dk1"/>
              </a:buClr>
              <a:buSzPts val="2400"/>
              <a:buNone/>
            </a:pPr>
            <a:r>
              <a:rPr lang="tr-TR"/>
              <a:t>işveren vekilinin bu sıfatla işçilere karşı işlem ve</a:t>
            </a:r>
            <a:endParaRPr/>
          </a:p>
          <a:p>
            <a:pPr marL="0" lvl="0" indent="0" algn="l" rtl="0">
              <a:lnSpc>
                <a:spcPct val="90000"/>
              </a:lnSpc>
              <a:spcBef>
                <a:spcPts val="1000"/>
              </a:spcBef>
              <a:spcAft>
                <a:spcPts val="0"/>
              </a:spcAft>
              <a:buClr>
                <a:schemeClr val="dk1"/>
              </a:buClr>
              <a:buSzPts val="2400"/>
              <a:buNone/>
            </a:pPr>
            <a:r>
              <a:rPr lang="tr-TR"/>
              <a:t>yükümlülüklerinden doğrudan işveren sorumlu</a:t>
            </a:r>
            <a:endParaRPr/>
          </a:p>
          <a:p>
            <a:pPr marL="0" lvl="0" indent="0" algn="l" rtl="0">
              <a:lnSpc>
                <a:spcPct val="90000"/>
              </a:lnSpc>
              <a:spcBef>
                <a:spcPts val="1000"/>
              </a:spcBef>
              <a:spcAft>
                <a:spcPts val="0"/>
              </a:spcAft>
              <a:buClr>
                <a:schemeClr val="dk1"/>
              </a:buClr>
              <a:buSzPts val="2400"/>
              <a:buNone/>
            </a:pPr>
            <a:r>
              <a:rPr lang="tr-TR"/>
              <a:t>tutulmuştur. </a:t>
            </a:r>
            <a:endParaRPr/>
          </a:p>
        </p:txBody>
      </p:sp>
      <p:sp>
        <p:nvSpPr>
          <p:cNvPr id="162" name="Google Shape;162;p7"/>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i="0" u="none" strike="noStrike" cap="none">
              <a:solidFill>
                <a:srgbClr val="E6272D"/>
              </a:solidFill>
              <a:latin typeface="Calibri"/>
              <a:ea typeface="Calibri"/>
              <a:cs typeface="Calibri"/>
              <a:sym typeface="Calibri"/>
            </a:endParaRPr>
          </a:p>
        </p:txBody>
      </p:sp>
      <p:pic>
        <p:nvPicPr>
          <p:cNvPr id="163" name="Google Shape;163;p7"/>
          <p:cNvPicPr preferRelativeResize="0"/>
          <p:nvPr/>
        </p:nvPicPr>
        <p:blipFill rotWithShape="1">
          <a:blip r:embed="rId3">
            <a:alphaModFix/>
          </a:blip>
          <a:srcRect/>
          <a:stretch/>
        </p:blipFill>
        <p:spPr>
          <a:xfrm>
            <a:off x="7209296" y="1495511"/>
            <a:ext cx="5308169" cy="5308169"/>
          </a:xfrm>
          <a:prstGeom prst="rect">
            <a:avLst/>
          </a:prstGeom>
          <a:noFill/>
          <a:ln>
            <a:noFill/>
          </a:ln>
        </p:spPr>
      </p:pic>
      <p:sp>
        <p:nvSpPr>
          <p:cNvPr id="9"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1.3. İşveren Vekili Kavramı </a:t>
            </a:r>
            <a:endParaRPr/>
          </a:p>
        </p:txBody>
      </p:sp>
      <p:pic>
        <p:nvPicPr>
          <p:cNvPr id="169" name="Google Shape;169;p8"/>
          <p:cNvPicPr preferRelativeResize="0"/>
          <p:nvPr/>
        </p:nvPicPr>
        <p:blipFill rotWithShape="1">
          <a:blip r:embed="rId3">
            <a:alphaModFix/>
          </a:blip>
          <a:srcRect/>
          <a:stretch/>
        </p:blipFill>
        <p:spPr>
          <a:xfrm>
            <a:off x="544183" y="1383902"/>
            <a:ext cx="11353800" cy="4868507"/>
          </a:xfrm>
          <a:prstGeom prst="rect">
            <a:avLst/>
          </a:prstGeom>
          <a:noFill/>
          <a:ln>
            <a:noFill/>
          </a:ln>
        </p:spPr>
      </p:pic>
      <p:sp>
        <p:nvSpPr>
          <p:cNvPr id="170" name="Google Shape;170;p8"/>
          <p:cNvSpPr/>
          <p:nvPr/>
        </p:nvSpPr>
        <p:spPr>
          <a:xfrm>
            <a:off x="2520351" y="3077336"/>
            <a:ext cx="7151298"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0" i="0" u="none" strike="noStrike" cap="none">
                <a:solidFill>
                  <a:schemeClr val="dk1"/>
                </a:solidFill>
                <a:latin typeface="Calibri"/>
                <a:ea typeface="Calibri"/>
                <a:cs typeface="Calibri"/>
                <a:sym typeface="Calibri"/>
              </a:rPr>
              <a:t>6331 sayılı İş Sağlığı ve Güvenliği Kanunu bakımından işveren adına hareket eden, İşin ve işyerinin yönetiminde görev alan işveren vekilleri, kanunun uygulanması bakımından işveren sayılırlar. Dolayısıyla işveren vekili, İSGK açısından işveren gibi değerlendirilir. Bu nedenle işyerindeki iş sağlığı ve güvenliği faaliyetlerinin yürütülmesinden işveren gibi sorumludur.</a:t>
            </a:r>
            <a:endParaRPr/>
          </a:p>
        </p:txBody>
      </p:sp>
      <p:sp>
        <p:nvSpPr>
          <p:cNvPr id="6"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 Alt İşveren İlişkisi</a:t>
            </a:r>
            <a:endParaRPr/>
          </a:p>
        </p:txBody>
      </p:sp>
      <p:sp>
        <p:nvSpPr>
          <p:cNvPr id="176" name="Google Shape;176;p9"/>
          <p:cNvSpPr txBox="1">
            <a:spLocks noGrp="1"/>
          </p:cNvSpPr>
          <p:nvPr>
            <p:ph type="body" idx="1"/>
          </p:nvPr>
        </p:nvSpPr>
        <p:spPr>
          <a:xfrm>
            <a:off x="838200" y="1707766"/>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a:t>Alt İşveren İlişkisi: </a:t>
            </a:r>
            <a:r>
              <a:rPr lang="tr-TR"/>
              <a:t>Bir işverenden, işyerinde</a:t>
            </a:r>
            <a:endParaRPr/>
          </a:p>
          <a:p>
            <a:pPr marL="0" lvl="0" indent="0" algn="l" rtl="0">
              <a:lnSpc>
                <a:spcPct val="90000"/>
              </a:lnSpc>
              <a:spcBef>
                <a:spcPts val="1000"/>
              </a:spcBef>
              <a:spcAft>
                <a:spcPts val="0"/>
              </a:spcAft>
              <a:buClr>
                <a:schemeClr val="dk1"/>
              </a:buClr>
              <a:buSzPts val="2400"/>
              <a:buNone/>
            </a:pPr>
            <a:r>
              <a:rPr lang="tr-TR"/>
              <a:t>yürüttüğü mal veya hizmet üretimine ilişkin yardımcı</a:t>
            </a:r>
            <a:endParaRPr/>
          </a:p>
          <a:p>
            <a:pPr marL="0" lvl="0" indent="0" algn="l" rtl="0">
              <a:lnSpc>
                <a:spcPct val="90000"/>
              </a:lnSpc>
              <a:spcBef>
                <a:spcPts val="1000"/>
              </a:spcBef>
              <a:spcAft>
                <a:spcPts val="0"/>
              </a:spcAft>
              <a:buClr>
                <a:schemeClr val="dk1"/>
              </a:buClr>
              <a:buSzPts val="2400"/>
              <a:buNone/>
            </a:pPr>
            <a:r>
              <a:rPr lang="tr-TR"/>
              <a:t>işlerde veya asıl işin bir bölümünde işletmenin ve işin</a:t>
            </a:r>
            <a:endParaRPr/>
          </a:p>
          <a:p>
            <a:pPr marL="0" lvl="0" indent="0" algn="l" rtl="0">
              <a:lnSpc>
                <a:spcPct val="90000"/>
              </a:lnSpc>
              <a:spcBef>
                <a:spcPts val="1000"/>
              </a:spcBef>
              <a:spcAft>
                <a:spcPts val="0"/>
              </a:spcAft>
              <a:buClr>
                <a:schemeClr val="dk1"/>
              </a:buClr>
              <a:buSzPts val="2400"/>
              <a:buNone/>
            </a:pPr>
            <a:r>
              <a:rPr lang="tr-TR"/>
              <a:t>gereği ile teknolojik nedenlerle uzmanlık gerektiren</a:t>
            </a:r>
            <a:endParaRPr/>
          </a:p>
          <a:p>
            <a:pPr marL="0" lvl="0" indent="0" algn="l" rtl="0">
              <a:lnSpc>
                <a:spcPct val="90000"/>
              </a:lnSpc>
              <a:spcBef>
                <a:spcPts val="1000"/>
              </a:spcBef>
              <a:spcAft>
                <a:spcPts val="0"/>
              </a:spcAft>
              <a:buClr>
                <a:schemeClr val="dk1"/>
              </a:buClr>
              <a:buSzPts val="2400"/>
              <a:buNone/>
            </a:pPr>
            <a:r>
              <a:rPr lang="tr-TR"/>
              <a:t>işlerde iş alan ve bu iş için görevlendirdiği işçilerini</a:t>
            </a:r>
            <a:endParaRPr/>
          </a:p>
          <a:p>
            <a:pPr marL="0" lvl="0" indent="0" algn="l" rtl="0">
              <a:lnSpc>
                <a:spcPct val="90000"/>
              </a:lnSpc>
              <a:spcBef>
                <a:spcPts val="1000"/>
              </a:spcBef>
              <a:spcAft>
                <a:spcPts val="0"/>
              </a:spcAft>
              <a:buClr>
                <a:schemeClr val="dk1"/>
              </a:buClr>
              <a:buSzPts val="2400"/>
              <a:buNone/>
            </a:pPr>
            <a:r>
              <a:rPr lang="tr-TR"/>
              <a:t>sadece bu işyerinde aldığı işte çalıştıran diğer işveren</a:t>
            </a:r>
            <a:endParaRPr/>
          </a:p>
          <a:p>
            <a:pPr marL="0" lvl="0" indent="0" algn="l" rtl="0">
              <a:lnSpc>
                <a:spcPct val="90000"/>
              </a:lnSpc>
              <a:spcBef>
                <a:spcPts val="1000"/>
              </a:spcBef>
              <a:spcAft>
                <a:spcPts val="0"/>
              </a:spcAft>
              <a:buClr>
                <a:schemeClr val="dk1"/>
              </a:buClr>
              <a:buSzPts val="2400"/>
              <a:buNone/>
            </a:pPr>
            <a:r>
              <a:rPr lang="tr-TR"/>
              <a:t>ile iş aldığı işveren arasında kurulan ilişkiye asıl</a:t>
            </a:r>
            <a:endParaRPr/>
          </a:p>
          <a:p>
            <a:pPr marL="0" lvl="0" indent="0" algn="l" rtl="0">
              <a:lnSpc>
                <a:spcPct val="90000"/>
              </a:lnSpc>
              <a:spcBef>
                <a:spcPts val="1000"/>
              </a:spcBef>
              <a:spcAft>
                <a:spcPts val="0"/>
              </a:spcAft>
              <a:buClr>
                <a:schemeClr val="dk1"/>
              </a:buClr>
              <a:buSzPts val="2400"/>
              <a:buNone/>
            </a:pPr>
            <a:r>
              <a:rPr lang="tr-TR"/>
              <a:t>işveren – alt işveren ilişkisi denir.</a:t>
            </a:r>
            <a:endParaRPr/>
          </a:p>
        </p:txBody>
      </p:sp>
      <p:sp>
        <p:nvSpPr>
          <p:cNvPr id="177" name="Google Shape;177;p9"/>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pic>
        <p:nvPicPr>
          <p:cNvPr id="178" name="Google Shape;178;p9"/>
          <p:cNvPicPr preferRelativeResize="0"/>
          <p:nvPr/>
        </p:nvPicPr>
        <p:blipFill rotWithShape="1">
          <a:blip r:embed="rId3">
            <a:alphaModFix/>
          </a:blip>
          <a:srcRect/>
          <a:stretch/>
        </p:blipFill>
        <p:spPr>
          <a:xfrm>
            <a:off x="2968282" y="3371792"/>
            <a:ext cx="10353821" cy="4141528"/>
          </a:xfrm>
          <a:prstGeom prst="rect">
            <a:avLst/>
          </a:prstGeom>
          <a:noFill/>
          <a:ln>
            <a:noFill/>
          </a:ln>
        </p:spPr>
      </p:pic>
      <p:sp>
        <p:nvSpPr>
          <p:cNvPr id="7" name="Google Shape;132;p3"/>
          <p:cNvSpPr txBox="1"/>
          <p:nvPr/>
        </p:nvSpPr>
        <p:spPr>
          <a:xfrm>
            <a:off x="227598" y="62665"/>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dirty="0">
                <a:solidFill>
                  <a:srgbClr val="E6272D"/>
                </a:solidFill>
                <a:latin typeface="Calibri"/>
                <a:ea typeface="Calibri"/>
                <a:cs typeface="Calibri"/>
                <a:sym typeface="Calibri"/>
              </a:rPr>
              <a:t>BÖLÜM 1. İŞ SAĞLIĞI VE İŞ GÜVENLİĞİ TEMEL KAVRAMLARI </a:t>
            </a:r>
            <a:endParaRPr dirty="0"/>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TotalTime>
  <Words>984</Words>
  <Application>Microsoft Office PowerPoint</Application>
  <PresentationFormat>Geniş ekran</PresentationFormat>
  <Paragraphs>152</Paragraphs>
  <Slides>16</Slides>
  <Notes>16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Calibri</vt:lpstr>
      <vt:lpstr>Office Teması</vt:lpstr>
      <vt:lpstr>İŞ SAĞLIĞI  VE GÜVENLİĞİ</vt:lpstr>
      <vt:lpstr>Bölüm Hedefleri</vt:lpstr>
      <vt:lpstr>1.1. İşçi- İşveren Kavramları</vt:lpstr>
      <vt:lpstr>1.1. İşçi- İşveren Kavramları</vt:lpstr>
      <vt:lpstr>1.1. İşçi- İşveren Kavramları</vt:lpstr>
      <vt:lpstr>1.2. İşçi Kavramının İSG Açısından Önemi </vt:lpstr>
      <vt:lpstr>1.3. İşveren Vekili Kavramı  </vt:lpstr>
      <vt:lpstr>1.3. İşveren Vekili Kavramı </vt:lpstr>
      <vt:lpstr>1.4 Alt İşveren İlişkisi</vt:lpstr>
      <vt:lpstr>1.4.1 Alt İşveren İlişkisinin Unsurları</vt:lpstr>
      <vt:lpstr>1.5 İşyeri Kavramı </vt:lpstr>
      <vt:lpstr>1.6 İş Kazası Kavramı </vt:lpstr>
      <vt:lpstr>1.6 İş Kazası Kavramı </vt:lpstr>
      <vt:lpstr>1.7 Meslek Hastalığı Kavramı </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HBV</dc:creator>
  <cp:lastModifiedBy>Öznur BABAYİĞİT</cp:lastModifiedBy>
  <cp:revision>5</cp:revision>
  <dcterms:created xsi:type="dcterms:W3CDTF">2021-12-24T13:00:06Z</dcterms:created>
  <dcterms:modified xsi:type="dcterms:W3CDTF">2026-07-02T15:44:54Z</dcterms:modified>
</cp:coreProperties>
</file>