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pos="3940">
          <p15:clr>
            <a:srgbClr val="A4A3A4"/>
          </p15:clr>
        </p15:guide>
        <p15:guide id="3" orient="horz"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jAtCq7XZjxCUG1cytqTCdhTOfPo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0" d="100"/>
          <a:sy n="90" d="100"/>
        </p:scale>
        <p:origin x="1356" y="492"/>
      </p:cViewPr>
      <p:guideLst>
        <p:guide pos="3840"/>
        <p:guide pos="39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 name="Google Shape;13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21"/>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21"/>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21"/>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21"/>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21"/>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105"/>
        <p:cNvGrpSpPr/>
        <p:nvPr/>
      </p:nvGrpSpPr>
      <p:grpSpPr>
        <a:xfrm>
          <a:off x="0" y="0"/>
          <a:ext cx="0" cy="0"/>
          <a:chOff x="0" y="0"/>
          <a:chExt cx="0" cy="0"/>
        </a:xfrm>
      </p:grpSpPr>
      <p:pic>
        <p:nvPicPr>
          <p:cNvPr id="106" name="Google Shape;106;p30"/>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107" name="Google Shape;107;p30"/>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108" name="Google Shape;108;p30"/>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109" name="Google Shape;109;p30"/>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10" name="Google Shape;110;p30"/>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11" name="Google Shape;11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20"/>
        <p:cNvGrpSpPr/>
        <p:nvPr/>
      </p:nvGrpSpPr>
      <p:grpSpPr>
        <a:xfrm>
          <a:off x="0" y="0"/>
          <a:ext cx="0" cy="0"/>
          <a:chOff x="0" y="0"/>
          <a:chExt cx="0" cy="0"/>
        </a:xfrm>
      </p:grpSpPr>
      <p:pic>
        <p:nvPicPr>
          <p:cNvPr id="21" name="Google Shape;21;p22"/>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22" name="Google Shape;22;p22"/>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23" name="Google Shape;23;p22"/>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 name="Google Shape;24;p22"/>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25" name="Google Shape;25;p22"/>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 name="Google Shape;26;p22"/>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27" name="Google Shape;27;p2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8" name="Google Shape;28;p22"/>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29" name="Google Shape;29;p22"/>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30"/>
        <p:cNvGrpSpPr/>
        <p:nvPr/>
      </p:nvGrpSpPr>
      <p:grpSpPr>
        <a:xfrm>
          <a:off x="0" y="0"/>
          <a:ext cx="0" cy="0"/>
          <a:chOff x="0" y="0"/>
          <a:chExt cx="0" cy="0"/>
        </a:xfrm>
      </p:grpSpPr>
      <p:pic>
        <p:nvPicPr>
          <p:cNvPr id="31" name="Google Shape;31;p23"/>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32" name="Google Shape;32;p23"/>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33" name="Google Shape;33;p23"/>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34" name="Google Shape;34;p23"/>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35" name="Google Shape;35;p23"/>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36" name="Google Shape;36;p2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3"/>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41"/>
        <p:cNvGrpSpPr/>
        <p:nvPr/>
      </p:nvGrpSpPr>
      <p:grpSpPr>
        <a:xfrm>
          <a:off x="0" y="0"/>
          <a:ext cx="0" cy="0"/>
          <a:chOff x="0" y="0"/>
          <a:chExt cx="0" cy="0"/>
        </a:xfrm>
      </p:grpSpPr>
      <p:pic>
        <p:nvPicPr>
          <p:cNvPr id="42" name="Google Shape;42;p24"/>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43" name="Google Shape;43;p24"/>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44" name="Google Shape;44;p24"/>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 name="Google Shape;45;p24"/>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46" name="Google Shape;46;p24"/>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24"/>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48" name="Google Shape;48;p24"/>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49" name="Google Shape;49;p24"/>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Yalnızca Başlık">
  <p:cSld name="2_Yalnızca Başlık">
    <p:spTree>
      <p:nvGrpSpPr>
        <p:cNvPr id="1" name="Shape 50"/>
        <p:cNvGrpSpPr/>
        <p:nvPr/>
      </p:nvGrpSpPr>
      <p:grpSpPr>
        <a:xfrm>
          <a:off x="0" y="0"/>
          <a:ext cx="0" cy="0"/>
          <a:chOff x="0" y="0"/>
          <a:chExt cx="0" cy="0"/>
        </a:xfrm>
      </p:grpSpPr>
      <p:pic>
        <p:nvPicPr>
          <p:cNvPr id="51" name="Google Shape;51;p25"/>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52" name="Google Shape;52;p25"/>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53" name="Google Shape;53;p25"/>
          <p:cNvPicPr preferRelativeResize="0"/>
          <p:nvPr/>
        </p:nvPicPr>
        <p:blipFill rotWithShape="1">
          <a:blip r:embed="rId4">
            <a:alphaModFix/>
          </a:blip>
          <a:srcRect/>
          <a:stretch/>
        </p:blipFill>
        <p:spPr>
          <a:xfrm>
            <a:off x="1070918" y="596567"/>
            <a:ext cx="10091351" cy="602578"/>
          </a:xfrm>
          <a:prstGeom prst="rect">
            <a:avLst/>
          </a:prstGeom>
          <a:noFill/>
          <a:ln>
            <a:noFill/>
          </a:ln>
        </p:spPr>
      </p:pic>
      <p:pic>
        <p:nvPicPr>
          <p:cNvPr id="54" name="Google Shape;54;p25"/>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55" name="Google Shape;55;p25"/>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25"/>
          <p:cNvPicPr preferRelativeResize="0"/>
          <p:nvPr/>
        </p:nvPicPr>
        <p:blipFill rotWithShape="1">
          <a:blip r:embed="rId6">
            <a:alphaModFix/>
          </a:blip>
          <a:srcRect/>
          <a:stretch/>
        </p:blipFill>
        <p:spPr>
          <a:xfrm>
            <a:off x="10484518" y="426911"/>
            <a:ext cx="747960" cy="747960"/>
          </a:xfrm>
          <a:prstGeom prst="rect">
            <a:avLst/>
          </a:prstGeom>
          <a:noFill/>
          <a:ln>
            <a:noFill/>
          </a:ln>
        </p:spPr>
      </p:pic>
      <p:pic>
        <p:nvPicPr>
          <p:cNvPr id="57" name="Google Shape;57;p25"/>
          <p:cNvPicPr preferRelativeResize="0"/>
          <p:nvPr/>
        </p:nvPicPr>
        <p:blipFill rotWithShape="1">
          <a:blip r:embed="rId7">
            <a:alphaModFix/>
          </a:blip>
          <a:srcRect/>
          <a:stretch/>
        </p:blipFill>
        <p:spPr>
          <a:xfrm flipH="1">
            <a:off x="978568" y="451185"/>
            <a:ext cx="819478" cy="747960"/>
          </a:xfrm>
          <a:prstGeom prst="rect">
            <a:avLst/>
          </a:prstGeom>
          <a:noFill/>
          <a:ln>
            <a:noFill/>
          </a:ln>
        </p:spPr>
      </p:pic>
      <p:sp>
        <p:nvSpPr>
          <p:cNvPr id="58" name="Google Shape;58;p25"/>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59"/>
        <p:cNvGrpSpPr/>
        <p:nvPr/>
      </p:nvGrpSpPr>
      <p:grpSpPr>
        <a:xfrm>
          <a:off x="0" y="0"/>
          <a:ext cx="0" cy="0"/>
          <a:chOff x="0" y="0"/>
          <a:chExt cx="0" cy="0"/>
        </a:xfrm>
      </p:grpSpPr>
      <p:sp>
        <p:nvSpPr>
          <p:cNvPr id="60" name="Google Shape;60;p2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1" name="Google Shape;6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64" name="Google Shape;64;p26"/>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65" name="Google Shape;65;p26"/>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66" name="Google Shape;66;p26"/>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67" name="Google Shape;67;p26"/>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68" name="Google Shape;68;p26"/>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a:solidFill>
                  <a:schemeClr val="lt1"/>
                </a:solidFill>
                <a:latin typeface="Calibri"/>
                <a:ea typeface="Calibri"/>
                <a:cs typeface="Calibri"/>
                <a:sym typeface="Calibri"/>
              </a:rPr>
              <a:t>ASIL BAŞLIK STİLİ İÇİN TIKLATIN</a:t>
            </a:r>
            <a:endParaRPr sz="6000" b="1">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69"/>
        <p:cNvGrpSpPr/>
        <p:nvPr/>
      </p:nvGrpSpPr>
      <p:grpSpPr>
        <a:xfrm>
          <a:off x="0" y="0"/>
          <a:ext cx="0" cy="0"/>
          <a:chOff x="0" y="0"/>
          <a:chExt cx="0" cy="0"/>
        </a:xfrm>
      </p:grpSpPr>
      <p:pic>
        <p:nvPicPr>
          <p:cNvPr id="70" name="Google Shape;70;p27"/>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71" name="Google Shape;71;p27"/>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72" name="Google Shape;72;p27"/>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73" name="Google Shape;73;p27"/>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74" name="Google Shape;74;p27"/>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75" name="Google Shape;75;p2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81"/>
        <p:cNvGrpSpPr/>
        <p:nvPr/>
      </p:nvGrpSpPr>
      <p:grpSpPr>
        <a:xfrm>
          <a:off x="0" y="0"/>
          <a:ext cx="0" cy="0"/>
          <a:chOff x="0" y="0"/>
          <a:chExt cx="0" cy="0"/>
        </a:xfrm>
      </p:grpSpPr>
      <p:pic>
        <p:nvPicPr>
          <p:cNvPr id="82" name="Google Shape;82;p28"/>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83" name="Google Shape;83;p28"/>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84" name="Google Shape;84;p28"/>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85" name="Google Shape;85;p28"/>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86" name="Google Shape;86;p28"/>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87" name="Google Shape;87;p28"/>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2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9" name="Google Shape;89;p2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2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1" name="Google Shape;91;p2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Yalnızca Başlık">
  <p:cSld name="Yalnızca Başlık">
    <p:spTree>
      <p:nvGrpSpPr>
        <p:cNvPr id="1" name="Shape 95"/>
        <p:cNvGrpSpPr/>
        <p:nvPr/>
      </p:nvGrpSpPr>
      <p:grpSpPr>
        <a:xfrm>
          <a:off x="0" y="0"/>
          <a:ext cx="0" cy="0"/>
          <a:chOff x="0" y="0"/>
          <a:chExt cx="0" cy="0"/>
        </a:xfrm>
      </p:grpSpPr>
      <p:pic>
        <p:nvPicPr>
          <p:cNvPr id="96" name="Google Shape;96;p29"/>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97" name="Google Shape;97;p29"/>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98" name="Google Shape;98;p29"/>
          <p:cNvPicPr preferRelativeResize="0"/>
          <p:nvPr/>
        </p:nvPicPr>
        <p:blipFill rotWithShape="1">
          <a:blip r:embed="rId4">
            <a:alphaModFix/>
          </a:blip>
          <a:srcRect/>
          <a:stretch/>
        </p:blipFill>
        <p:spPr>
          <a:xfrm>
            <a:off x="1070918" y="596567"/>
            <a:ext cx="10058401" cy="602578"/>
          </a:xfrm>
          <a:prstGeom prst="rect">
            <a:avLst/>
          </a:prstGeom>
          <a:noFill/>
          <a:ln>
            <a:noFill/>
          </a:ln>
        </p:spPr>
      </p:pic>
      <p:pic>
        <p:nvPicPr>
          <p:cNvPr id="99" name="Google Shape;99;p29"/>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100" name="Google Shape;100;p29"/>
          <p:cNvSpPr txBox="1">
            <a:spLocks noGrp="1"/>
          </p:cNvSpPr>
          <p:nvPr>
            <p:ph type="body" idx="1"/>
          </p:nvPr>
        </p:nvSpPr>
        <p:spPr>
          <a:xfrm>
            <a:off x="838200" y="1384209"/>
            <a:ext cx="51720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1" name="Google Shape;101;p29"/>
          <p:cNvPicPr preferRelativeResize="0"/>
          <p:nvPr/>
        </p:nvPicPr>
        <p:blipFill rotWithShape="1">
          <a:blip r:embed="rId6">
            <a:alphaModFix/>
          </a:blip>
          <a:srcRect/>
          <a:stretch/>
        </p:blipFill>
        <p:spPr>
          <a:xfrm>
            <a:off x="6214356" y="3365530"/>
            <a:ext cx="6227030" cy="3172131"/>
          </a:xfrm>
          <a:prstGeom prst="rect">
            <a:avLst/>
          </a:prstGeom>
          <a:noFill/>
          <a:ln>
            <a:noFill/>
          </a:ln>
        </p:spPr>
      </p:pic>
      <p:sp>
        <p:nvSpPr>
          <p:cNvPr id="102" name="Google Shape;102;p29"/>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3" name="Google Shape;103;p29"/>
          <p:cNvPicPr preferRelativeResize="0"/>
          <p:nvPr/>
        </p:nvPicPr>
        <p:blipFill rotWithShape="1">
          <a:blip r:embed="rId7">
            <a:alphaModFix/>
          </a:blip>
          <a:srcRect/>
          <a:stretch/>
        </p:blipFill>
        <p:spPr>
          <a:xfrm>
            <a:off x="10484518" y="426911"/>
            <a:ext cx="747960" cy="747960"/>
          </a:xfrm>
          <a:prstGeom prst="rect">
            <a:avLst/>
          </a:prstGeom>
          <a:noFill/>
          <a:ln>
            <a:noFill/>
          </a:ln>
        </p:spPr>
      </p:pic>
      <p:pic>
        <p:nvPicPr>
          <p:cNvPr id="104" name="Google Shape;104;p29"/>
          <p:cNvPicPr preferRelativeResize="0"/>
          <p:nvPr/>
        </p:nvPicPr>
        <p:blipFill rotWithShape="1">
          <a:blip r:embed="rId8">
            <a:alphaModFix/>
          </a:blip>
          <a:srcRect/>
          <a:stretch/>
        </p:blipFill>
        <p:spPr>
          <a:xfrm flipH="1">
            <a:off x="978568" y="451185"/>
            <a:ext cx="819478" cy="74796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5"/>
        <p:cNvGrpSpPr/>
        <p:nvPr/>
      </p:nvGrpSpPr>
      <p:grpSpPr>
        <a:xfrm>
          <a:off x="0" y="0"/>
          <a:ext cx="0" cy="0"/>
          <a:chOff x="0" y="0"/>
          <a:chExt cx="0" cy="0"/>
        </a:xfrm>
      </p:grpSpPr>
      <p:sp>
        <p:nvSpPr>
          <p:cNvPr id="6" name="Google Shape;6;p20"/>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2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
          <p:cNvSpPr txBox="1">
            <a:spLocks noGrp="1"/>
          </p:cNvSpPr>
          <p:nvPr>
            <p:ph type="ctrTitle"/>
          </p:nvPr>
        </p:nvSpPr>
        <p:spPr>
          <a:xfrm>
            <a:off x="4622800" y="3092837"/>
            <a:ext cx="75692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VE GÜVENLİĞİ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2.8. TEHLİKE SINIFI KAVRAMI</a:t>
            </a:r>
            <a:endParaRPr/>
          </a:p>
        </p:txBody>
      </p:sp>
      <p:sp>
        <p:nvSpPr>
          <p:cNvPr id="185" name="Google Shape;185;p10"/>
          <p:cNvSpPr txBox="1">
            <a:spLocks noGrp="1"/>
          </p:cNvSpPr>
          <p:nvPr>
            <p:ph type="body" idx="1"/>
          </p:nvPr>
        </p:nvSpPr>
        <p:spPr>
          <a:xfrm>
            <a:off x="808074" y="1553541"/>
            <a:ext cx="10833594" cy="133851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200"/>
              <a:buNone/>
            </a:pPr>
            <a:r>
              <a:rPr lang="tr-TR" sz="2200" dirty="0"/>
              <a:t>İş sağlığı ve güvenliği açısından, yapılan işin özelliği, işin her safhasında kullanılan veya ortaya çıkan maddeler, iş ekipmanı, üretim yöntem ve şekilleri, çalışma ortam ve şartları ile ilgili diğer hususlar dikkate alınarak iş yeri için belirlenen tehlike grubu. </a:t>
            </a:r>
            <a:endParaRPr lang="tr-TR" sz="2200" dirty="0" smtClean="0"/>
          </a:p>
          <a:p>
            <a:pPr marL="0" lvl="0" indent="0" algn="l" rtl="0">
              <a:lnSpc>
                <a:spcPct val="90000"/>
              </a:lnSpc>
              <a:spcBef>
                <a:spcPts val="0"/>
              </a:spcBef>
              <a:spcAft>
                <a:spcPts val="0"/>
              </a:spcAft>
              <a:buClr>
                <a:schemeClr val="dk1"/>
              </a:buClr>
              <a:buSzPts val="2200"/>
              <a:buNone/>
            </a:pPr>
            <a:endParaRPr lang="tr-TR" sz="2200" dirty="0"/>
          </a:p>
          <a:p>
            <a:pPr marL="0" lvl="0" indent="0" algn="l" rtl="0">
              <a:lnSpc>
                <a:spcPct val="90000"/>
              </a:lnSpc>
              <a:spcBef>
                <a:spcPts val="0"/>
              </a:spcBef>
              <a:spcAft>
                <a:spcPts val="0"/>
              </a:spcAft>
              <a:buClr>
                <a:schemeClr val="dk1"/>
              </a:buClr>
              <a:buSzPts val="2200"/>
              <a:buNone/>
            </a:pPr>
            <a:endParaRPr sz="2200" dirty="0"/>
          </a:p>
        </p:txBody>
      </p:sp>
      <p:pic>
        <p:nvPicPr>
          <p:cNvPr id="186" name="Google Shape;186;p10"/>
          <p:cNvPicPr preferRelativeResize="0"/>
          <p:nvPr/>
        </p:nvPicPr>
        <p:blipFill rotWithShape="1">
          <a:blip r:embed="rId3">
            <a:alphaModFix/>
          </a:blip>
          <a:srcRect/>
          <a:stretch/>
        </p:blipFill>
        <p:spPr>
          <a:xfrm>
            <a:off x="6984015" y="3895150"/>
            <a:ext cx="5207986" cy="3254991"/>
          </a:xfrm>
          <a:prstGeom prst="rect">
            <a:avLst/>
          </a:prstGeom>
          <a:noFill/>
          <a:ln>
            <a:noFill/>
          </a:ln>
        </p:spPr>
      </p:pic>
      <p:sp>
        <p:nvSpPr>
          <p:cNvPr id="6"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
        <p:nvSpPr>
          <p:cNvPr id="2" name="Dikdörtgen 1"/>
          <p:cNvSpPr/>
          <p:nvPr/>
        </p:nvSpPr>
        <p:spPr>
          <a:xfrm>
            <a:off x="808073" y="2668769"/>
            <a:ext cx="11025963" cy="2123658"/>
          </a:xfrm>
          <a:prstGeom prst="rect">
            <a:avLst/>
          </a:prstGeom>
        </p:spPr>
        <p:txBody>
          <a:bodyPr wrap="square">
            <a:spAutoFit/>
          </a:bodyPr>
          <a:lstStyle/>
          <a:p>
            <a:pPr>
              <a:buSzPts val="2200"/>
            </a:pPr>
            <a:r>
              <a:rPr lang="tr-TR" sz="2200" dirty="0">
                <a:latin typeface="Calibri" panose="020F0502020204030204" pitchFamily="34" charset="0"/>
                <a:ea typeface="Calibri" panose="020F0502020204030204" pitchFamily="34" charset="0"/>
                <a:cs typeface="Calibri" panose="020F0502020204030204" pitchFamily="34" charset="0"/>
              </a:rPr>
              <a:t>Tehlike sınıfının tespitinde bir işyerinde yürütülen asıl işin tehlike sınıfı dikkate alınır. Asıl işin tayininde tereddüde düşülmesi halinde iş yerinin kuruluş amacına bakılır. İş yerinde birden fazla asıl iş tanımına uygun faaliyetin yürütülmesi halinde, bu işlerden tehlike sınıfı yüksek olan iş esas alınır. Çok tehlikeli: Taş kömürü madenciliği, Kuru temizleme faaliyetleri. Tehlikeli: Şeker pancarı yetiştirilmesi, erkekler ve kadınlar için kuaför işletmelerinin faaliyetleri, hamallık faaliyetleri. Az Tehlikeli: Taksi ile yolcu taşımacılığı.</a:t>
            </a:r>
            <a:endParaRPr lang="tr-TR" sz="22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2.9. TEHLİKE VE RİSK KAVRAMLARI</a:t>
            </a:r>
            <a:endParaRPr/>
          </a:p>
        </p:txBody>
      </p:sp>
      <p:sp>
        <p:nvSpPr>
          <p:cNvPr id="193" name="Google Shape;193;p11"/>
          <p:cNvSpPr/>
          <p:nvPr/>
        </p:nvSpPr>
        <p:spPr>
          <a:xfrm>
            <a:off x="354539" y="1417106"/>
            <a:ext cx="8342893" cy="1938952"/>
          </a:xfrm>
          <a:prstGeom prst="rect">
            <a:avLst/>
          </a:prstGeom>
          <a:ln/>
        </p:spPr>
        <p:style>
          <a:lnRef idx="2">
            <a:schemeClr val="accent6"/>
          </a:lnRef>
          <a:fillRef idx="1">
            <a:schemeClr val="lt1"/>
          </a:fillRef>
          <a:effectRef idx="0">
            <a:schemeClr val="accent6"/>
          </a:effectRef>
          <a:fontRef idx="minor">
            <a:schemeClr val="dk1"/>
          </a:fontRef>
        </p:style>
        <p:txBody>
          <a:bodyPr spcFirstLastPara="1" wrap="square" lIns="91425" tIns="45700" rIns="91425" bIns="45700" anchor="t" anchorCtr="0">
            <a:spAutoFit/>
          </a:bodyPr>
          <a:lstStyle/>
          <a:p>
            <a:pPr marL="0" marR="0" lvl="0" indent="0" algn="l" rtl="0">
              <a:spcBef>
                <a:spcPts val="0"/>
              </a:spcBef>
              <a:spcAft>
                <a:spcPts val="0"/>
              </a:spcAft>
              <a:buNone/>
            </a:pPr>
            <a:r>
              <a:rPr lang="tr-TR" sz="2000" b="1" dirty="0">
                <a:solidFill>
                  <a:srgbClr val="689F38"/>
                </a:solidFill>
                <a:latin typeface="Calibri"/>
                <a:ea typeface="Calibri"/>
                <a:cs typeface="Calibri"/>
                <a:sym typeface="Calibri"/>
              </a:rPr>
              <a:t>TEHLİKE: </a:t>
            </a:r>
            <a:r>
              <a:rPr lang="tr-TR" sz="2000" dirty="0">
                <a:solidFill>
                  <a:schemeClr val="dk1"/>
                </a:solidFill>
                <a:latin typeface="Calibri"/>
                <a:ea typeface="Calibri"/>
                <a:cs typeface="Calibri"/>
                <a:sym typeface="Calibri"/>
              </a:rPr>
              <a:t>İş yerinde var olan ya da dışarıdan gelebilecek, çalışanı veya iş yerini etkileyebilecek zarar veya hasar verme potansiyelini ifade eder. Ayrıca tehlike, yaralanma, sakatlanma veya ölüme yol açacak etkenler olarak da tanımlanabilir. İş yerindeki makinelerin hareketli parçaları, makinelerin yükseklikleri, kaygan zemin, elektrik enerjisi, aşırı gürültü, </a:t>
            </a:r>
            <a:r>
              <a:rPr lang="tr-TR" sz="2000" dirty="0" err="1">
                <a:solidFill>
                  <a:schemeClr val="dk1"/>
                </a:solidFill>
                <a:latin typeface="Calibri"/>
                <a:ea typeface="Calibri"/>
                <a:cs typeface="Calibri"/>
                <a:sym typeface="Calibri"/>
              </a:rPr>
              <a:t>toksik</a:t>
            </a:r>
            <a:r>
              <a:rPr lang="tr-TR" sz="2000" dirty="0">
                <a:solidFill>
                  <a:schemeClr val="dk1"/>
                </a:solidFill>
                <a:latin typeface="Calibri"/>
                <a:ea typeface="Calibri"/>
                <a:cs typeface="Calibri"/>
                <a:sym typeface="Calibri"/>
              </a:rPr>
              <a:t> veya yanıcı maddeler ve ağır nesneleri kaldırma, tehlike barındıran etkenlerdir.</a:t>
            </a:r>
            <a:endParaRPr sz="2000" dirty="0"/>
          </a:p>
        </p:txBody>
      </p:sp>
      <p:pic>
        <p:nvPicPr>
          <p:cNvPr id="194" name="Google Shape;194;p11"/>
          <p:cNvPicPr preferRelativeResize="0"/>
          <p:nvPr/>
        </p:nvPicPr>
        <p:blipFill rotWithShape="1">
          <a:blip r:embed="rId3">
            <a:alphaModFix/>
          </a:blip>
          <a:srcRect/>
          <a:stretch/>
        </p:blipFill>
        <p:spPr>
          <a:xfrm>
            <a:off x="4063999" y="3412394"/>
            <a:ext cx="3767668" cy="1085672"/>
          </a:xfrm>
          <a:prstGeom prst="rect">
            <a:avLst/>
          </a:prstGeom>
          <a:noFill/>
          <a:ln>
            <a:noFill/>
          </a:ln>
        </p:spPr>
      </p:pic>
      <p:sp>
        <p:nvSpPr>
          <p:cNvPr id="195" name="Google Shape;195;p11"/>
          <p:cNvSpPr/>
          <p:nvPr/>
        </p:nvSpPr>
        <p:spPr>
          <a:xfrm>
            <a:off x="2881423" y="4603766"/>
            <a:ext cx="9183577" cy="1631175"/>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spAutoFit/>
          </a:bodyPr>
          <a:lstStyle/>
          <a:p>
            <a:pPr marL="0" marR="0" lvl="0" indent="0" algn="l" rtl="0">
              <a:spcBef>
                <a:spcPts val="0"/>
              </a:spcBef>
              <a:spcAft>
                <a:spcPts val="0"/>
              </a:spcAft>
              <a:buNone/>
            </a:pPr>
            <a:r>
              <a:rPr lang="tr-TR" sz="2000" b="1">
                <a:solidFill>
                  <a:srgbClr val="F57C00"/>
                </a:solidFill>
                <a:latin typeface="Calibri"/>
                <a:ea typeface="Calibri"/>
                <a:cs typeface="Calibri"/>
                <a:sym typeface="Calibri"/>
              </a:rPr>
              <a:t>RİSK: </a:t>
            </a:r>
            <a:r>
              <a:rPr lang="tr-TR" sz="2000">
                <a:solidFill>
                  <a:schemeClr val="dk1"/>
                </a:solidFill>
                <a:latin typeface="Calibri"/>
                <a:ea typeface="Calibri"/>
                <a:cs typeface="Calibri"/>
                <a:sym typeface="Calibri"/>
              </a:rPr>
              <a:t>Tehlikeden kaynaklanacak kayıp, yaralanma ya da başka zararlı sonuç meydana gelme ihtimalini ifade eder. Risk, belirli bir alandaki tehlike olasılığına göre kaybedilecek değerlerin ölçüsünü ifade eder. Yüzme bilmeyen bir kişinin suya girmek istemesi tehlike, suya girmesi risktir. Yüzme bilmeyen bir kişinin suya girmesi halinde boğulma riski söz konusu olur.</a:t>
            </a:r>
            <a:endParaRPr sz="2000"/>
          </a:p>
        </p:txBody>
      </p:sp>
      <p:sp>
        <p:nvSpPr>
          <p:cNvPr id="6"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2.9. TEHLİKE VE RİSK KAVRAMLARI</a:t>
            </a:r>
            <a:endParaRPr/>
          </a:p>
        </p:txBody>
      </p:sp>
      <p:sp>
        <p:nvSpPr>
          <p:cNvPr id="201" name="Google Shape;201;p12"/>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Bir balıkçı için, köpekbalığı bulunan bir bölgede avlanması tehlikedir ancak aynı bölgede zıpkınla dalması veya herhangi bir şekilde suya girmesi risktir. Alınacak önlem ise balıkçının tel kafesle korunaklı bir bölümde anılan faaliyetine devam etmesidir</a:t>
            </a:r>
            <a:r>
              <a:rPr lang="tr-TR" dirty="0" smtClean="0"/>
              <a:t>.</a:t>
            </a:r>
          </a:p>
          <a:p>
            <a:pPr marL="0" lvl="0" indent="0" algn="l" rtl="0">
              <a:lnSpc>
                <a:spcPct val="90000"/>
              </a:lnSpc>
              <a:spcBef>
                <a:spcPts val="0"/>
              </a:spcBef>
              <a:spcAft>
                <a:spcPts val="0"/>
              </a:spcAft>
              <a:buClr>
                <a:schemeClr val="dk1"/>
              </a:buClr>
              <a:buSzPts val="2400"/>
              <a:buNone/>
            </a:pPr>
            <a:endParaRPr dirty="0"/>
          </a:p>
          <a:p>
            <a:pPr marL="0" lvl="0" indent="0" algn="l" rtl="0">
              <a:lnSpc>
                <a:spcPct val="90000"/>
              </a:lnSpc>
              <a:spcBef>
                <a:spcPts val="1000"/>
              </a:spcBef>
              <a:spcAft>
                <a:spcPts val="0"/>
              </a:spcAft>
              <a:buClr>
                <a:schemeClr val="dk1"/>
              </a:buClr>
              <a:buSzPts val="2400"/>
              <a:buNone/>
            </a:pPr>
            <a:r>
              <a:rPr lang="tr-TR" dirty="0"/>
              <a:t>Bir iş yerinde iş güvencesinin olmayışı (tehlike) çalışanlar üzerinde strese (risk) yol açabildiği gibi yıldırma (risk) olgusunun yaşanmasına da neden olabilir. Uzun çalışma saatleri bir durum iken (tehlike), çalışanın evine ve kendine yeterli zaman ve enerjiyi ayıramaması nedeniyle yaşam dengesizliği (risk) yaşanabilir.</a:t>
            </a:r>
            <a:endParaRPr dirty="0"/>
          </a:p>
        </p:txBody>
      </p:sp>
      <p:pic>
        <p:nvPicPr>
          <p:cNvPr id="202" name="Google Shape;202;p12"/>
          <p:cNvPicPr preferRelativeResize="0"/>
          <p:nvPr/>
        </p:nvPicPr>
        <p:blipFill rotWithShape="1">
          <a:blip r:embed="rId3">
            <a:alphaModFix/>
          </a:blip>
          <a:srcRect/>
          <a:stretch/>
        </p:blipFill>
        <p:spPr>
          <a:xfrm>
            <a:off x="3317359" y="4742466"/>
            <a:ext cx="5389348" cy="1924767"/>
          </a:xfrm>
          <a:prstGeom prst="rect">
            <a:avLst/>
          </a:prstGeom>
          <a:noFill/>
          <a:ln>
            <a:noFill/>
          </a:ln>
        </p:spPr>
      </p:pic>
      <p:sp>
        <p:nvSpPr>
          <p:cNvPr id="5"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2.10. RİSK DEĞERLENDİRMESİ KAVRAMI</a:t>
            </a:r>
            <a:endParaRPr/>
          </a:p>
        </p:txBody>
      </p:sp>
      <p:sp>
        <p:nvSpPr>
          <p:cNvPr id="208" name="Google Shape;208;p13"/>
          <p:cNvSpPr txBox="1">
            <a:spLocks noGrp="1"/>
          </p:cNvSpPr>
          <p:nvPr>
            <p:ph type="body" idx="1"/>
          </p:nvPr>
        </p:nvSpPr>
        <p:spPr>
          <a:xfrm>
            <a:off x="1024466" y="1612421"/>
            <a:ext cx="5642148" cy="4419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İş yerinde var olan ya da dışarıdan gelebilecek tehlikelerin belirlenmesi, bu tehlikelerin riske dönüşmesine yol açan faktörler ile tehlikelerden kaynaklanan risklerin analiz edilerek derecelendirilmesi ve kontrol tedbirlerinin kararlaştırılması amacıyla yapılması gerekli çalışmalardır.</a:t>
            </a:r>
            <a:endParaRPr dirty="0"/>
          </a:p>
        </p:txBody>
      </p:sp>
      <p:pic>
        <p:nvPicPr>
          <p:cNvPr id="209" name="Google Shape;209;p13"/>
          <p:cNvPicPr preferRelativeResize="0"/>
          <p:nvPr/>
        </p:nvPicPr>
        <p:blipFill rotWithShape="1">
          <a:blip r:embed="rId3">
            <a:alphaModFix/>
          </a:blip>
          <a:srcRect/>
          <a:stretch/>
        </p:blipFill>
        <p:spPr>
          <a:xfrm>
            <a:off x="5491461" y="1102897"/>
            <a:ext cx="7080490" cy="5061098"/>
          </a:xfrm>
          <a:prstGeom prst="rect">
            <a:avLst/>
          </a:prstGeom>
          <a:noFill/>
          <a:ln>
            <a:noFill/>
          </a:ln>
        </p:spPr>
      </p:pic>
      <p:sp>
        <p:nvSpPr>
          <p:cNvPr id="5"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2.11. İŞ SAĞLIĞI VE GÜVENLİĞİ KAVRAMI</a:t>
            </a:r>
            <a:endParaRPr/>
          </a:p>
        </p:txBody>
      </p:sp>
      <p:sp>
        <p:nvSpPr>
          <p:cNvPr id="215" name="Google Shape;215;p14"/>
          <p:cNvSpPr/>
          <p:nvPr/>
        </p:nvSpPr>
        <p:spPr>
          <a:xfrm>
            <a:off x="304802" y="1402039"/>
            <a:ext cx="4563532"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b="1" dirty="0">
                <a:solidFill>
                  <a:srgbClr val="FF0000"/>
                </a:solidFill>
                <a:latin typeface="Calibri"/>
                <a:ea typeface="Calibri"/>
                <a:cs typeface="Calibri"/>
                <a:sym typeface="Calibri"/>
              </a:rPr>
              <a:t>İŞ SAĞLIĞI: </a:t>
            </a:r>
            <a:r>
              <a:rPr lang="tr-TR" sz="2000" dirty="0">
                <a:solidFill>
                  <a:schemeClr val="dk1"/>
                </a:solidFill>
                <a:latin typeface="Calibri"/>
                <a:ea typeface="Calibri"/>
                <a:cs typeface="Calibri"/>
                <a:sym typeface="Calibri"/>
              </a:rPr>
              <a:t>Çalışan bir kişinin çalışma koşulları ile kullanılan araç ve gereçlerden doğabilecek tehlikelerden arınmış veya bu tehlikelerin asgari düzeye indirildiği bir iş çevresinde huzurlu bir biçimde yaşayabilmesini ifade eder. İşçinin yalnızca beden sağlığının değil, ruh sağlığının da korunması iş sağlığının alanı içindedir.</a:t>
            </a:r>
            <a:endParaRPr sz="2000" dirty="0"/>
          </a:p>
        </p:txBody>
      </p:sp>
      <p:pic>
        <p:nvPicPr>
          <p:cNvPr id="216" name="Google Shape;216;p14"/>
          <p:cNvPicPr preferRelativeResize="0"/>
          <p:nvPr/>
        </p:nvPicPr>
        <p:blipFill rotWithShape="1">
          <a:blip r:embed="rId3">
            <a:alphaModFix/>
          </a:blip>
          <a:srcRect/>
          <a:stretch/>
        </p:blipFill>
        <p:spPr>
          <a:xfrm>
            <a:off x="4868334" y="2033893"/>
            <a:ext cx="2209800" cy="4089400"/>
          </a:xfrm>
          <a:prstGeom prst="rect">
            <a:avLst/>
          </a:prstGeom>
          <a:noFill/>
          <a:ln>
            <a:noFill/>
          </a:ln>
        </p:spPr>
      </p:pic>
      <p:sp>
        <p:nvSpPr>
          <p:cNvPr id="217" name="Google Shape;217;p14"/>
          <p:cNvSpPr/>
          <p:nvPr/>
        </p:nvSpPr>
        <p:spPr>
          <a:xfrm>
            <a:off x="304802" y="4689181"/>
            <a:ext cx="4563532"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b="1" dirty="0">
                <a:solidFill>
                  <a:srgbClr val="00B59A"/>
                </a:solidFill>
                <a:latin typeface="Calibri"/>
                <a:ea typeface="Calibri"/>
                <a:cs typeface="Calibri"/>
                <a:sym typeface="Calibri"/>
              </a:rPr>
              <a:t>İŞ GÜVENLİĞİ: </a:t>
            </a:r>
            <a:r>
              <a:rPr lang="tr-TR" sz="2000" dirty="0">
                <a:solidFill>
                  <a:schemeClr val="dk1"/>
                </a:solidFill>
                <a:latin typeface="Calibri"/>
                <a:ea typeface="Calibri"/>
                <a:cs typeface="Calibri"/>
                <a:sym typeface="Calibri"/>
              </a:rPr>
              <a:t>İşin yapılması sırasında çalışanların karşılaştığı tehlikelerin ortadan kaldırılması veya azaltılması konusunda işverene getirilen yükümlülüklere ilişkin teknik kuralların bütünüdür.</a:t>
            </a:r>
            <a:endParaRPr sz="2000" dirty="0"/>
          </a:p>
        </p:txBody>
      </p:sp>
      <p:sp>
        <p:nvSpPr>
          <p:cNvPr id="218" name="Google Shape;218;p14"/>
          <p:cNvSpPr/>
          <p:nvPr/>
        </p:nvSpPr>
        <p:spPr>
          <a:xfrm>
            <a:off x="7188198" y="2731613"/>
            <a:ext cx="4656471" cy="25545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b="1" dirty="0">
                <a:solidFill>
                  <a:srgbClr val="1D39CF"/>
                </a:solidFill>
                <a:latin typeface="Calibri"/>
                <a:ea typeface="Calibri"/>
                <a:cs typeface="Calibri"/>
                <a:sym typeface="Calibri"/>
              </a:rPr>
              <a:t>İŞ SAĞLIĞI VE GÜVENLİĞİ: </a:t>
            </a:r>
            <a:r>
              <a:rPr lang="tr-TR" sz="2000" dirty="0">
                <a:solidFill>
                  <a:schemeClr val="dk1"/>
                </a:solidFill>
                <a:latin typeface="Calibri"/>
                <a:ea typeface="Calibri"/>
                <a:cs typeface="Calibri"/>
                <a:sym typeface="Calibri"/>
              </a:rPr>
              <a:t>Çalışanın beden ve ruh sağlığının korunması ve geliştirilmesine yönelik yapılan çalışmaların bütünüdür. İşyerlerinde işin yürütülmesi sırasında çeşitli nedenlerden kaynaklanan sağlığa zarar verebilecek koşullardan korunmak amacıyla yapılan sistemli ve bilimsel çalışmalardır.</a:t>
            </a:r>
            <a:endParaRPr sz="2000" dirty="0"/>
          </a:p>
        </p:txBody>
      </p:sp>
      <p:sp>
        <p:nvSpPr>
          <p:cNvPr id="7"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2.11. İŞ SAĞLIĞI VE GÜVENLİĞİ KAVRAMI</a:t>
            </a:r>
            <a:endParaRPr/>
          </a:p>
        </p:txBody>
      </p:sp>
      <p:sp>
        <p:nvSpPr>
          <p:cNvPr id="224" name="Google Shape;224;p15"/>
          <p:cNvSpPr txBox="1">
            <a:spLocks noGrp="1"/>
          </p:cNvSpPr>
          <p:nvPr>
            <p:ph type="body" idx="1"/>
          </p:nvPr>
        </p:nvSpPr>
        <p:spPr>
          <a:xfrm>
            <a:off x="488904" y="1538771"/>
            <a:ext cx="7323667" cy="4779524"/>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ct val="100000"/>
              <a:buNone/>
            </a:pPr>
            <a:r>
              <a:rPr lang="tr-TR"/>
              <a:t>Bütün mesleklerde; çalışanların sağlıklarını; sosyal, ruhsal ve bedensel olarak en üst düzeyde sürdürmek, çalışma koşullarını sağlığa uygun hale getirmek için; çalışanları zararlı etkilerden ve tehlikelerden koruyup daha güvenli bir çalışma ortamı yaratarak, işin ve çalışanın; birbirine uyumunu sağlamak üzere kurulmuş bir bilim dalıdır. İşçilerin iş sağlığı, can ve mal varlığını koruyucu nitelikte, işveren tarafından işyeri veya işletmede alınması gereken önlemlerin tamamına iş sağlığı ve güvenliği önlemleri denilmektedir.</a:t>
            </a:r>
            <a:endParaRPr/>
          </a:p>
          <a:p>
            <a:pPr marL="0" lvl="0" indent="0" algn="l" rtl="0">
              <a:lnSpc>
                <a:spcPct val="90000"/>
              </a:lnSpc>
              <a:spcBef>
                <a:spcPts val="1000"/>
              </a:spcBef>
              <a:spcAft>
                <a:spcPts val="0"/>
              </a:spcAft>
              <a:buClr>
                <a:schemeClr val="dk1"/>
              </a:buClr>
              <a:buSzPct val="100000"/>
              <a:buNone/>
            </a:pPr>
            <a:r>
              <a:rPr lang="tr-TR"/>
              <a:t>İş yeri ve işçi ile sınırlı kalmaksızın, bir işletmenin gerçekleştirdiği faaliyetlerden etkilenen (çalışan, alt işveren işçisi, ziyaretçi, müşteri ve hatta halkın) sağlığına ve güvenliğine etki eden tehlikelerin ve tehlikeleri doğuran etkenlerin ortadan kaldırılması veya azaltılması çalışmalarıdır.</a:t>
            </a:r>
            <a:endParaRPr/>
          </a:p>
        </p:txBody>
      </p:sp>
      <p:pic>
        <p:nvPicPr>
          <p:cNvPr id="225" name="Google Shape;225;p15"/>
          <p:cNvPicPr preferRelativeResize="0"/>
          <p:nvPr/>
        </p:nvPicPr>
        <p:blipFill rotWithShape="1">
          <a:blip r:embed="rId3">
            <a:alphaModFix/>
          </a:blip>
          <a:srcRect/>
          <a:stretch/>
        </p:blipFill>
        <p:spPr>
          <a:xfrm>
            <a:off x="7812571" y="1716571"/>
            <a:ext cx="4184696" cy="4184696"/>
          </a:xfrm>
          <a:prstGeom prst="rect">
            <a:avLst/>
          </a:prstGeom>
          <a:noFill/>
          <a:ln>
            <a:noFill/>
          </a:ln>
        </p:spPr>
      </p:pic>
      <p:sp>
        <p:nvSpPr>
          <p:cNvPr id="5"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2.12. İŞ SAĞLIĞI VE GÜVENLİĞİ KÜLTÜRÜ KAVRAMI</a:t>
            </a:r>
            <a:endParaRPr/>
          </a:p>
        </p:txBody>
      </p:sp>
      <p:sp>
        <p:nvSpPr>
          <p:cNvPr id="231" name="Google Shape;231;p16"/>
          <p:cNvSpPr txBox="1">
            <a:spLocks noGrp="1"/>
          </p:cNvSpPr>
          <p:nvPr>
            <p:ph type="body" idx="1"/>
          </p:nvPr>
        </p:nvSpPr>
        <p:spPr>
          <a:xfrm>
            <a:off x="1016787" y="1848180"/>
            <a:ext cx="9264897" cy="423333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İş yerinin her kademesinde görev yapan personelin, iş sağlığı ve güvenliği ile ilgili </a:t>
            </a:r>
            <a:r>
              <a:rPr lang="tr-TR" dirty="0" err="1"/>
              <a:t>maruziyet</a:t>
            </a:r>
            <a:r>
              <a:rPr lang="tr-TR" dirty="0"/>
              <a:t>, önleme, korunma gibi konularda sahip olduğu veya geliştirdiği ortak davranış, alışkanlık, inanç, görüş ve paylaşımlar bütünü.</a:t>
            </a:r>
            <a:endParaRPr dirty="0"/>
          </a:p>
        </p:txBody>
      </p:sp>
      <p:pic>
        <p:nvPicPr>
          <p:cNvPr id="232" name="Google Shape;232;p16"/>
          <p:cNvPicPr preferRelativeResize="0"/>
          <p:nvPr/>
        </p:nvPicPr>
        <p:blipFill rotWithShape="1">
          <a:blip r:embed="rId3">
            <a:alphaModFix/>
          </a:blip>
          <a:srcRect/>
          <a:stretch/>
        </p:blipFill>
        <p:spPr>
          <a:xfrm>
            <a:off x="6964326" y="1525001"/>
            <a:ext cx="5356054" cy="5216632"/>
          </a:xfrm>
          <a:prstGeom prst="rect">
            <a:avLst/>
          </a:prstGeom>
          <a:noFill/>
          <a:ln>
            <a:noFill/>
          </a:ln>
        </p:spPr>
      </p:pic>
      <p:sp>
        <p:nvSpPr>
          <p:cNvPr id="5"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7"/>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400"/>
              <a:buChar char="•"/>
            </a:pPr>
            <a:r>
              <a:rPr lang="tr-TR" dirty="0"/>
              <a:t>Çalışan ve Temsilci Tanımı: Statü gözetmeksizin iş yerlerinde istihdam edilen gerçek kişilere "çalışan" denir. Çalışan temsilcisi ise iş sağlığı ve güvenliği süreçlerinde çalışanları temsil etmeye yetkilidir. </a:t>
            </a:r>
            <a:endParaRPr dirty="0"/>
          </a:p>
          <a:p>
            <a:pPr marL="228600" lvl="0" indent="-228600" algn="l" rtl="0">
              <a:lnSpc>
                <a:spcPct val="90000"/>
              </a:lnSpc>
              <a:spcBef>
                <a:spcPts val="1000"/>
              </a:spcBef>
              <a:spcAft>
                <a:spcPts val="0"/>
              </a:spcAft>
              <a:buClr>
                <a:schemeClr val="dk1"/>
              </a:buClr>
              <a:buSzPts val="2400"/>
              <a:buChar char="•"/>
            </a:pPr>
            <a:r>
              <a:rPr lang="tr-TR" dirty="0"/>
              <a:t>İSG Profesyonelleri ve Birimler: İş güvenliği uzmanları, iş yeri hekimleri ve hemşireleri İSG hizmetlerini yürütür. Bu hizmetler ya iş yerindeki iş yeri sağlık birimince (İSGB) ya da dışarıdan yetkilendirilmiş ortak birimlerce (OSGB) sağlanır. </a:t>
            </a:r>
            <a:endParaRPr dirty="0"/>
          </a:p>
          <a:p>
            <a:pPr marL="228600" lvl="0" indent="-228600" algn="l" rtl="0">
              <a:lnSpc>
                <a:spcPct val="90000"/>
              </a:lnSpc>
              <a:spcBef>
                <a:spcPts val="1000"/>
              </a:spcBef>
              <a:spcAft>
                <a:spcPts val="0"/>
              </a:spcAft>
              <a:buClr>
                <a:schemeClr val="dk1"/>
              </a:buClr>
              <a:buSzPts val="2400"/>
              <a:buChar char="•"/>
            </a:pPr>
            <a:r>
              <a:rPr lang="tr-TR" dirty="0"/>
              <a:t>Tehlike Sınıflandırması: İş yerleri, yürüttükleri asıl işin niteliğine göre "Az Tehlikeli", "Tehlikeli" veya "Çok Tehlikeli" olarak sınıflandırılır.</a:t>
            </a:r>
            <a:endParaRPr dirty="0"/>
          </a:p>
          <a:p>
            <a:pPr marL="228600" lvl="0" indent="-228600" algn="l" rtl="0">
              <a:lnSpc>
                <a:spcPct val="90000"/>
              </a:lnSpc>
              <a:spcBef>
                <a:spcPts val="1000"/>
              </a:spcBef>
              <a:spcAft>
                <a:spcPts val="0"/>
              </a:spcAft>
              <a:buClr>
                <a:schemeClr val="dk1"/>
              </a:buClr>
              <a:buSzPts val="2400"/>
              <a:buChar char="•"/>
            </a:pPr>
            <a:r>
              <a:rPr lang="tr-TR" dirty="0"/>
              <a:t>Tehlike ve Risk Ayrımı: Tehlike, iş yerindeki zarar verme potansiyelidir. Risk ise bu tehlikeden kaynaklanabilecek zararlı bir sonucun meydana gelme ihtimalini ifade eder.</a:t>
            </a:r>
            <a:endParaRPr dirty="0"/>
          </a:p>
          <a:p>
            <a:pPr marL="228600" lvl="0" indent="-228600" algn="l" rtl="0">
              <a:lnSpc>
                <a:spcPct val="90000"/>
              </a:lnSpc>
              <a:spcBef>
                <a:spcPts val="1000"/>
              </a:spcBef>
              <a:spcAft>
                <a:spcPts val="0"/>
              </a:spcAft>
              <a:buClr>
                <a:schemeClr val="dk1"/>
              </a:buClr>
              <a:buSzPts val="2400"/>
              <a:buChar char="•"/>
            </a:pPr>
            <a:r>
              <a:rPr lang="tr-TR" dirty="0"/>
              <a:t>Kapsamlı İSG Yaklaşımı: İSG, çalışanın ruhsal ve bedensel sağlığını korumanın yanı sıra işletmedeki ziyaretçi ve müşteriler gibi tüm paydaşların güvenliğini hedefleyen bilimsel bir disiplindir.</a:t>
            </a:r>
            <a:endParaRPr dirty="0"/>
          </a:p>
          <a:p>
            <a:pPr marL="228600" lvl="0" indent="-76200" algn="l" rtl="0">
              <a:lnSpc>
                <a:spcPct val="90000"/>
              </a:lnSpc>
              <a:spcBef>
                <a:spcPts val="1000"/>
              </a:spcBef>
              <a:spcAft>
                <a:spcPts val="0"/>
              </a:spcAft>
              <a:buClr>
                <a:schemeClr val="dk1"/>
              </a:buClr>
              <a:buSzPts val="2400"/>
              <a:buNone/>
            </a:pPr>
            <a:endParaRPr dirty="0"/>
          </a:p>
        </p:txBody>
      </p:sp>
      <p:sp>
        <p:nvSpPr>
          <p:cNvPr id="238" name="Google Shape;238;p17"/>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239" name="Google Shape;239;p17"/>
          <p:cNvSpPr txBox="1"/>
          <p:nvPr/>
        </p:nvSpPr>
        <p:spPr>
          <a:xfrm>
            <a:off x="1684421" y="16104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600"/>
              <a:buFont typeface="Calibri"/>
              <a:buNone/>
            </a:pPr>
            <a:endParaRPr sz="2600" b="1">
              <a:solidFill>
                <a:srgbClr val="E6272D"/>
              </a:solidFill>
              <a:latin typeface="Calibri"/>
              <a:ea typeface="Calibri"/>
              <a:cs typeface="Calibri"/>
              <a:sym typeface="Calibri"/>
            </a:endParaRPr>
          </a:p>
        </p:txBody>
      </p:sp>
      <p:sp>
        <p:nvSpPr>
          <p:cNvPr id="5" name="Google Shape;132;p3"/>
          <p:cNvSpPr txBox="1"/>
          <p:nvPr/>
        </p:nvSpPr>
        <p:spPr>
          <a:xfrm>
            <a:off x="1254642" y="128119"/>
            <a:ext cx="9750056"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8"/>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Sonu Soruları</a:t>
            </a:r>
            <a:endParaRPr/>
          </a:p>
        </p:txBody>
      </p:sp>
      <p:sp>
        <p:nvSpPr>
          <p:cNvPr id="245" name="Google Shape;245;p18"/>
          <p:cNvSpPr txBox="1">
            <a:spLocks noGrp="1"/>
          </p:cNvSpPr>
          <p:nvPr>
            <p:ph type="body" idx="1"/>
          </p:nvPr>
        </p:nvSpPr>
        <p:spPr>
          <a:xfrm>
            <a:off x="979515" y="1500587"/>
            <a:ext cx="10620375" cy="4792754"/>
          </a:xfrm>
          <a:prstGeom prst="rect">
            <a:avLst/>
          </a:prstGeom>
          <a:noFill/>
          <a:ln>
            <a:noFill/>
          </a:ln>
        </p:spPr>
        <p:txBody>
          <a:bodyPr spcFirstLastPara="1" wrap="square" lIns="91425" tIns="45700" rIns="91425" bIns="45700" anchor="t" anchorCtr="0">
            <a:normAutofit/>
          </a:bodyPr>
          <a:lstStyle/>
          <a:p>
            <a:pPr marL="342900">
              <a:spcBef>
                <a:spcPts val="0"/>
              </a:spcBef>
              <a:buSzPts val="2400"/>
            </a:pPr>
            <a:r>
              <a:rPr lang="tr-TR" dirty="0" smtClean="0">
                <a:latin typeface="Calibri"/>
                <a:ea typeface="Calibri"/>
                <a:cs typeface="Calibri"/>
                <a:sym typeface="Calibri"/>
              </a:rPr>
              <a:t>İŞGK </a:t>
            </a:r>
            <a:r>
              <a:rPr lang="tr-TR" dirty="0">
                <a:latin typeface="Calibri"/>
                <a:ea typeface="Calibri"/>
                <a:cs typeface="Calibri"/>
                <a:sym typeface="Calibri"/>
              </a:rPr>
              <a:t>açısından neden işçi kavramı değil de, çalışan kavramı kullanılmış?</a:t>
            </a:r>
            <a:endParaRPr dirty="0"/>
          </a:p>
          <a:p>
            <a:pPr marL="342900">
              <a:buSzPts val="2400"/>
            </a:pPr>
            <a:r>
              <a:rPr lang="tr-TR" dirty="0" smtClean="0">
                <a:latin typeface="Calibri"/>
                <a:ea typeface="Calibri"/>
                <a:cs typeface="Calibri"/>
                <a:sym typeface="Calibri"/>
              </a:rPr>
              <a:t>Çalışan </a:t>
            </a:r>
            <a:r>
              <a:rPr lang="tr-TR" dirty="0">
                <a:latin typeface="Calibri"/>
                <a:ea typeface="Calibri"/>
                <a:cs typeface="Calibri"/>
                <a:sym typeface="Calibri"/>
              </a:rPr>
              <a:t>temsilcisi gibi bir kavram </a:t>
            </a:r>
            <a:r>
              <a:rPr lang="tr-TR" dirty="0" err="1">
                <a:latin typeface="Calibri"/>
                <a:ea typeface="Calibri"/>
                <a:cs typeface="Calibri"/>
                <a:sym typeface="Calibri"/>
              </a:rPr>
              <a:t>İSGK’nda</a:t>
            </a:r>
            <a:r>
              <a:rPr lang="tr-TR" dirty="0">
                <a:latin typeface="Calibri"/>
                <a:ea typeface="Calibri"/>
                <a:cs typeface="Calibri"/>
                <a:sym typeface="Calibri"/>
              </a:rPr>
              <a:t> niçin var?</a:t>
            </a:r>
            <a:endParaRPr dirty="0"/>
          </a:p>
          <a:p>
            <a:pPr marL="342900">
              <a:buSzPts val="2400"/>
            </a:pPr>
            <a:r>
              <a:rPr lang="tr-TR" dirty="0" smtClean="0">
                <a:latin typeface="Calibri"/>
                <a:ea typeface="Calibri"/>
                <a:cs typeface="Calibri"/>
                <a:sym typeface="Calibri"/>
              </a:rPr>
              <a:t>İş </a:t>
            </a:r>
            <a:r>
              <a:rPr lang="tr-TR" dirty="0">
                <a:latin typeface="Calibri"/>
                <a:ea typeface="Calibri"/>
                <a:cs typeface="Calibri"/>
                <a:sym typeface="Calibri"/>
              </a:rPr>
              <a:t>güvenliği uzmanı olabilecek kişilerin belirlenme kriterleri doğru mu? Unutulmuş kimse var mı?</a:t>
            </a:r>
            <a:endParaRPr dirty="0"/>
          </a:p>
          <a:p>
            <a:pPr marL="342900">
              <a:buSzPts val="2400"/>
            </a:pPr>
            <a:r>
              <a:rPr lang="tr-TR" dirty="0" smtClean="0">
                <a:latin typeface="Calibri"/>
                <a:ea typeface="Calibri"/>
                <a:cs typeface="Calibri"/>
                <a:sym typeface="Calibri"/>
              </a:rPr>
              <a:t>Bir </a:t>
            </a:r>
            <a:r>
              <a:rPr lang="tr-TR" dirty="0">
                <a:latin typeface="Calibri"/>
                <a:ea typeface="Calibri"/>
                <a:cs typeface="Calibri"/>
                <a:sym typeface="Calibri"/>
              </a:rPr>
              <a:t>işin / işyerinin tehlike sınıfı nasıl belirlenmeli. Aynı işyerinde birden çok tehlike sınıfı olur mu?</a:t>
            </a:r>
            <a:endParaRPr dirty="0"/>
          </a:p>
          <a:p>
            <a:pPr marL="342900">
              <a:buSzPts val="2400"/>
            </a:pPr>
            <a:r>
              <a:rPr lang="tr-TR" dirty="0" smtClean="0">
                <a:latin typeface="Calibri"/>
                <a:ea typeface="Calibri"/>
                <a:cs typeface="Calibri"/>
                <a:sym typeface="Calibri"/>
              </a:rPr>
              <a:t>İş sağlığı </a:t>
            </a:r>
            <a:r>
              <a:rPr lang="tr-TR" dirty="0">
                <a:latin typeface="Calibri"/>
                <a:ea typeface="Calibri"/>
                <a:cs typeface="Calibri"/>
                <a:sym typeface="Calibri"/>
              </a:rPr>
              <a:t>ve güvenliğine ilişkin temel kavramlar hakkında bilgi sahibi oldunuz mu?</a:t>
            </a:r>
            <a:endParaRPr dirty="0"/>
          </a:p>
          <a:p>
            <a:pPr marL="342900">
              <a:buSzPts val="2400"/>
            </a:pPr>
            <a:r>
              <a:rPr lang="tr-TR" dirty="0"/>
              <a:t>İ</a:t>
            </a:r>
            <a:r>
              <a:rPr lang="tr-TR" dirty="0" smtClean="0">
                <a:latin typeface="Calibri"/>
                <a:ea typeface="Calibri"/>
                <a:cs typeface="Calibri"/>
                <a:sym typeface="Calibri"/>
              </a:rPr>
              <a:t>şçi </a:t>
            </a:r>
            <a:r>
              <a:rPr lang="tr-TR" dirty="0">
                <a:latin typeface="Calibri"/>
                <a:ea typeface="Calibri"/>
                <a:cs typeface="Calibri"/>
                <a:sym typeface="Calibri"/>
              </a:rPr>
              <a:t>ve çalışan kavramları arasındaki farkı yorumlayabiliyor musunuz?</a:t>
            </a:r>
            <a:endParaRPr dirty="0"/>
          </a:p>
          <a:p>
            <a:pPr marL="342900">
              <a:buSzPts val="2400"/>
            </a:pPr>
            <a:r>
              <a:rPr lang="tr-TR" dirty="0"/>
              <a:t>İ</a:t>
            </a:r>
            <a:r>
              <a:rPr lang="tr-TR" dirty="0" smtClean="0">
                <a:latin typeface="Calibri"/>
                <a:ea typeface="Calibri"/>
                <a:cs typeface="Calibri"/>
                <a:sym typeface="Calibri"/>
              </a:rPr>
              <a:t>ş </a:t>
            </a:r>
            <a:r>
              <a:rPr lang="tr-TR" dirty="0">
                <a:latin typeface="Calibri"/>
                <a:ea typeface="Calibri"/>
                <a:cs typeface="Calibri"/>
                <a:sym typeface="Calibri"/>
              </a:rPr>
              <a:t>yeri sağlık ve güvenlik birimi ve ortak sağlık güvenlik birimi kavramlarını ayırt edebiliyor musunuz?</a:t>
            </a:r>
            <a:endParaRPr dirty="0"/>
          </a:p>
          <a:p>
            <a:pPr marL="342900">
              <a:buSzPts val="2400"/>
            </a:pPr>
            <a:r>
              <a:rPr lang="tr-TR" dirty="0" smtClean="0">
                <a:latin typeface="Calibri"/>
                <a:ea typeface="Calibri"/>
                <a:cs typeface="Calibri"/>
                <a:sym typeface="Calibri"/>
              </a:rPr>
              <a:t>İş </a:t>
            </a:r>
            <a:r>
              <a:rPr lang="tr-TR" dirty="0">
                <a:latin typeface="Calibri"/>
                <a:ea typeface="Calibri"/>
                <a:cs typeface="Calibri"/>
                <a:sym typeface="Calibri"/>
              </a:rPr>
              <a:t>kazası ve meslek hastalığı kavramları hakkında bilgi sahibi oldunuz mu?</a:t>
            </a:r>
            <a:endParaRPr dirty="0"/>
          </a:p>
          <a:p>
            <a:pPr marL="342900">
              <a:buSzPts val="2400"/>
            </a:pPr>
            <a:endParaRPr dirty="0">
              <a:latin typeface="Times New Roman"/>
              <a:ea typeface="Times New Roman"/>
              <a:cs typeface="Times New Roman"/>
              <a:sym typeface="Times New Roman"/>
            </a:endParaRPr>
          </a:p>
        </p:txBody>
      </p:sp>
      <p:sp>
        <p:nvSpPr>
          <p:cNvPr id="4" name="Google Shape;132;p3"/>
          <p:cNvSpPr txBox="1"/>
          <p:nvPr/>
        </p:nvSpPr>
        <p:spPr>
          <a:xfrm>
            <a:off x="1254642" y="128119"/>
            <a:ext cx="9750056"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body" idx="1"/>
          </p:nvPr>
        </p:nvSpPr>
        <p:spPr>
          <a:xfrm>
            <a:off x="978195" y="1384209"/>
            <a:ext cx="10239154" cy="4792754"/>
          </a:xfrm>
          <a:prstGeom prst="rect">
            <a:avLst/>
          </a:prstGeom>
          <a:noFill/>
          <a:ln>
            <a:noFill/>
          </a:ln>
        </p:spPr>
        <p:txBody>
          <a:bodyPr spcFirstLastPara="1" wrap="square" lIns="91425" tIns="45700" rIns="91425" bIns="45700" anchor="t" anchorCtr="0">
            <a:normAutofit/>
          </a:bodyPr>
          <a:lstStyle/>
          <a:p>
            <a:pPr marL="342900" indent="-342900" algn="l">
              <a:spcBef>
                <a:spcPts val="0"/>
              </a:spcBef>
            </a:pPr>
            <a:r>
              <a:rPr lang="tr-TR" dirty="0"/>
              <a:t>Tehlike ve Risk kavramlarını tanımlayabilme.</a:t>
            </a:r>
            <a:endParaRPr dirty="0"/>
          </a:p>
          <a:p>
            <a:pPr marL="342900" indent="-342900" algn="l"/>
            <a:r>
              <a:rPr lang="tr-TR" dirty="0"/>
              <a:t>İş Sağlığı ve Güvenliği Profesyonellerinin kimler olduğunu açıklayabilme.</a:t>
            </a:r>
            <a:endParaRPr dirty="0"/>
          </a:p>
          <a:p>
            <a:pPr marL="342900" indent="-342900" algn="l"/>
            <a:r>
              <a:rPr lang="tr-TR" dirty="0"/>
              <a:t>İş Sağlığı ve Güvenliği kavramını analiz edebilme.</a:t>
            </a:r>
            <a:endParaRPr dirty="0"/>
          </a:p>
          <a:p>
            <a:pPr marL="342900" indent="-342900" algn="l"/>
            <a:r>
              <a:rPr lang="tr-TR" dirty="0"/>
              <a:t>İşyeri Sağlık ve Güvenlik Birimi ile Ortak Sağlık ve Güvenlik Birimi kavramlarını ayırt edebilme.</a:t>
            </a:r>
            <a:endParaRPr dirty="0"/>
          </a:p>
          <a:p>
            <a:pPr marL="342900" indent="-342900" algn="l"/>
            <a:r>
              <a:rPr lang="tr-TR" dirty="0"/>
              <a:t>İş Kazası ve Meslek Hastalığı kavramları hakkında </a:t>
            </a:r>
            <a:r>
              <a:rPr lang="tr-TR" dirty="0" smtClean="0"/>
              <a:t/>
            </a:r>
            <a:br>
              <a:rPr lang="tr-TR" dirty="0" smtClean="0"/>
            </a:br>
            <a:r>
              <a:rPr lang="tr-TR" dirty="0" smtClean="0"/>
              <a:t>bilgi </a:t>
            </a:r>
            <a:r>
              <a:rPr lang="tr-TR" dirty="0"/>
              <a:t>sahibi olma.</a:t>
            </a:r>
            <a:endParaRPr dirty="0"/>
          </a:p>
        </p:txBody>
      </p:sp>
      <p:sp>
        <p:nvSpPr>
          <p:cNvPr id="124" name="Google Shape;124;p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25" name="Google Shape;125;p2"/>
          <p:cNvSpPr txBox="1"/>
          <p:nvPr/>
        </p:nvSpPr>
        <p:spPr>
          <a:xfrm>
            <a:off x="1684421" y="16104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600"/>
              <a:buFont typeface="Calibri"/>
              <a:buNone/>
            </a:pPr>
            <a:endParaRPr sz="2600" b="1" i="0" u="none" strike="noStrike" cap="none">
              <a:solidFill>
                <a:srgbClr val="E6272D"/>
              </a:solidFill>
              <a:latin typeface="Calibri"/>
              <a:ea typeface="Calibri"/>
              <a:cs typeface="Calibri"/>
              <a:sym typeface="Calibri"/>
            </a:endParaRPr>
          </a:p>
        </p:txBody>
      </p:sp>
      <p:sp>
        <p:nvSpPr>
          <p:cNvPr id="5" name="Google Shape;132;p3"/>
          <p:cNvSpPr txBox="1"/>
          <p:nvPr/>
        </p:nvSpPr>
        <p:spPr>
          <a:xfrm>
            <a:off x="1254642" y="128119"/>
            <a:ext cx="9750056"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2.1. ÇALIŞAN KAVRAMI</a:t>
            </a:r>
            <a:endParaRPr/>
          </a:p>
        </p:txBody>
      </p:sp>
      <p:sp>
        <p:nvSpPr>
          <p:cNvPr id="131" name="Google Shape;131;p3"/>
          <p:cNvSpPr txBox="1">
            <a:spLocks noGrp="1"/>
          </p:cNvSpPr>
          <p:nvPr>
            <p:ph type="body" idx="1"/>
          </p:nvPr>
        </p:nvSpPr>
        <p:spPr>
          <a:xfrm>
            <a:off x="524934" y="2037293"/>
            <a:ext cx="5875866" cy="413967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a:t>Kendi özel kanunlarındaki statülerine bakılmaksızın kamu veya özel iş yerlerinde istihdam edilen gerçek kişi.</a:t>
            </a:r>
            <a:endParaRPr/>
          </a:p>
        </p:txBody>
      </p:sp>
      <p:sp>
        <p:nvSpPr>
          <p:cNvPr id="132"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pic>
        <p:nvPicPr>
          <p:cNvPr id="133" name="Google Shape;133;p3"/>
          <p:cNvPicPr preferRelativeResize="0"/>
          <p:nvPr/>
        </p:nvPicPr>
        <p:blipFill rotWithShape="1">
          <a:blip r:embed="rId3">
            <a:alphaModFix/>
          </a:blip>
          <a:srcRect/>
          <a:stretch/>
        </p:blipFill>
        <p:spPr>
          <a:xfrm>
            <a:off x="5977467" y="1684516"/>
            <a:ext cx="5309657" cy="44247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2.2. ÇALIŞAN TEMSİLCİSİ KAVRAMI</a:t>
            </a:r>
            <a:endParaRPr/>
          </a:p>
        </p:txBody>
      </p:sp>
      <p:sp>
        <p:nvSpPr>
          <p:cNvPr id="139" name="Google Shape;139;p4"/>
          <p:cNvSpPr txBox="1">
            <a:spLocks noGrp="1"/>
          </p:cNvSpPr>
          <p:nvPr>
            <p:ph type="body" idx="1"/>
          </p:nvPr>
        </p:nvSpPr>
        <p:spPr>
          <a:xfrm>
            <a:off x="668867" y="1930400"/>
            <a:ext cx="5487384" cy="464449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İş sağlığı ve güvenliği ile ilgili çalışmalara katılma, çalışmaları izleme, tedbir alınmasını isteme, tekliflerde bulunma ve benzeri konularda çalışanları temsil etmeye yetkili çalışan. </a:t>
            </a:r>
            <a:endParaRPr dirty="0"/>
          </a:p>
          <a:p>
            <a:pPr marL="0" lvl="0" indent="0" algn="l" rtl="0">
              <a:lnSpc>
                <a:spcPct val="90000"/>
              </a:lnSpc>
              <a:spcBef>
                <a:spcPts val="1000"/>
              </a:spcBef>
              <a:spcAft>
                <a:spcPts val="0"/>
              </a:spcAft>
              <a:buClr>
                <a:schemeClr val="dk1"/>
              </a:buClr>
              <a:buSzPts val="2400"/>
              <a:buNone/>
            </a:pPr>
            <a:endParaRPr dirty="0"/>
          </a:p>
        </p:txBody>
      </p:sp>
      <p:sp>
        <p:nvSpPr>
          <p:cNvPr id="141" name="Google Shape;141;p4"/>
          <p:cNvSpPr/>
          <p:nvPr/>
        </p:nvSpPr>
        <p:spPr>
          <a:xfrm>
            <a:off x="4530122" y="324433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42" name="Google Shape;142;p4"/>
          <p:cNvPicPr preferRelativeResize="0"/>
          <p:nvPr/>
        </p:nvPicPr>
        <p:blipFill rotWithShape="1">
          <a:blip r:embed="rId3">
            <a:alphaModFix/>
          </a:blip>
          <a:srcRect/>
          <a:stretch/>
        </p:blipFill>
        <p:spPr>
          <a:xfrm>
            <a:off x="5846455" y="1549399"/>
            <a:ext cx="5354320" cy="4461934"/>
          </a:xfrm>
          <a:prstGeom prst="rect">
            <a:avLst/>
          </a:prstGeom>
          <a:noFill/>
          <a:ln>
            <a:noFill/>
          </a:ln>
        </p:spPr>
      </p:pic>
      <p:sp>
        <p:nvSpPr>
          <p:cNvPr id="9"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2.3. DESTEK ELEMANI KAVRAMI</a:t>
            </a:r>
            <a:endParaRPr/>
          </a:p>
        </p:txBody>
      </p:sp>
      <p:sp>
        <p:nvSpPr>
          <p:cNvPr id="148" name="Google Shape;148;p5"/>
          <p:cNvSpPr txBox="1">
            <a:spLocks noGrp="1"/>
          </p:cNvSpPr>
          <p:nvPr>
            <p:ph type="body" idx="1"/>
          </p:nvPr>
        </p:nvSpPr>
        <p:spPr>
          <a:xfrm>
            <a:off x="541866" y="2302933"/>
            <a:ext cx="5638801" cy="40264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a:t>Asli görevinin yanında iş sağlığı ve güvenliği ile ilgili önleme, koruma, tahliye, yangınla mücadele, ilk yardım ve benzeri konularda özel olarak görevlendirilmiş uygun donanım ve yeterli eğitime sahip kişi. </a:t>
            </a:r>
            <a:endParaRPr/>
          </a:p>
          <a:p>
            <a:pPr marL="0" lvl="0" indent="0" algn="l" rtl="0">
              <a:lnSpc>
                <a:spcPct val="90000"/>
              </a:lnSpc>
              <a:spcBef>
                <a:spcPts val="1000"/>
              </a:spcBef>
              <a:spcAft>
                <a:spcPts val="0"/>
              </a:spcAft>
              <a:buClr>
                <a:schemeClr val="dk1"/>
              </a:buClr>
              <a:buSzPts val="2400"/>
              <a:buNone/>
            </a:pPr>
            <a:endParaRPr/>
          </a:p>
          <a:p>
            <a:pPr marL="0" lvl="0" indent="0" algn="l" rtl="0">
              <a:lnSpc>
                <a:spcPct val="90000"/>
              </a:lnSpc>
              <a:spcBef>
                <a:spcPts val="1000"/>
              </a:spcBef>
              <a:spcAft>
                <a:spcPts val="0"/>
              </a:spcAft>
              <a:buClr>
                <a:schemeClr val="dk1"/>
              </a:buClr>
              <a:buSzPts val="2400"/>
              <a:buNone/>
            </a:pPr>
            <a:endParaRPr/>
          </a:p>
          <a:p>
            <a:pPr marL="228600" lvl="0" indent="-76200" algn="l" rtl="0">
              <a:lnSpc>
                <a:spcPct val="90000"/>
              </a:lnSpc>
              <a:spcBef>
                <a:spcPts val="1000"/>
              </a:spcBef>
              <a:spcAft>
                <a:spcPts val="0"/>
              </a:spcAft>
              <a:buClr>
                <a:schemeClr val="dk1"/>
              </a:buClr>
              <a:buSzPts val="2400"/>
              <a:buNone/>
            </a:pPr>
            <a:endParaRPr/>
          </a:p>
        </p:txBody>
      </p:sp>
      <p:pic>
        <p:nvPicPr>
          <p:cNvPr id="150" name="Google Shape;150;p5"/>
          <p:cNvPicPr preferRelativeResize="0"/>
          <p:nvPr/>
        </p:nvPicPr>
        <p:blipFill rotWithShape="1">
          <a:blip r:embed="rId3">
            <a:alphaModFix/>
          </a:blip>
          <a:srcRect/>
          <a:stretch/>
        </p:blipFill>
        <p:spPr>
          <a:xfrm>
            <a:off x="6499890" y="2302933"/>
            <a:ext cx="4732529" cy="3352800"/>
          </a:xfrm>
          <a:prstGeom prst="rect">
            <a:avLst/>
          </a:prstGeom>
          <a:noFill/>
          <a:ln>
            <a:noFill/>
          </a:ln>
        </p:spPr>
      </p:pic>
      <p:sp>
        <p:nvSpPr>
          <p:cNvPr id="7"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2.4. İŞ GÜVENLİĞİ UZMANI KAVRAMI</a:t>
            </a:r>
            <a:endParaRPr/>
          </a:p>
        </p:txBody>
      </p:sp>
      <p:sp>
        <p:nvSpPr>
          <p:cNvPr id="156" name="Google Shape;156;p6"/>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Usul ve esasları yönetmelikle belirlenen, iş sağlığı ve güvenliği alanında görev yapmak üzere Çalışma ve Sosyal Güvenlik Bakanlığı tarafından yetkilendirilmiş, iş güvenliği uzmanlığı belgesine sahip, bakanlık ve ilgili kuruluşlarında çalışma hayatını denetleyen müfettişler ile mühendislik veya mimarlık eğitimi veren fakültelerin mezunları ile teknik elemanları.</a:t>
            </a:r>
            <a:endParaRPr dirty="0"/>
          </a:p>
          <a:p>
            <a:pPr marL="0" lvl="0" indent="0" algn="l" rtl="0">
              <a:lnSpc>
                <a:spcPct val="90000"/>
              </a:lnSpc>
              <a:spcBef>
                <a:spcPts val="1000"/>
              </a:spcBef>
              <a:spcAft>
                <a:spcPts val="0"/>
              </a:spcAft>
              <a:buClr>
                <a:schemeClr val="dk1"/>
              </a:buClr>
              <a:buSzPts val="2400"/>
              <a:buNone/>
            </a:pPr>
            <a:endParaRPr dirty="0"/>
          </a:p>
        </p:txBody>
      </p:sp>
      <p:pic>
        <p:nvPicPr>
          <p:cNvPr id="157" name="Google Shape;157;p6"/>
          <p:cNvPicPr preferRelativeResize="0"/>
          <p:nvPr/>
        </p:nvPicPr>
        <p:blipFill rotWithShape="1">
          <a:blip r:embed="rId3">
            <a:alphaModFix/>
          </a:blip>
          <a:srcRect/>
          <a:stretch/>
        </p:blipFill>
        <p:spPr>
          <a:xfrm>
            <a:off x="7437856" y="3270575"/>
            <a:ext cx="3187700" cy="3187700"/>
          </a:xfrm>
          <a:prstGeom prst="rect">
            <a:avLst/>
          </a:prstGeom>
          <a:noFill/>
          <a:ln>
            <a:noFill/>
          </a:ln>
        </p:spPr>
      </p:pic>
      <p:sp>
        <p:nvSpPr>
          <p:cNvPr id="5"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2.5. TEKNİK ELEMAN KAVRAMI</a:t>
            </a:r>
            <a:endParaRPr/>
          </a:p>
        </p:txBody>
      </p:sp>
      <p:sp>
        <p:nvSpPr>
          <p:cNvPr id="163" name="Google Shape;163;p7"/>
          <p:cNvSpPr txBox="1">
            <a:spLocks noGrp="1"/>
          </p:cNvSpPr>
          <p:nvPr>
            <p:ph type="body" idx="1"/>
          </p:nvPr>
        </p:nvSpPr>
        <p:spPr>
          <a:xfrm>
            <a:off x="687968" y="1760083"/>
            <a:ext cx="5596466" cy="39502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dirty="0"/>
              <a:t>Teknik öğretmen, fizikçi, kimyager ve biyolog unvanına sahip olanlar ile üniversitelerin iş sağlığı ve güvenliği programı mezunları.</a:t>
            </a:r>
            <a:endParaRPr dirty="0"/>
          </a:p>
        </p:txBody>
      </p:sp>
      <p:pic>
        <p:nvPicPr>
          <p:cNvPr id="164" name="Google Shape;164;p7"/>
          <p:cNvPicPr preferRelativeResize="0"/>
          <p:nvPr/>
        </p:nvPicPr>
        <p:blipFill rotWithShape="1">
          <a:blip r:embed="rId3">
            <a:alphaModFix/>
          </a:blip>
          <a:srcRect/>
          <a:stretch/>
        </p:blipFill>
        <p:spPr>
          <a:xfrm>
            <a:off x="6041066" y="1581417"/>
            <a:ext cx="5203565" cy="3654984"/>
          </a:xfrm>
          <a:prstGeom prst="rect">
            <a:avLst/>
          </a:prstGeom>
          <a:noFill/>
          <a:ln>
            <a:noFill/>
          </a:ln>
        </p:spPr>
      </p:pic>
      <p:sp>
        <p:nvSpPr>
          <p:cNvPr id="5"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2.6. İŞ YERİ HEKİMİ VE HEMŞİRESİ KAVRAMLARI</a:t>
            </a:r>
            <a:endParaRPr/>
          </a:p>
        </p:txBody>
      </p:sp>
      <p:sp>
        <p:nvSpPr>
          <p:cNvPr id="170" name="Google Shape;170;p8"/>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tr-TR" b="1" dirty="0"/>
              <a:t>İŞ YERİ HEKİMİ: </a:t>
            </a:r>
            <a:r>
              <a:rPr lang="tr-TR" dirty="0"/>
              <a:t>İş sağlığı ve güvenliği alanında görev yapmak üzere Bakanlıkça yetkilendirilmiş, işyeri hekimliği belgesine sahip hekim</a:t>
            </a:r>
            <a:r>
              <a:rPr lang="tr-TR" dirty="0" smtClean="0"/>
              <a:t>.</a:t>
            </a:r>
          </a:p>
          <a:p>
            <a:pPr marL="0" lvl="0" indent="0" algn="l" rtl="0">
              <a:lnSpc>
                <a:spcPct val="90000"/>
              </a:lnSpc>
              <a:spcBef>
                <a:spcPts val="0"/>
              </a:spcBef>
              <a:spcAft>
                <a:spcPts val="0"/>
              </a:spcAft>
              <a:buClr>
                <a:schemeClr val="dk1"/>
              </a:buClr>
              <a:buSzPts val="2400"/>
              <a:buNone/>
            </a:pPr>
            <a:endParaRPr dirty="0"/>
          </a:p>
          <a:p>
            <a:pPr marL="0" lvl="0" indent="0" algn="l" rtl="0">
              <a:lnSpc>
                <a:spcPct val="90000"/>
              </a:lnSpc>
              <a:spcBef>
                <a:spcPts val="1000"/>
              </a:spcBef>
              <a:spcAft>
                <a:spcPts val="0"/>
              </a:spcAft>
              <a:buClr>
                <a:schemeClr val="dk1"/>
              </a:buClr>
              <a:buSzPts val="2400"/>
              <a:buNone/>
            </a:pPr>
            <a:r>
              <a:rPr lang="tr-TR" b="1" dirty="0"/>
              <a:t>İŞ YERİ HEMŞİRESİ: </a:t>
            </a:r>
            <a:r>
              <a:rPr lang="tr-TR" dirty="0"/>
              <a:t>Hemşirelik Kanununa göre hemşirelik mesleğini icra etmeye yetkili, iş sağlığı ve güvenliği alanında görev yapmak üzere Bakanlıkça yetkilendirilmiş işyeri hemşireliği belgesine sahip hemşire/sağlık memuru.</a:t>
            </a:r>
            <a:endParaRPr dirty="0"/>
          </a:p>
        </p:txBody>
      </p:sp>
      <p:pic>
        <p:nvPicPr>
          <p:cNvPr id="171" name="Google Shape;171;p8"/>
          <p:cNvPicPr preferRelativeResize="0"/>
          <p:nvPr/>
        </p:nvPicPr>
        <p:blipFill rotWithShape="1">
          <a:blip r:embed="rId3">
            <a:alphaModFix/>
          </a:blip>
          <a:srcRect/>
          <a:stretch/>
        </p:blipFill>
        <p:spPr>
          <a:xfrm>
            <a:off x="4024630" y="3583637"/>
            <a:ext cx="4142740" cy="3186723"/>
          </a:xfrm>
          <a:prstGeom prst="rect">
            <a:avLst/>
          </a:prstGeom>
          <a:noFill/>
          <a:ln>
            <a:noFill/>
          </a:ln>
        </p:spPr>
      </p:pic>
      <p:sp>
        <p:nvSpPr>
          <p:cNvPr id="5"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2.7. İŞ YERİ SAĞLIK VE GÜVENLİK BİRİMİ KAVRAMI</a:t>
            </a:r>
            <a:endParaRPr/>
          </a:p>
        </p:txBody>
      </p:sp>
      <p:pic>
        <p:nvPicPr>
          <p:cNvPr id="177" name="Google Shape;177;p9"/>
          <p:cNvPicPr preferRelativeResize="0"/>
          <p:nvPr/>
        </p:nvPicPr>
        <p:blipFill rotWithShape="1">
          <a:blip r:embed="rId3">
            <a:alphaModFix/>
          </a:blip>
          <a:srcRect/>
          <a:stretch/>
        </p:blipFill>
        <p:spPr>
          <a:xfrm>
            <a:off x="1884613" y="1462672"/>
            <a:ext cx="7917893" cy="4988272"/>
          </a:xfrm>
          <a:prstGeom prst="rect">
            <a:avLst/>
          </a:prstGeom>
          <a:noFill/>
          <a:ln>
            <a:noFill/>
          </a:ln>
        </p:spPr>
      </p:pic>
      <p:sp>
        <p:nvSpPr>
          <p:cNvPr id="178" name="Google Shape;178;p9"/>
          <p:cNvSpPr/>
          <p:nvPr/>
        </p:nvSpPr>
        <p:spPr>
          <a:xfrm>
            <a:off x="2117931" y="1659797"/>
            <a:ext cx="2911269" cy="25545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b="1" dirty="0">
                <a:solidFill>
                  <a:srgbClr val="BC722B"/>
                </a:solidFill>
                <a:latin typeface="Calibri"/>
                <a:ea typeface="Calibri"/>
                <a:cs typeface="Calibri"/>
                <a:sym typeface="Calibri"/>
              </a:rPr>
              <a:t>İŞ YERİ SAĞLIK VE GÜVENLİK BİRİMİ: </a:t>
            </a:r>
            <a:r>
              <a:rPr lang="tr-TR" sz="2000" b="1" dirty="0" smtClean="0">
                <a:solidFill>
                  <a:srgbClr val="BC722B"/>
                </a:solidFill>
                <a:latin typeface="Calibri"/>
                <a:ea typeface="Calibri"/>
                <a:cs typeface="Calibri"/>
                <a:sym typeface="Calibri"/>
              </a:rPr>
              <a:t/>
            </a:r>
            <a:br>
              <a:rPr lang="tr-TR" sz="2000" b="1" dirty="0" smtClean="0">
                <a:solidFill>
                  <a:srgbClr val="BC722B"/>
                </a:solidFill>
                <a:latin typeface="Calibri"/>
                <a:ea typeface="Calibri"/>
                <a:cs typeface="Calibri"/>
                <a:sym typeface="Calibri"/>
              </a:rPr>
            </a:br>
            <a:r>
              <a:rPr lang="tr-TR" sz="2000" dirty="0" smtClean="0">
                <a:solidFill>
                  <a:schemeClr val="dk1"/>
                </a:solidFill>
                <a:latin typeface="Calibri"/>
                <a:ea typeface="Calibri"/>
                <a:cs typeface="Calibri"/>
                <a:sym typeface="Calibri"/>
              </a:rPr>
              <a:t>İş </a:t>
            </a:r>
            <a:r>
              <a:rPr lang="tr-TR" sz="2000" dirty="0">
                <a:solidFill>
                  <a:schemeClr val="dk1"/>
                </a:solidFill>
                <a:latin typeface="Calibri"/>
                <a:ea typeface="Calibri"/>
                <a:cs typeface="Calibri"/>
                <a:sym typeface="Calibri"/>
              </a:rPr>
              <a:t>yerinde iş sağlığı ve güvenliği hizmetlerini yürütmek üzere kurulan, gerekli donanım ve personele sahip olan birim.</a:t>
            </a:r>
            <a:endParaRPr sz="1600" dirty="0"/>
          </a:p>
        </p:txBody>
      </p:sp>
      <p:sp>
        <p:nvSpPr>
          <p:cNvPr id="179" name="Google Shape;179;p9"/>
          <p:cNvSpPr/>
          <p:nvPr/>
        </p:nvSpPr>
        <p:spPr>
          <a:xfrm>
            <a:off x="6552744" y="1659797"/>
            <a:ext cx="2867703" cy="4401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b="1" dirty="0">
                <a:solidFill>
                  <a:srgbClr val="6F5CC0"/>
                </a:solidFill>
                <a:latin typeface="Calibri"/>
                <a:ea typeface="Calibri"/>
                <a:cs typeface="Calibri"/>
                <a:sym typeface="Calibri"/>
              </a:rPr>
              <a:t>ORTAK SAĞLIK VE GÜVENLİK BİRİMİ: </a:t>
            </a:r>
            <a:r>
              <a:rPr lang="tr-TR" sz="2000" b="1" dirty="0" smtClean="0">
                <a:solidFill>
                  <a:srgbClr val="6F5CC0"/>
                </a:solidFill>
                <a:latin typeface="Calibri"/>
                <a:ea typeface="Calibri"/>
                <a:cs typeface="Calibri"/>
                <a:sym typeface="Calibri"/>
              </a:rPr>
              <a:t/>
            </a:r>
            <a:br>
              <a:rPr lang="tr-TR" sz="2000" b="1" dirty="0" smtClean="0">
                <a:solidFill>
                  <a:srgbClr val="6F5CC0"/>
                </a:solidFill>
                <a:latin typeface="Calibri"/>
                <a:ea typeface="Calibri"/>
                <a:cs typeface="Calibri"/>
                <a:sym typeface="Calibri"/>
              </a:rPr>
            </a:br>
            <a:r>
              <a:rPr lang="tr-TR" sz="2000" dirty="0" smtClean="0">
                <a:solidFill>
                  <a:schemeClr val="dk1"/>
                </a:solidFill>
                <a:latin typeface="Calibri"/>
                <a:ea typeface="Calibri"/>
                <a:cs typeface="Calibri"/>
                <a:sym typeface="Calibri"/>
              </a:rPr>
              <a:t>Kamu </a:t>
            </a:r>
            <a:r>
              <a:rPr lang="tr-TR" sz="2000" dirty="0">
                <a:solidFill>
                  <a:schemeClr val="dk1"/>
                </a:solidFill>
                <a:latin typeface="Calibri"/>
                <a:ea typeface="Calibri"/>
                <a:cs typeface="Calibri"/>
                <a:sym typeface="Calibri"/>
              </a:rPr>
              <a:t>kurum ve kuruluşları, organize sanayi bölgeleri ile Türk Ticaret Kanununa göre faaliyet gösteren şirketler tarafından, iş yerlerine iş sağlığı ve güvenliği hizmetlerini sunmak üzere kurulan gerekli donanım ve personele sahip olan ve Bakanlıkça yetkilendirilen birim.</a:t>
            </a:r>
            <a:endParaRPr sz="2000" dirty="0">
              <a:solidFill>
                <a:schemeClr val="dk1"/>
              </a:solidFill>
              <a:latin typeface="Calibri"/>
              <a:ea typeface="Calibri"/>
              <a:cs typeface="Calibri"/>
              <a:sym typeface="Calibri"/>
            </a:endParaRPr>
          </a:p>
        </p:txBody>
      </p:sp>
      <p:sp>
        <p:nvSpPr>
          <p:cNvPr id="6" name="Google Shape;132;p3"/>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E6272D"/>
              </a:buClr>
              <a:buSzPts val="2600"/>
              <a:buFont typeface="Calibri"/>
              <a:buNone/>
            </a:pPr>
            <a:r>
              <a:rPr lang="tr-TR" sz="2600" b="1" i="0" u="none" strike="noStrike" cap="none">
                <a:solidFill>
                  <a:srgbClr val="E6272D"/>
                </a:solidFill>
                <a:latin typeface="Calibri"/>
                <a:ea typeface="Calibri"/>
                <a:cs typeface="Calibri"/>
                <a:sym typeface="Calibri"/>
              </a:rPr>
              <a:t>BÖLÜM </a:t>
            </a:r>
            <a:r>
              <a:rPr lang="tr-TR" sz="2600" b="1">
                <a:solidFill>
                  <a:srgbClr val="E6272D"/>
                </a:solidFill>
                <a:latin typeface="Calibri"/>
                <a:ea typeface="Calibri"/>
                <a:cs typeface="Calibri"/>
                <a:sym typeface="Calibri"/>
              </a:rPr>
              <a:t>2</a:t>
            </a:r>
            <a:r>
              <a:rPr lang="tr-TR" sz="2600" b="1" i="0" u="none" strike="noStrike" cap="none">
                <a:solidFill>
                  <a:srgbClr val="E6272D"/>
                </a:solidFill>
                <a:latin typeface="Calibri"/>
                <a:ea typeface="Calibri"/>
                <a:cs typeface="Calibri"/>
                <a:sym typeface="Calibri"/>
              </a:rPr>
              <a:t>. KAVRAMLAR </a:t>
            </a:r>
            <a:endParaRPr sz="2600" b="1" i="0" u="none" strike="noStrike" cap="none">
              <a:solidFill>
                <a:srgbClr val="E6272D"/>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1318</Words>
  <Application>Microsoft Office PowerPoint</Application>
  <PresentationFormat>Geniş ekran</PresentationFormat>
  <Paragraphs>78</Paragraphs>
  <Slides>18</Slides>
  <Notes>18</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Times New Roman</vt:lpstr>
      <vt:lpstr>Office Teması</vt:lpstr>
      <vt:lpstr>İŞ SAĞLIĞI VE GÜVENLİĞİ </vt:lpstr>
      <vt:lpstr>BÖLÜM HEDEFLERİ</vt:lpstr>
      <vt:lpstr>2.1. ÇALIŞAN KAVRAMI</vt:lpstr>
      <vt:lpstr>2.2. ÇALIŞAN TEMSİLCİSİ KAVRAMI</vt:lpstr>
      <vt:lpstr>2.3. DESTEK ELEMANI KAVRAMI</vt:lpstr>
      <vt:lpstr>2.4. İŞ GÜVENLİĞİ UZMANI KAVRAMI</vt:lpstr>
      <vt:lpstr>2.5. TEKNİK ELEMAN KAVRAMI</vt:lpstr>
      <vt:lpstr>2.6. İŞ YERİ HEKİMİ VE HEMŞİRESİ KAVRAMLARI</vt:lpstr>
      <vt:lpstr>2.7. İŞ YERİ SAĞLIK VE GÜVENLİK BİRİMİ KAVRAMI</vt:lpstr>
      <vt:lpstr>2.8. TEHLİKE SINIFI KAVRAMI</vt:lpstr>
      <vt:lpstr>2.9. TEHLİKE VE RİSK KAVRAMLARI</vt:lpstr>
      <vt:lpstr>2.9. TEHLİKE VE RİSK KAVRAMLARI</vt:lpstr>
      <vt:lpstr>2.10. RİSK DEĞERLENDİRMESİ KAVRAMI</vt:lpstr>
      <vt:lpstr>2.11. İŞ SAĞLIĞI VE GÜVENLİĞİ KAVRAMI</vt:lpstr>
      <vt:lpstr>2.11. İŞ SAĞLIĞI VE GÜVENLİĞİ KAVRAMI</vt:lpstr>
      <vt:lpstr>2.12. İŞ SAĞLIĞI VE GÜVENLİĞİ KÜLTÜRÜ KAVRAMI</vt:lpstr>
      <vt:lpstr>Bölüm Özeti</vt:lpstr>
      <vt:lpstr>Bölüm Sonu Soruları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dc:title>
  <dc:creator>HBV</dc:creator>
  <cp:lastModifiedBy>Öznur BABAYİĞİT</cp:lastModifiedBy>
  <cp:revision>10</cp:revision>
  <dcterms:created xsi:type="dcterms:W3CDTF">2021-12-24T13:00:06Z</dcterms:created>
  <dcterms:modified xsi:type="dcterms:W3CDTF">2026-07-02T16:02:02Z</dcterms:modified>
</cp:coreProperties>
</file>