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gigesfZpDzQmax8uOb67XJTDGY3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25"/>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25"/>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25"/>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25"/>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25"/>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34"/>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34"/>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34"/>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34"/>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34"/>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26"/>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26"/>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26"/>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 name="Google Shape;24;p26"/>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26"/>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26"/>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26"/>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26"/>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26"/>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2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2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2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2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2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2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7"/>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28"/>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28"/>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28"/>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 name="Google Shape;45;p28"/>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28"/>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28"/>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28"/>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28"/>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50"/>
        <p:cNvGrpSpPr/>
        <p:nvPr/>
      </p:nvGrpSpPr>
      <p:grpSpPr>
        <a:xfrm>
          <a:off x="0" y="0"/>
          <a:ext cx="0" cy="0"/>
          <a:chOff x="0" y="0"/>
          <a:chExt cx="0" cy="0"/>
        </a:xfrm>
      </p:grpSpPr>
      <p:pic>
        <p:nvPicPr>
          <p:cNvPr id="51" name="Google Shape;51;p29"/>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2" name="Google Shape;52;p29"/>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53" name="Google Shape;53;p29"/>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54" name="Google Shape;54;p29"/>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55" name="Google Shape;55;p29"/>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9"/>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57" name="Google Shape;57;p29"/>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58" name="Google Shape;58;p29"/>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9"/>
        <p:cNvGrpSpPr/>
        <p:nvPr/>
      </p:nvGrpSpPr>
      <p:grpSpPr>
        <a:xfrm>
          <a:off x="0" y="0"/>
          <a:ext cx="0" cy="0"/>
          <a:chOff x="0" y="0"/>
          <a:chExt cx="0" cy="0"/>
        </a:xfrm>
      </p:grpSpPr>
      <p:sp>
        <p:nvSpPr>
          <p:cNvPr id="60" name="Google Shape;60;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64" name="Google Shape;64;p3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65" name="Google Shape;65;p30"/>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66" name="Google Shape;66;p3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67" name="Google Shape;67;p3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68" name="Google Shape;68;p30"/>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a:solidFill>
                  <a:schemeClr val="lt1"/>
                </a:solidFill>
                <a:latin typeface="Calibri"/>
                <a:ea typeface="Calibri"/>
                <a:cs typeface="Calibri"/>
                <a:sym typeface="Calibri"/>
              </a:rPr>
              <a:t>ASIL BAŞLIK STİLİ İÇİN TIKLATIN</a:t>
            </a:r>
            <a:endParaRPr sz="6000" b="1">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9"/>
        <p:cNvGrpSpPr/>
        <p:nvPr/>
      </p:nvGrpSpPr>
      <p:grpSpPr>
        <a:xfrm>
          <a:off x="0" y="0"/>
          <a:ext cx="0" cy="0"/>
          <a:chOff x="0" y="0"/>
          <a:chExt cx="0" cy="0"/>
        </a:xfrm>
      </p:grpSpPr>
      <p:pic>
        <p:nvPicPr>
          <p:cNvPr id="70" name="Google Shape;70;p31"/>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1" name="Google Shape;71;p31"/>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2" name="Google Shape;72;p31"/>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3" name="Google Shape;73;p31"/>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4" name="Google Shape;74;p31"/>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5" name="Google Shape;75;p3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81"/>
        <p:cNvGrpSpPr/>
        <p:nvPr/>
      </p:nvGrpSpPr>
      <p:grpSpPr>
        <a:xfrm>
          <a:off x="0" y="0"/>
          <a:ext cx="0" cy="0"/>
          <a:chOff x="0" y="0"/>
          <a:chExt cx="0" cy="0"/>
        </a:xfrm>
      </p:grpSpPr>
      <p:pic>
        <p:nvPicPr>
          <p:cNvPr id="82" name="Google Shape;82;p32"/>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3" name="Google Shape;83;p32"/>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4" name="Google Shape;84;p32"/>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5" name="Google Shape;85;p32"/>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6" name="Google Shape;86;p32"/>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7" name="Google Shape;87;p32"/>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Yalnızca Başlık">
  <p:cSld name="Yalnızca Başlık">
    <p:spTree>
      <p:nvGrpSpPr>
        <p:cNvPr id="1" name="Shape 95"/>
        <p:cNvGrpSpPr/>
        <p:nvPr/>
      </p:nvGrpSpPr>
      <p:grpSpPr>
        <a:xfrm>
          <a:off x="0" y="0"/>
          <a:ext cx="0" cy="0"/>
          <a:chOff x="0" y="0"/>
          <a:chExt cx="0" cy="0"/>
        </a:xfrm>
      </p:grpSpPr>
      <p:pic>
        <p:nvPicPr>
          <p:cNvPr id="96" name="Google Shape;96;p33"/>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97" name="Google Shape;97;p33"/>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98" name="Google Shape;98;p33"/>
          <p:cNvPicPr preferRelativeResize="0"/>
          <p:nvPr/>
        </p:nvPicPr>
        <p:blipFill rotWithShape="1">
          <a:blip r:embed="rId4">
            <a:alphaModFix/>
          </a:blip>
          <a:srcRect/>
          <a:stretch/>
        </p:blipFill>
        <p:spPr>
          <a:xfrm>
            <a:off x="1070918" y="596567"/>
            <a:ext cx="10058401" cy="602578"/>
          </a:xfrm>
          <a:prstGeom prst="rect">
            <a:avLst/>
          </a:prstGeom>
          <a:noFill/>
          <a:ln>
            <a:noFill/>
          </a:ln>
        </p:spPr>
      </p:pic>
      <p:pic>
        <p:nvPicPr>
          <p:cNvPr id="99" name="Google Shape;99;p33"/>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100" name="Google Shape;100;p33"/>
          <p:cNvSpPr txBox="1">
            <a:spLocks noGrp="1"/>
          </p:cNvSpPr>
          <p:nvPr>
            <p:ph type="body" idx="1"/>
          </p:nvPr>
        </p:nvSpPr>
        <p:spPr>
          <a:xfrm>
            <a:off x="838200" y="1384209"/>
            <a:ext cx="51720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33"/>
          <p:cNvPicPr preferRelativeResize="0"/>
          <p:nvPr/>
        </p:nvPicPr>
        <p:blipFill rotWithShape="1">
          <a:blip r:embed="rId6">
            <a:alphaModFix/>
          </a:blip>
          <a:srcRect/>
          <a:stretch/>
        </p:blipFill>
        <p:spPr>
          <a:xfrm>
            <a:off x="6214356" y="3365530"/>
            <a:ext cx="6227030" cy="3172131"/>
          </a:xfrm>
          <a:prstGeom prst="rect">
            <a:avLst/>
          </a:prstGeom>
          <a:noFill/>
          <a:ln>
            <a:noFill/>
          </a:ln>
        </p:spPr>
      </p:pic>
      <p:sp>
        <p:nvSpPr>
          <p:cNvPr id="102" name="Google Shape;102;p33"/>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 name="Google Shape;103;p33"/>
          <p:cNvPicPr preferRelativeResize="0"/>
          <p:nvPr/>
        </p:nvPicPr>
        <p:blipFill rotWithShape="1">
          <a:blip r:embed="rId7">
            <a:alphaModFix/>
          </a:blip>
          <a:srcRect/>
          <a:stretch/>
        </p:blipFill>
        <p:spPr>
          <a:xfrm>
            <a:off x="10484518" y="426911"/>
            <a:ext cx="747960" cy="747960"/>
          </a:xfrm>
          <a:prstGeom prst="rect">
            <a:avLst/>
          </a:prstGeom>
          <a:noFill/>
          <a:ln>
            <a:noFill/>
          </a:ln>
        </p:spPr>
      </p:pic>
      <p:pic>
        <p:nvPicPr>
          <p:cNvPr id="104" name="Google Shape;104;p33"/>
          <p:cNvPicPr preferRelativeResize="0"/>
          <p:nvPr/>
        </p:nvPicPr>
        <p:blipFill rotWithShape="1">
          <a:blip r:embed="rId8">
            <a:alphaModFix/>
          </a:blip>
          <a:srcRect/>
          <a:stretch/>
        </p:blipFill>
        <p:spPr>
          <a:xfrm flipH="1">
            <a:off x="978568" y="451185"/>
            <a:ext cx="819478" cy="74796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24"/>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2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3.3. Sosyal Politika Bağlamında İş Güvenliği Hakkı </a:t>
            </a:r>
            <a:endParaRPr dirty="0"/>
          </a:p>
        </p:txBody>
      </p:sp>
      <p:sp>
        <p:nvSpPr>
          <p:cNvPr id="181" name="Google Shape;181;p10"/>
          <p:cNvSpPr txBox="1">
            <a:spLocks noGrp="1"/>
          </p:cNvSpPr>
          <p:nvPr>
            <p:ph type="body" idx="1"/>
          </p:nvPr>
        </p:nvSpPr>
        <p:spPr>
          <a:xfrm>
            <a:off x="838200" y="1645829"/>
            <a:ext cx="7838440" cy="4792754"/>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2400"/>
              <a:buNone/>
            </a:pPr>
            <a:r>
              <a:rPr lang="tr-TR" sz="2200" dirty="0"/>
              <a:t>Sosyal politika açısından ise iş güvenliği hakkına erişim çok önemlidir. İş güvenliği hakkına dil, din, ırk, çalışma biçimi, hukuki statü  gibi unsurlar gözetilmeksizin bütün çalışanların erişiminin sağlanması gerekmektedir.</a:t>
            </a:r>
            <a:endParaRPr sz="2200" dirty="0"/>
          </a:p>
          <a:p>
            <a:pPr marL="0" lvl="0" indent="0" algn="l" rtl="0">
              <a:lnSpc>
                <a:spcPct val="120000"/>
              </a:lnSpc>
              <a:spcBef>
                <a:spcPts val="1000"/>
              </a:spcBef>
              <a:spcAft>
                <a:spcPts val="0"/>
              </a:spcAft>
              <a:buClr>
                <a:schemeClr val="dk1"/>
              </a:buClr>
              <a:buSzPts val="2400"/>
              <a:buNone/>
            </a:pPr>
            <a:endParaRPr sz="2200" dirty="0"/>
          </a:p>
          <a:p>
            <a:pPr marL="0" lvl="0" indent="0" algn="l" rtl="0">
              <a:lnSpc>
                <a:spcPct val="120000"/>
              </a:lnSpc>
              <a:spcBef>
                <a:spcPts val="1000"/>
              </a:spcBef>
              <a:spcAft>
                <a:spcPts val="0"/>
              </a:spcAft>
              <a:buClr>
                <a:schemeClr val="dk1"/>
              </a:buClr>
              <a:buSzPts val="2400"/>
              <a:buNone/>
            </a:pPr>
            <a:r>
              <a:rPr lang="tr-TR" sz="2200" dirty="0"/>
              <a:t>Bir hakka erişim bazı sosyal sınıfların tekelinde ise bu hakkın toplumsal bir hak olduğu söylenemez. Örneğin Suriyelilerin istihdam edilmesi halinde iş sağlığı ve güvenliği önlemlerinin alınmaması, bu hakkın var olmadığı anlamına gelir.</a:t>
            </a:r>
            <a:endParaRPr sz="2200" dirty="0"/>
          </a:p>
        </p:txBody>
      </p:sp>
      <p:pic>
        <p:nvPicPr>
          <p:cNvPr id="182" name="Google Shape;182;p10"/>
          <p:cNvPicPr preferRelativeResize="0"/>
          <p:nvPr/>
        </p:nvPicPr>
        <p:blipFill rotWithShape="1">
          <a:blip r:embed="rId3">
            <a:alphaModFix/>
          </a:blip>
          <a:srcRect/>
          <a:stretch/>
        </p:blipFill>
        <p:spPr>
          <a:xfrm rot="599062">
            <a:off x="8396276" y="1984347"/>
            <a:ext cx="4242801" cy="3868063"/>
          </a:xfrm>
          <a:prstGeom prst="rect">
            <a:avLst/>
          </a:prstGeom>
          <a:noFill/>
          <a:ln>
            <a:noFill/>
          </a:ln>
        </p:spPr>
      </p:pic>
      <p:sp>
        <p:nvSpPr>
          <p:cNvPr id="2" name="Google Shape;125;p2">
            <a:extLst>
              <a:ext uri="{FF2B5EF4-FFF2-40B4-BE49-F238E27FC236}">
                <a16:creationId xmlns:a16="http://schemas.microsoft.com/office/drawing/2014/main" id="{FD0ED64E-F61A-91BA-D143-8E15DD722D6F}"/>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3.4. İş Güvenliği Hakkına Erişim Bakımından 6331 sayılı İSGK</a:t>
            </a:r>
            <a:endParaRPr dirty="0"/>
          </a:p>
        </p:txBody>
      </p:sp>
      <p:sp>
        <p:nvSpPr>
          <p:cNvPr id="188" name="Google Shape;188;p11"/>
          <p:cNvSpPr txBox="1">
            <a:spLocks noGrp="1"/>
          </p:cNvSpPr>
          <p:nvPr>
            <p:ph type="body" idx="1"/>
          </p:nvPr>
        </p:nvSpPr>
        <p:spPr>
          <a:xfrm>
            <a:off x="8063685" y="1703496"/>
            <a:ext cx="3668562" cy="387867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tr-TR" sz="2200" dirty="0"/>
              <a:t>Bu Kanun; </a:t>
            </a:r>
            <a:r>
              <a:rPr lang="tr-TR" sz="2200" u="sng" dirty="0"/>
              <a:t>kamu ve özel sektöre ait bütün işlere ve işyerlerine</a:t>
            </a:r>
            <a:r>
              <a:rPr lang="tr-TR" sz="2200" dirty="0"/>
              <a:t>, bu işyerlerinin işverenleri ile işveren vekillerine, </a:t>
            </a:r>
            <a:r>
              <a:rPr lang="tr-TR" sz="2200" u="sng" dirty="0"/>
              <a:t>çırak ve stajyerler de dâhil olmak üzere tüm çalışanlarına</a:t>
            </a:r>
            <a:r>
              <a:rPr lang="tr-TR" sz="2200" dirty="0"/>
              <a:t> faaliyet konularına bakılmaksızın uygulanır.</a:t>
            </a:r>
            <a:endParaRPr sz="2200" dirty="0"/>
          </a:p>
          <a:p>
            <a:pPr marL="0" lvl="0" indent="0" algn="l" rtl="0">
              <a:lnSpc>
                <a:spcPct val="90000"/>
              </a:lnSpc>
              <a:spcBef>
                <a:spcPts val="1000"/>
              </a:spcBef>
              <a:spcAft>
                <a:spcPts val="0"/>
              </a:spcAft>
              <a:buClr>
                <a:schemeClr val="dk1"/>
              </a:buClr>
              <a:buSzPts val="2400"/>
              <a:buNone/>
            </a:pPr>
            <a:endParaRPr sz="2200" dirty="0"/>
          </a:p>
        </p:txBody>
      </p:sp>
      <p:pic>
        <p:nvPicPr>
          <p:cNvPr id="189" name="Google Shape;189;p11"/>
          <p:cNvPicPr preferRelativeResize="0"/>
          <p:nvPr/>
        </p:nvPicPr>
        <p:blipFill rotWithShape="1">
          <a:blip r:embed="rId3">
            <a:alphaModFix/>
          </a:blip>
          <a:srcRect/>
          <a:stretch/>
        </p:blipFill>
        <p:spPr>
          <a:xfrm>
            <a:off x="406400" y="1703496"/>
            <a:ext cx="7218948" cy="4792754"/>
          </a:xfrm>
          <a:prstGeom prst="rect">
            <a:avLst/>
          </a:prstGeom>
          <a:noFill/>
          <a:ln>
            <a:noFill/>
          </a:ln>
        </p:spPr>
      </p:pic>
      <p:sp>
        <p:nvSpPr>
          <p:cNvPr id="190" name="Google Shape;190;p11"/>
          <p:cNvSpPr/>
          <p:nvPr/>
        </p:nvSpPr>
        <p:spPr>
          <a:xfrm>
            <a:off x="844736" y="3741999"/>
            <a:ext cx="1857824" cy="70784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tr-TR" sz="2000" b="1" i="0" u="none" strike="noStrike" cap="none" dirty="0">
                <a:solidFill>
                  <a:schemeClr val="dk1"/>
                </a:solidFill>
                <a:latin typeface="Calibri"/>
                <a:ea typeface="Calibri"/>
                <a:cs typeface="Calibri"/>
                <a:sym typeface="Calibri"/>
              </a:rPr>
              <a:t>Öne Çıkan</a:t>
            </a:r>
            <a:endParaRPr sz="2000" dirty="0"/>
          </a:p>
          <a:p>
            <a:pPr marL="0" marR="0" lvl="0" indent="0" rtl="0">
              <a:spcBef>
                <a:spcPts val="0"/>
              </a:spcBef>
              <a:spcAft>
                <a:spcPts val="0"/>
              </a:spcAft>
              <a:buNone/>
            </a:pPr>
            <a:r>
              <a:rPr lang="tr-TR" sz="2000" b="1" dirty="0">
                <a:solidFill>
                  <a:schemeClr val="dk1"/>
                </a:solidFill>
                <a:latin typeface="Calibri"/>
                <a:ea typeface="Calibri"/>
                <a:cs typeface="Calibri"/>
                <a:sym typeface="Calibri"/>
              </a:rPr>
              <a:t> Hususlar:</a:t>
            </a:r>
            <a:endParaRPr sz="2000" dirty="0"/>
          </a:p>
        </p:txBody>
      </p:sp>
      <p:sp>
        <p:nvSpPr>
          <p:cNvPr id="191" name="Google Shape;191;p11"/>
          <p:cNvSpPr/>
          <p:nvPr/>
        </p:nvSpPr>
        <p:spPr>
          <a:xfrm>
            <a:off x="4429065" y="1920144"/>
            <a:ext cx="24398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Kamu – özel ayrımı yok</a:t>
            </a:r>
            <a:endParaRPr dirty="0"/>
          </a:p>
        </p:txBody>
      </p:sp>
      <p:sp>
        <p:nvSpPr>
          <p:cNvPr id="192" name="Google Shape;192;p11"/>
          <p:cNvSpPr/>
          <p:nvPr/>
        </p:nvSpPr>
        <p:spPr>
          <a:xfrm>
            <a:off x="4772884" y="3131228"/>
            <a:ext cx="262591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İşveren – işveren vekili de</a:t>
            </a: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b="1" dirty="0">
                <a:solidFill>
                  <a:schemeClr val="dk1"/>
                </a:solidFill>
                <a:latin typeface="Calibri"/>
                <a:ea typeface="Calibri"/>
                <a:cs typeface="Calibri"/>
                <a:sym typeface="Calibri"/>
              </a:rPr>
              <a:t>           kapsamda</a:t>
            </a:r>
            <a:endParaRPr dirty="0"/>
          </a:p>
        </p:txBody>
      </p:sp>
      <p:sp>
        <p:nvSpPr>
          <p:cNvPr id="193" name="Google Shape;193;p11"/>
          <p:cNvSpPr/>
          <p:nvPr/>
        </p:nvSpPr>
        <p:spPr>
          <a:xfrm>
            <a:off x="4447764" y="4357105"/>
            <a:ext cx="298831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Çırak ve stajyerlerin de</a:t>
            </a:r>
            <a:r>
              <a:rPr lang="tr-TR" dirty="0">
                <a:ea typeface="Calibri"/>
              </a:rPr>
              <a:t> </a:t>
            </a:r>
            <a:r>
              <a:rPr lang="tr-TR" sz="1800" b="1" dirty="0">
                <a:solidFill>
                  <a:schemeClr val="dk1"/>
                </a:solidFill>
                <a:latin typeface="Calibri"/>
                <a:ea typeface="Calibri"/>
                <a:cs typeface="Calibri"/>
                <a:sym typeface="Calibri"/>
              </a:rPr>
              <a:t>dahil olduğu tüm çalışanlara</a:t>
            </a:r>
            <a:endParaRPr dirty="0"/>
          </a:p>
        </p:txBody>
      </p:sp>
      <p:sp>
        <p:nvSpPr>
          <p:cNvPr id="194" name="Google Shape;194;p11"/>
          <p:cNvSpPr/>
          <p:nvPr/>
        </p:nvSpPr>
        <p:spPr>
          <a:xfrm>
            <a:off x="4630287" y="5607629"/>
            <a:ext cx="216886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Faaliyet konularına</a:t>
            </a:r>
            <a:endParaRPr dirty="0"/>
          </a:p>
          <a:p>
            <a:pPr marL="0" marR="0" lvl="0" indent="0" algn="ctr" rtl="0">
              <a:spcBef>
                <a:spcPts val="0"/>
              </a:spcBef>
              <a:spcAft>
                <a:spcPts val="0"/>
              </a:spcAft>
              <a:buNone/>
            </a:pPr>
            <a:r>
              <a:rPr lang="tr-TR" sz="1800" b="1" dirty="0">
                <a:solidFill>
                  <a:schemeClr val="dk1"/>
                </a:solidFill>
                <a:latin typeface="Calibri"/>
                <a:ea typeface="Calibri"/>
                <a:cs typeface="Calibri"/>
                <a:sym typeface="Calibri"/>
              </a:rPr>
              <a:t>bakılmaksızın</a:t>
            </a:r>
            <a:endParaRPr dirty="0"/>
          </a:p>
        </p:txBody>
      </p:sp>
      <p:sp>
        <p:nvSpPr>
          <p:cNvPr id="2" name="Google Shape;125;p2">
            <a:extLst>
              <a:ext uri="{FF2B5EF4-FFF2-40B4-BE49-F238E27FC236}">
                <a16:creationId xmlns:a16="http://schemas.microsoft.com/office/drawing/2014/main" id="{12FE1BB2-3F6C-0BE8-B59E-45F7A8059D64}"/>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3.4. İş Güvenliği Hakkına Erişim Bakımından 6331 sayılı İSGK</a:t>
            </a:r>
            <a:endParaRPr dirty="0"/>
          </a:p>
        </p:txBody>
      </p:sp>
      <p:pic>
        <p:nvPicPr>
          <p:cNvPr id="200" name="Google Shape;200;p12"/>
          <p:cNvPicPr preferRelativeResize="0"/>
          <p:nvPr/>
        </p:nvPicPr>
        <p:blipFill rotWithShape="1">
          <a:blip r:embed="rId3">
            <a:alphaModFix/>
          </a:blip>
          <a:srcRect/>
          <a:stretch/>
        </p:blipFill>
        <p:spPr>
          <a:xfrm>
            <a:off x="0" y="1182092"/>
            <a:ext cx="12192000" cy="5675908"/>
          </a:xfrm>
          <a:prstGeom prst="rect">
            <a:avLst/>
          </a:prstGeom>
          <a:noFill/>
          <a:ln>
            <a:noFill/>
          </a:ln>
        </p:spPr>
      </p:pic>
      <p:sp>
        <p:nvSpPr>
          <p:cNvPr id="201" name="Google Shape;201;p12"/>
          <p:cNvSpPr/>
          <p:nvPr/>
        </p:nvSpPr>
        <p:spPr>
          <a:xfrm>
            <a:off x="4851132" y="3275251"/>
            <a:ext cx="2342147"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dirty="0">
                <a:solidFill>
                  <a:schemeClr val="dk1"/>
                </a:solidFill>
                <a:latin typeface="Calibri"/>
                <a:ea typeface="Calibri"/>
                <a:cs typeface="Calibri"/>
                <a:sym typeface="Calibri"/>
              </a:rPr>
              <a:t>Yanda belirtilen faaliyetler ve kişiler hakkında bu Kanun hükümleri uygulanmaz:</a:t>
            </a:r>
            <a:endParaRPr dirty="0"/>
          </a:p>
        </p:txBody>
      </p:sp>
      <p:sp>
        <p:nvSpPr>
          <p:cNvPr id="202" name="Google Shape;202;p12"/>
          <p:cNvSpPr/>
          <p:nvPr/>
        </p:nvSpPr>
        <p:spPr>
          <a:xfrm>
            <a:off x="8152887" y="1242899"/>
            <a:ext cx="3481200" cy="120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700" dirty="0">
                <a:solidFill>
                  <a:schemeClr val="lt1"/>
                </a:solidFill>
                <a:latin typeface="Calibri"/>
                <a:ea typeface="Calibri"/>
                <a:cs typeface="Calibri"/>
                <a:sym typeface="Calibri"/>
              </a:rPr>
              <a:t>Türk Silahlı Kuvvetleri,</a:t>
            </a:r>
            <a:endParaRPr sz="1700" dirty="0">
              <a:solidFill>
                <a:schemeClr val="lt1"/>
              </a:solidFill>
            </a:endParaRPr>
          </a:p>
          <a:p>
            <a:pPr marL="0" marR="0" lvl="0" indent="0" algn="l" rtl="0">
              <a:spcBef>
                <a:spcPts val="0"/>
              </a:spcBef>
              <a:spcAft>
                <a:spcPts val="0"/>
              </a:spcAft>
              <a:buNone/>
            </a:pPr>
            <a:r>
              <a:rPr lang="tr-TR" sz="1700" dirty="0">
                <a:solidFill>
                  <a:schemeClr val="lt1"/>
                </a:solidFill>
                <a:latin typeface="Calibri"/>
                <a:ea typeface="Calibri"/>
                <a:cs typeface="Calibri"/>
                <a:sym typeface="Calibri"/>
              </a:rPr>
              <a:t> genel kolluk kuvvetleri</a:t>
            </a:r>
            <a:endParaRPr sz="1700" dirty="0">
              <a:solidFill>
                <a:schemeClr val="lt1"/>
              </a:solidFill>
            </a:endParaRPr>
          </a:p>
          <a:p>
            <a:pPr marL="0" marR="0" lvl="0" indent="0" algn="l" rtl="0">
              <a:spcBef>
                <a:spcPts val="0"/>
              </a:spcBef>
              <a:spcAft>
                <a:spcPts val="0"/>
              </a:spcAft>
              <a:buNone/>
            </a:pPr>
            <a:r>
              <a:rPr lang="tr-TR" sz="1700" dirty="0">
                <a:solidFill>
                  <a:schemeClr val="lt1"/>
                </a:solidFill>
                <a:latin typeface="Calibri"/>
                <a:ea typeface="Calibri"/>
                <a:cs typeface="Calibri"/>
                <a:sym typeface="Calibri"/>
              </a:rPr>
              <a:t> ve Milli İstihbarat Teşkilatı Müsteşarlığının faaliyetleri.</a:t>
            </a:r>
            <a:endParaRPr sz="1700" dirty="0">
              <a:solidFill>
                <a:schemeClr val="lt1"/>
              </a:solidFill>
            </a:endParaRPr>
          </a:p>
        </p:txBody>
      </p:sp>
      <p:sp>
        <p:nvSpPr>
          <p:cNvPr id="203" name="Google Shape;203;p12"/>
          <p:cNvSpPr/>
          <p:nvPr/>
        </p:nvSpPr>
        <p:spPr>
          <a:xfrm>
            <a:off x="7438709" y="1658383"/>
            <a:ext cx="5775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bg1"/>
                </a:solidFill>
                <a:latin typeface="Calibri"/>
                <a:ea typeface="Calibri"/>
                <a:cs typeface="Calibri"/>
                <a:sym typeface="Calibri"/>
              </a:rPr>
              <a:t>a) </a:t>
            </a:r>
            <a:endParaRPr dirty="0">
              <a:solidFill>
                <a:schemeClr val="bg1"/>
              </a:solidFill>
            </a:endParaRPr>
          </a:p>
        </p:txBody>
      </p:sp>
      <p:sp>
        <p:nvSpPr>
          <p:cNvPr id="204" name="Google Shape;204;p12"/>
          <p:cNvSpPr/>
          <p:nvPr/>
        </p:nvSpPr>
        <p:spPr>
          <a:xfrm>
            <a:off x="8733320" y="3835380"/>
            <a:ext cx="27207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bg1"/>
                </a:solidFill>
                <a:latin typeface="Calibri"/>
                <a:ea typeface="Calibri"/>
                <a:cs typeface="Calibri"/>
                <a:sym typeface="Calibri"/>
              </a:rPr>
              <a:t>b) </a:t>
            </a:r>
            <a:endParaRPr>
              <a:solidFill>
                <a:schemeClr val="bg1"/>
              </a:solidFill>
            </a:endParaRPr>
          </a:p>
        </p:txBody>
      </p:sp>
      <p:sp>
        <p:nvSpPr>
          <p:cNvPr id="205" name="Google Shape;205;p12"/>
          <p:cNvSpPr/>
          <p:nvPr/>
        </p:nvSpPr>
        <p:spPr>
          <a:xfrm>
            <a:off x="9471256" y="3552250"/>
            <a:ext cx="272074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a:solidFill>
                  <a:schemeClr val="lt1"/>
                </a:solidFill>
                <a:latin typeface="Calibri"/>
                <a:ea typeface="Calibri"/>
                <a:cs typeface="Calibri"/>
                <a:sym typeface="Calibri"/>
              </a:rPr>
              <a:t>Afet ve acil durum birimlerinin</a:t>
            </a:r>
            <a:endParaRPr dirty="0">
              <a:solidFill>
                <a:schemeClr val="lt1"/>
              </a:solidFill>
            </a:endParaRPr>
          </a:p>
          <a:p>
            <a:pPr marL="0" marR="0" lvl="0" indent="0" algn="l" rtl="0">
              <a:spcBef>
                <a:spcPts val="0"/>
              </a:spcBef>
              <a:spcAft>
                <a:spcPts val="0"/>
              </a:spcAft>
              <a:buNone/>
            </a:pPr>
            <a:r>
              <a:rPr lang="tr-TR" sz="1800" dirty="0">
                <a:solidFill>
                  <a:schemeClr val="lt1"/>
                </a:solidFill>
                <a:latin typeface="Calibri"/>
                <a:ea typeface="Calibri"/>
                <a:cs typeface="Calibri"/>
                <a:sym typeface="Calibri"/>
              </a:rPr>
              <a:t>müdahale faaliyetleri.</a:t>
            </a:r>
            <a:endParaRPr dirty="0">
              <a:solidFill>
                <a:schemeClr val="lt1"/>
              </a:solidFill>
            </a:endParaRPr>
          </a:p>
        </p:txBody>
      </p:sp>
      <p:sp>
        <p:nvSpPr>
          <p:cNvPr id="206" name="Google Shape;206;p12"/>
          <p:cNvSpPr/>
          <p:nvPr/>
        </p:nvSpPr>
        <p:spPr>
          <a:xfrm>
            <a:off x="8307084" y="5985457"/>
            <a:ext cx="14492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Ev hizmetleri.</a:t>
            </a:r>
            <a:endParaRPr>
              <a:solidFill>
                <a:schemeClr val="lt1"/>
              </a:solidFill>
            </a:endParaRPr>
          </a:p>
        </p:txBody>
      </p:sp>
      <p:sp>
        <p:nvSpPr>
          <p:cNvPr id="207" name="Google Shape;207;p12"/>
          <p:cNvSpPr/>
          <p:nvPr/>
        </p:nvSpPr>
        <p:spPr>
          <a:xfrm>
            <a:off x="7438709" y="5985457"/>
            <a:ext cx="405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bg1"/>
                </a:solidFill>
                <a:latin typeface="Calibri"/>
                <a:ea typeface="Calibri"/>
                <a:cs typeface="Calibri"/>
                <a:sym typeface="Calibri"/>
              </a:rPr>
              <a:t>c) </a:t>
            </a:r>
            <a:endParaRPr>
              <a:solidFill>
                <a:schemeClr val="bg1"/>
              </a:solidFill>
            </a:endParaRPr>
          </a:p>
        </p:txBody>
      </p:sp>
      <p:sp>
        <p:nvSpPr>
          <p:cNvPr id="208" name="Google Shape;208;p12"/>
          <p:cNvSpPr/>
          <p:nvPr/>
        </p:nvSpPr>
        <p:spPr>
          <a:xfrm>
            <a:off x="4267145" y="5985457"/>
            <a:ext cx="35298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bg1"/>
                </a:solidFill>
                <a:latin typeface="Calibri"/>
                <a:ea typeface="Calibri"/>
                <a:cs typeface="Calibri"/>
                <a:sym typeface="Calibri"/>
              </a:rPr>
              <a:t>ç)</a:t>
            </a:r>
            <a:endParaRPr>
              <a:solidFill>
                <a:schemeClr val="bg1"/>
              </a:solidFill>
            </a:endParaRPr>
          </a:p>
        </p:txBody>
      </p:sp>
      <p:sp>
        <p:nvSpPr>
          <p:cNvPr id="209" name="Google Shape;209;p12"/>
          <p:cNvSpPr/>
          <p:nvPr/>
        </p:nvSpPr>
        <p:spPr>
          <a:xfrm>
            <a:off x="1259670" y="5609830"/>
            <a:ext cx="2562000" cy="113873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700" dirty="0">
                <a:solidFill>
                  <a:schemeClr val="lt1"/>
                </a:solidFill>
                <a:latin typeface="Calibri"/>
                <a:ea typeface="Calibri"/>
                <a:cs typeface="Calibri"/>
                <a:sym typeface="Calibri"/>
              </a:rPr>
              <a:t>Çalışan istihdam etmeksizin kendi nam ve hesabına mal ve hizmet üretimi yapanlar.</a:t>
            </a:r>
            <a:endParaRPr sz="1700" dirty="0">
              <a:solidFill>
                <a:schemeClr val="lt1"/>
              </a:solidFill>
            </a:endParaRPr>
          </a:p>
        </p:txBody>
      </p:sp>
      <p:sp>
        <p:nvSpPr>
          <p:cNvPr id="210" name="Google Shape;210;p12"/>
          <p:cNvSpPr/>
          <p:nvPr/>
        </p:nvSpPr>
        <p:spPr>
          <a:xfrm>
            <a:off x="3081653" y="3829249"/>
            <a:ext cx="3770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chemeClr val="bg1"/>
                </a:solidFill>
                <a:latin typeface="Calibri"/>
                <a:ea typeface="Calibri"/>
                <a:cs typeface="Calibri"/>
                <a:sym typeface="Calibri"/>
              </a:rPr>
              <a:t>d)</a:t>
            </a:r>
            <a:endParaRPr>
              <a:solidFill>
                <a:schemeClr val="bg1"/>
              </a:solidFill>
            </a:endParaRPr>
          </a:p>
        </p:txBody>
      </p:sp>
      <p:sp>
        <p:nvSpPr>
          <p:cNvPr id="211" name="Google Shape;211;p12"/>
          <p:cNvSpPr/>
          <p:nvPr/>
        </p:nvSpPr>
        <p:spPr>
          <a:xfrm>
            <a:off x="80568" y="3459494"/>
            <a:ext cx="2611831" cy="116951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dirty="0">
                <a:solidFill>
                  <a:schemeClr val="lt1"/>
                </a:solidFill>
                <a:latin typeface="Calibri"/>
                <a:ea typeface="Calibri"/>
                <a:cs typeface="Calibri"/>
                <a:sym typeface="Calibri"/>
              </a:rPr>
              <a:t>Hükümlü ve tutuklulara yönelik infaz hizmetleri sırasında, iyileştirme kapsamında yapılan </a:t>
            </a:r>
            <a:r>
              <a:rPr lang="tr-TR" dirty="0" err="1">
                <a:solidFill>
                  <a:schemeClr val="lt1"/>
                </a:solidFill>
                <a:latin typeface="Calibri"/>
                <a:ea typeface="Calibri"/>
                <a:cs typeface="Calibri"/>
                <a:sym typeface="Calibri"/>
              </a:rPr>
              <a:t>işyurdu</a:t>
            </a:r>
            <a:r>
              <a:rPr lang="tr-TR" dirty="0">
                <a:solidFill>
                  <a:schemeClr val="lt1"/>
                </a:solidFill>
                <a:latin typeface="Calibri"/>
                <a:ea typeface="Calibri"/>
                <a:cs typeface="Calibri"/>
                <a:sym typeface="Calibri"/>
              </a:rPr>
              <a:t>, eğitim, güvenlik ve meslek edindirme</a:t>
            </a:r>
            <a:endParaRPr dirty="0">
              <a:solidFill>
                <a:schemeClr val="lt1"/>
              </a:solidFill>
            </a:endParaRPr>
          </a:p>
        </p:txBody>
      </p:sp>
      <p:sp>
        <p:nvSpPr>
          <p:cNvPr id="212" name="Google Shape;212;p12"/>
          <p:cNvSpPr/>
          <p:nvPr/>
        </p:nvSpPr>
        <p:spPr>
          <a:xfrm>
            <a:off x="4267145" y="1668380"/>
            <a:ext cx="423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dirty="0">
                <a:solidFill>
                  <a:schemeClr val="bg1"/>
                </a:solidFill>
                <a:latin typeface="Calibri"/>
                <a:ea typeface="Calibri"/>
                <a:cs typeface="Calibri"/>
                <a:sym typeface="Calibri"/>
              </a:rPr>
              <a:t>e) </a:t>
            </a:r>
            <a:endParaRPr dirty="0">
              <a:solidFill>
                <a:schemeClr val="bg1"/>
              </a:solidFill>
            </a:endParaRPr>
          </a:p>
        </p:txBody>
      </p:sp>
      <p:sp>
        <p:nvSpPr>
          <p:cNvPr id="213" name="Google Shape;213;p12"/>
          <p:cNvSpPr/>
          <p:nvPr/>
        </p:nvSpPr>
        <p:spPr>
          <a:xfrm>
            <a:off x="1127761" y="1415550"/>
            <a:ext cx="2794000" cy="95406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dirty="0">
                <a:solidFill>
                  <a:schemeClr val="lt1"/>
                </a:solidFill>
                <a:latin typeface="Calibri"/>
                <a:ea typeface="Calibri"/>
                <a:cs typeface="Calibri"/>
                <a:sym typeface="Calibri"/>
              </a:rPr>
              <a:t>Ek: 10/9/2014-6552/15 </a:t>
            </a:r>
            <a:r>
              <a:rPr lang="tr-TR" dirty="0" err="1">
                <a:solidFill>
                  <a:schemeClr val="lt1"/>
                </a:solidFill>
                <a:latin typeface="Calibri"/>
                <a:ea typeface="Calibri"/>
                <a:cs typeface="Calibri"/>
                <a:sym typeface="Calibri"/>
              </a:rPr>
              <a:t>md.</a:t>
            </a:r>
            <a:r>
              <a:rPr lang="tr-TR" dirty="0">
                <a:solidFill>
                  <a:schemeClr val="lt1"/>
                </a:solidFill>
                <a:latin typeface="Calibri"/>
                <a:ea typeface="Calibri"/>
                <a:cs typeface="Calibri"/>
                <a:sym typeface="Calibri"/>
              </a:rPr>
              <a:t>; İptal: Anayasa Mahkemesi’nin 14/5/2015 tarihli ve E.: 2014/177, K.: 2015/49 sayılı Kararı ile.)</a:t>
            </a:r>
            <a:endParaRPr dirty="0">
              <a:solidFill>
                <a:schemeClr val="lt1"/>
              </a:solidFill>
            </a:endParaRPr>
          </a:p>
        </p:txBody>
      </p:sp>
      <p:sp>
        <p:nvSpPr>
          <p:cNvPr id="2" name="Google Shape;125;p2">
            <a:extLst>
              <a:ext uri="{FF2B5EF4-FFF2-40B4-BE49-F238E27FC236}">
                <a16:creationId xmlns:a16="http://schemas.microsoft.com/office/drawing/2014/main" id="{8958BEBD-8B43-413E-8158-93CC6F73A674}"/>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3.4. İş Güvenliği Hakkına Erişim Bakımından 6331 sayılı İSGK</a:t>
            </a:r>
            <a:endParaRPr dirty="0"/>
          </a:p>
        </p:txBody>
      </p:sp>
      <p:pic>
        <p:nvPicPr>
          <p:cNvPr id="219" name="Google Shape;219;p13"/>
          <p:cNvPicPr preferRelativeResize="0">
            <a:picLocks noGrp="1"/>
          </p:cNvPicPr>
          <p:nvPr>
            <p:ph type="body" idx="1"/>
          </p:nvPr>
        </p:nvPicPr>
        <p:blipFill rotWithShape="1">
          <a:blip r:embed="rId3">
            <a:alphaModFix/>
          </a:blip>
          <a:srcRect/>
          <a:stretch/>
        </p:blipFill>
        <p:spPr>
          <a:xfrm>
            <a:off x="787178" y="1872930"/>
            <a:ext cx="10954500" cy="4459800"/>
          </a:xfrm>
          <a:prstGeom prst="rect">
            <a:avLst/>
          </a:prstGeom>
          <a:noFill/>
          <a:ln>
            <a:noFill/>
          </a:ln>
        </p:spPr>
      </p:pic>
      <p:sp>
        <p:nvSpPr>
          <p:cNvPr id="2" name="Google Shape;125;p2">
            <a:extLst>
              <a:ext uri="{FF2B5EF4-FFF2-40B4-BE49-F238E27FC236}">
                <a16:creationId xmlns:a16="http://schemas.microsoft.com/office/drawing/2014/main" id="{8468808F-8ED5-3325-40AA-706F12B364DA}"/>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3.4. İş Güvenliği Hakkına Erişim Bakımından 6331 sayılı İSGK</a:t>
            </a:r>
            <a:endParaRPr dirty="0"/>
          </a:p>
        </p:txBody>
      </p:sp>
      <p:sp>
        <p:nvSpPr>
          <p:cNvPr id="225" name="Google Shape;225;p14"/>
          <p:cNvSpPr txBox="1">
            <a:spLocks noGrp="1"/>
          </p:cNvSpPr>
          <p:nvPr>
            <p:ph type="body" idx="1"/>
          </p:nvPr>
        </p:nvSpPr>
        <p:spPr>
          <a:xfrm>
            <a:off x="746550" y="1459610"/>
            <a:ext cx="10515600" cy="15274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Anayasa Mahkemesi kapsam maddesindeki «Denizyolu taşımacılığı yapan araçların</a:t>
            </a:r>
            <a:endParaRPr/>
          </a:p>
          <a:p>
            <a:pPr marL="0" lvl="0" indent="0" algn="l" rtl="0">
              <a:lnSpc>
                <a:spcPct val="90000"/>
              </a:lnSpc>
              <a:spcBef>
                <a:spcPts val="1000"/>
              </a:spcBef>
              <a:spcAft>
                <a:spcPts val="0"/>
              </a:spcAft>
              <a:buClr>
                <a:schemeClr val="dk1"/>
              </a:buClr>
              <a:buSzPts val="2400"/>
              <a:buNone/>
            </a:pPr>
            <a:r>
              <a:rPr lang="tr-TR"/>
              <a:t>uluslararası seyrüsefer halleri» istisnayı iptal etmiştir.</a:t>
            </a:r>
            <a:endParaRPr/>
          </a:p>
        </p:txBody>
      </p:sp>
      <p:pic>
        <p:nvPicPr>
          <p:cNvPr id="226" name="Google Shape;226;p14"/>
          <p:cNvPicPr preferRelativeResize="0"/>
          <p:nvPr/>
        </p:nvPicPr>
        <p:blipFill rotWithShape="1">
          <a:blip r:embed="rId3">
            <a:alphaModFix/>
          </a:blip>
          <a:srcRect/>
          <a:stretch/>
        </p:blipFill>
        <p:spPr>
          <a:xfrm>
            <a:off x="746550" y="2781904"/>
            <a:ext cx="10186655" cy="2616486"/>
          </a:xfrm>
          <a:prstGeom prst="rect">
            <a:avLst/>
          </a:prstGeom>
          <a:noFill/>
          <a:ln>
            <a:noFill/>
          </a:ln>
        </p:spPr>
      </p:pic>
      <p:sp>
        <p:nvSpPr>
          <p:cNvPr id="2" name="Google Shape;125;p2">
            <a:extLst>
              <a:ext uri="{FF2B5EF4-FFF2-40B4-BE49-F238E27FC236}">
                <a16:creationId xmlns:a16="http://schemas.microsoft.com/office/drawing/2014/main" id="{C1637E32-65D7-32B4-D736-711A516FB7E9}"/>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3.4. İş Güvenliği Hakkına Erişim Bakımından 6331 sayılı İSGK</a:t>
            </a:r>
            <a:endParaRPr dirty="0"/>
          </a:p>
        </p:txBody>
      </p:sp>
      <p:pic>
        <p:nvPicPr>
          <p:cNvPr id="232" name="Google Shape;232;p15"/>
          <p:cNvPicPr preferRelativeResize="0">
            <a:picLocks noGrp="1"/>
          </p:cNvPicPr>
          <p:nvPr>
            <p:ph type="body" idx="1"/>
          </p:nvPr>
        </p:nvPicPr>
        <p:blipFill rotWithShape="1">
          <a:blip r:embed="rId3">
            <a:alphaModFix/>
          </a:blip>
          <a:srcRect/>
          <a:stretch/>
        </p:blipFill>
        <p:spPr>
          <a:xfrm>
            <a:off x="970726" y="1917567"/>
            <a:ext cx="10087987" cy="3898231"/>
          </a:xfrm>
          <a:prstGeom prst="rect">
            <a:avLst/>
          </a:prstGeom>
          <a:noFill/>
          <a:ln>
            <a:noFill/>
          </a:ln>
        </p:spPr>
      </p:pic>
      <p:sp>
        <p:nvSpPr>
          <p:cNvPr id="2" name="Google Shape;125;p2">
            <a:extLst>
              <a:ext uri="{FF2B5EF4-FFF2-40B4-BE49-F238E27FC236}">
                <a16:creationId xmlns:a16="http://schemas.microsoft.com/office/drawing/2014/main" id="{54FE4F21-DECD-8DA5-9773-843F44CCB641}"/>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3.4 İş Güvenliği Hakkına Erişim Bakımından 6331 sayılı İSGK</a:t>
            </a:r>
            <a:endParaRPr dirty="0"/>
          </a:p>
        </p:txBody>
      </p:sp>
      <p:pic>
        <p:nvPicPr>
          <p:cNvPr id="238" name="Google Shape;238;p16"/>
          <p:cNvPicPr preferRelativeResize="0">
            <a:picLocks noGrp="1"/>
          </p:cNvPicPr>
          <p:nvPr>
            <p:ph type="body" idx="1"/>
          </p:nvPr>
        </p:nvPicPr>
        <p:blipFill rotWithShape="1">
          <a:blip r:embed="rId3">
            <a:alphaModFix/>
          </a:blip>
          <a:srcRect/>
          <a:stretch/>
        </p:blipFill>
        <p:spPr>
          <a:xfrm>
            <a:off x="898048" y="1779070"/>
            <a:ext cx="9257984" cy="3449053"/>
          </a:xfrm>
          <a:prstGeom prst="rect">
            <a:avLst/>
          </a:prstGeom>
          <a:noFill/>
          <a:ln>
            <a:noFill/>
          </a:ln>
        </p:spPr>
      </p:pic>
      <p:sp>
        <p:nvSpPr>
          <p:cNvPr id="2" name="Google Shape;125;p2">
            <a:extLst>
              <a:ext uri="{FF2B5EF4-FFF2-40B4-BE49-F238E27FC236}">
                <a16:creationId xmlns:a16="http://schemas.microsoft.com/office/drawing/2014/main" id="{4514732E-AD2C-0BEA-0E48-276EFBFE1E94}"/>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3.5. Sosyal Devlet – İş Sağlığı ve Güvenliği İlişkisi</a:t>
            </a:r>
            <a:endParaRPr dirty="0"/>
          </a:p>
        </p:txBody>
      </p:sp>
      <p:sp>
        <p:nvSpPr>
          <p:cNvPr id="244" name="Google Shape;244;p17"/>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2400"/>
              <a:buNone/>
            </a:pPr>
            <a:r>
              <a:rPr lang="tr-TR"/>
              <a:t>İşyerinde iş güvenliğine ilişkin tedbirlerin alınmasını sağlamak, işveren ile işçi arasındaki iş sözleşmesinden kaynaklanan bir borcun ötesinde, işçinin korunması açısından devletin </a:t>
            </a:r>
            <a:r>
              <a:rPr lang="tr-TR" b="1" u="sng"/>
              <a:t>iş hayatına müdahalesini gerektirecek bir görev </a:t>
            </a:r>
            <a:r>
              <a:rPr lang="tr-TR"/>
              <a:t>olarak düşünülmektedir.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Devlet sosyal devlet ilkesi gereği iş sağlığı ve güvenliğini sağlamakla yükümlü tutulmuştur.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Bu konuda gerekli mevzuatı hazırlamak, mevzuatın uygulanması için gerekli teşkilatı kurmak, mevzuata uygunluğu denetlemek ve gerektiğinde idari ve cezai yaptırımlar uygulamak devletin Anayasal görevidir.</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r>
              <a:rPr lang="tr-TR"/>
              <a:t>İş sağlığı ve güvenliğine ilişkin düzenlemeler kamu hukuku karakterlidir. Bu çerçevede İSG tedbirlerinin alınması zorunlu kılınmış ve bu tedbirlerin alınmaması halinde yaptırım uygulanması hüküm altına alınmıştır.</a:t>
            </a:r>
            <a:endParaRPr/>
          </a:p>
        </p:txBody>
      </p:sp>
      <p:sp>
        <p:nvSpPr>
          <p:cNvPr id="2" name="Google Shape;125;p2">
            <a:extLst>
              <a:ext uri="{FF2B5EF4-FFF2-40B4-BE49-F238E27FC236}">
                <a16:creationId xmlns:a16="http://schemas.microsoft.com/office/drawing/2014/main" id="{1AF106F7-41FD-EF8D-0B24-1CCE0283F507}"/>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3.5. Sosyal Devlet – İş Sağlığı ve Güvenliği İlişkisi</a:t>
            </a:r>
            <a:endParaRPr dirty="0"/>
          </a:p>
        </p:txBody>
      </p:sp>
      <p:sp>
        <p:nvSpPr>
          <p:cNvPr id="250" name="Google Shape;250;p18"/>
          <p:cNvSpPr txBox="1">
            <a:spLocks noGrp="1"/>
          </p:cNvSpPr>
          <p:nvPr>
            <p:ph type="body" idx="1"/>
          </p:nvPr>
        </p:nvSpPr>
        <p:spPr>
          <a:xfrm>
            <a:off x="838200" y="1833388"/>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Sosyal devlet, vatandaşlarına insan onuruna yakışır hayat standardı seviyesini garanti eden ve bu amacı gerçekleştirmek için toplumsal yapıya müdahale eden kurucu liberal devlettir.</a:t>
            </a: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r>
              <a:rPr lang="tr-TR" u="sng" dirty="0"/>
              <a:t>Bireyleri daha fazla özgürleştirebilmek için fırsat</a:t>
            </a:r>
            <a:endParaRPr dirty="0"/>
          </a:p>
          <a:p>
            <a:pPr marL="0" lvl="0" indent="0" algn="l" rtl="0">
              <a:lnSpc>
                <a:spcPct val="90000"/>
              </a:lnSpc>
              <a:spcBef>
                <a:spcPts val="1000"/>
              </a:spcBef>
              <a:spcAft>
                <a:spcPts val="0"/>
              </a:spcAft>
              <a:buClr>
                <a:schemeClr val="dk1"/>
              </a:buClr>
              <a:buSzPts val="2400"/>
              <a:buNone/>
            </a:pPr>
            <a:r>
              <a:rPr lang="tr-TR" u="sng" dirty="0"/>
              <a:t>eşitliğine sahip olmalarını sağlayan bir devlet.</a:t>
            </a:r>
            <a:endParaRPr dirty="0"/>
          </a:p>
        </p:txBody>
      </p:sp>
      <p:pic>
        <p:nvPicPr>
          <p:cNvPr id="251" name="Google Shape;251;p18"/>
          <p:cNvPicPr preferRelativeResize="0"/>
          <p:nvPr/>
        </p:nvPicPr>
        <p:blipFill rotWithShape="1">
          <a:blip r:embed="rId3">
            <a:alphaModFix/>
          </a:blip>
          <a:srcRect/>
          <a:stretch/>
        </p:blipFill>
        <p:spPr>
          <a:xfrm>
            <a:off x="6927775" y="3204275"/>
            <a:ext cx="5264225" cy="3653726"/>
          </a:xfrm>
          <a:prstGeom prst="rect">
            <a:avLst/>
          </a:prstGeom>
          <a:noFill/>
          <a:ln>
            <a:noFill/>
          </a:ln>
        </p:spPr>
      </p:pic>
      <p:sp>
        <p:nvSpPr>
          <p:cNvPr id="2" name="Google Shape;125;p2">
            <a:extLst>
              <a:ext uri="{FF2B5EF4-FFF2-40B4-BE49-F238E27FC236}">
                <a16:creationId xmlns:a16="http://schemas.microsoft.com/office/drawing/2014/main" id="{2CF0E14E-FC3B-9407-7D66-19D763BD4366}"/>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3.6. Yapabilirlik ve Özgürlük</a:t>
            </a:r>
            <a:endParaRPr dirty="0"/>
          </a:p>
        </p:txBody>
      </p:sp>
      <p:sp>
        <p:nvSpPr>
          <p:cNvPr id="257" name="Google Shape;257;p19"/>
          <p:cNvSpPr txBox="1">
            <a:spLocks noGrp="1"/>
          </p:cNvSpPr>
          <p:nvPr>
            <p:ph type="body" idx="1"/>
          </p:nvPr>
        </p:nvSpPr>
        <p:spPr>
          <a:xfrm>
            <a:off x="838200" y="1963568"/>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«İşlevselliklerin» kapsamı, iyi beslenme, önlenebilir</a:t>
            </a:r>
            <a:endParaRPr/>
          </a:p>
          <a:p>
            <a:pPr marL="0" lvl="0" indent="0" algn="l" rtl="0">
              <a:lnSpc>
                <a:spcPct val="90000"/>
              </a:lnSpc>
              <a:spcBef>
                <a:spcPts val="1000"/>
              </a:spcBef>
              <a:spcAft>
                <a:spcPts val="0"/>
              </a:spcAft>
              <a:buClr>
                <a:schemeClr val="dk1"/>
              </a:buClr>
              <a:buSzPts val="2400"/>
              <a:buNone/>
            </a:pPr>
            <a:r>
              <a:rPr lang="tr-TR"/>
              <a:t>hastalıkları nedeniyle ölmeme, okur yazar olma gibi</a:t>
            </a:r>
            <a:endParaRPr/>
          </a:p>
          <a:p>
            <a:pPr marL="0" lvl="0" indent="0" algn="l" rtl="0">
              <a:lnSpc>
                <a:spcPct val="90000"/>
              </a:lnSpc>
              <a:spcBef>
                <a:spcPts val="1000"/>
              </a:spcBef>
              <a:spcAft>
                <a:spcPts val="0"/>
              </a:spcAft>
              <a:buClr>
                <a:schemeClr val="dk1"/>
              </a:buClr>
              <a:buSzPts val="2400"/>
              <a:buNone/>
            </a:pPr>
            <a:r>
              <a:rPr lang="tr-TR"/>
              <a:t>temel işlevlerden, özsaygı, toplum hayatında yer alma</a:t>
            </a:r>
            <a:endParaRPr/>
          </a:p>
          <a:p>
            <a:pPr marL="0" lvl="0" indent="0" algn="l" rtl="0">
              <a:lnSpc>
                <a:spcPct val="90000"/>
              </a:lnSpc>
              <a:spcBef>
                <a:spcPts val="1000"/>
              </a:spcBef>
              <a:spcAft>
                <a:spcPts val="0"/>
              </a:spcAft>
              <a:buClr>
                <a:schemeClr val="dk1"/>
              </a:buClr>
              <a:buSzPts val="2400"/>
              <a:buNone/>
            </a:pPr>
            <a:r>
              <a:rPr lang="tr-TR"/>
              <a:t>gibi daha karmaşık ve sofistike başarılara kadar uzanır.</a:t>
            </a:r>
            <a:endParaRPr/>
          </a:p>
          <a:p>
            <a:pPr marL="0" lvl="0" indent="0" algn="l" rtl="0">
              <a:lnSpc>
                <a:spcPct val="90000"/>
              </a:lnSpc>
              <a:spcBef>
                <a:spcPts val="1000"/>
              </a:spcBef>
              <a:spcAft>
                <a:spcPts val="0"/>
              </a:spcAft>
              <a:buClr>
                <a:schemeClr val="dk1"/>
              </a:buClr>
              <a:buSzPts val="2400"/>
              <a:buNone/>
            </a:pPr>
            <a:r>
              <a:rPr lang="tr-TR"/>
              <a:t>İşlevselliklerin farklı şekilde seçilmesi ve</a:t>
            </a:r>
            <a:endParaRPr/>
          </a:p>
          <a:p>
            <a:pPr marL="0" lvl="0" indent="0" algn="l" rtl="0">
              <a:lnSpc>
                <a:spcPct val="90000"/>
              </a:lnSpc>
              <a:spcBef>
                <a:spcPts val="1000"/>
              </a:spcBef>
              <a:spcAft>
                <a:spcPts val="0"/>
              </a:spcAft>
              <a:buClr>
                <a:schemeClr val="dk1"/>
              </a:buClr>
              <a:buSzPts val="2400"/>
              <a:buNone/>
            </a:pPr>
            <a:r>
              <a:rPr lang="tr-TR"/>
              <a:t>ağırlıklandırılması ile farklı yapabilirlik (capability)</a:t>
            </a:r>
            <a:endParaRPr/>
          </a:p>
          <a:p>
            <a:pPr marL="0" lvl="0" indent="0" algn="l" rtl="0">
              <a:lnSpc>
                <a:spcPct val="90000"/>
              </a:lnSpc>
              <a:spcBef>
                <a:spcPts val="1000"/>
              </a:spcBef>
              <a:spcAft>
                <a:spcPts val="0"/>
              </a:spcAft>
              <a:buClr>
                <a:schemeClr val="dk1"/>
              </a:buClr>
              <a:buSzPts val="2400"/>
              <a:buNone/>
            </a:pPr>
            <a:r>
              <a:rPr lang="tr-TR"/>
              <a:t>setleri oluşturulabilir (Sen, 1992, s.5).</a:t>
            </a:r>
            <a:endParaRPr/>
          </a:p>
        </p:txBody>
      </p:sp>
      <p:pic>
        <p:nvPicPr>
          <p:cNvPr id="258" name="Google Shape;258;p19"/>
          <p:cNvPicPr preferRelativeResize="0"/>
          <p:nvPr/>
        </p:nvPicPr>
        <p:blipFill rotWithShape="1">
          <a:blip r:embed="rId3">
            <a:alphaModFix/>
          </a:blip>
          <a:srcRect/>
          <a:stretch/>
        </p:blipFill>
        <p:spPr>
          <a:xfrm>
            <a:off x="6853327" y="1261901"/>
            <a:ext cx="5896798" cy="5906324"/>
          </a:xfrm>
          <a:prstGeom prst="rect">
            <a:avLst/>
          </a:prstGeom>
          <a:noFill/>
          <a:ln>
            <a:noFill/>
          </a:ln>
        </p:spPr>
      </p:pic>
      <p:sp>
        <p:nvSpPr>
          <p:cNvPr id="2" name="Google Shape;125;p2">
            <a:extLst>
              <a:ext uri="{FF2B5EF4-FFF2-40B4-BE49-F238E27FC236}">
                <a16:creationId xmlns:a16="http://schemas.microsoft.com/office/drawing/2014/main" id="{39CED383-703D-0590-7440-5345C5812444}"/>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body" idx="1"/>
          </p:nvPr>
        </p:nvSpPr>
        <p:spPr>
          <a:xfrm>
            <a:off x="854250" y="1904200"/>
            <a:ext cx="9871500" cy="4792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tr-TR"/>
              <a:t>İş sağlığı ve güvenliği hakkı kavramı öğrenilir.</a:t>
            </a:r>
            <a:endParaRPr/>
          </a:p>
          <a:p>
            <a:pPr marL="228600" lvl="0" indent="-228600" algn="l" rtl="0">
              <a:lnSpc>
                <a:spcPct val="90000"/>
              </a:lnSpc>
              <a:spcBef>
                <a:spcPts val="1000"/>
              </a:spcBef>
              <a:spcAft>
                <a:spcPts val="0"/>
              </a:spcAft>
              <a:buClr>
                <a:schemeClr val="dk1"/>
              </a:buClr>
              <a:buSzPts val="2400"/>
              <a:buChar char="•"/>
            </a:pPr>
            <a:r>
              <a:rPr lang="tr-TR"/>
              <a:t>Sosyal politika çerçevesinde iş sağlığı ve güvenliği hakkı değerlendirilir. </a:t>
            </a:r>
            <a:endParaRPr/>
          </a:p>
          <a:p>
            <a:pPr marL="228600" lvl="0" indent="-228600" algn="l" rtl="0">
              <a:lnSpc>
                <a:spcPct val="90000"/>
              </a:lnSpc>
              <a:spcBef>
                <a:spcPts val="1000"/>
              </a:spcBef>
              <a:spcAft>
                <a:spcPts val="0"/>
              </a:spcAft>
              <a:buClr>
                <a:schemeClr val="dk1"/>
              </a:buClr>
              <a:buSzPts val="2400"/>
              <a:buChar char="•"/>
            </a:pPr>
            <a:r>
              <a:rPr lang="tr-TR"/>
              <a:t>6331 sayılı iş sağlığı ve güvenliği kanunu kapsam bakımından değerlendirilir. </a:t>
            </a:r>
            <a:endParaRPr/>
          </a:p>
          <a:p>
            <a:pPr marL="228600" lvl="0" indent="-228600" algn="l" rtl="0">
              <a:lnSpc>
                <a:spcPct val="90000"/>
              </a:lnSpc>
              <a:spcBef>
                <a:spcPts val="1000"/>
              </a:spcBef>
              <a:spcAft>
                <a:spcPts val="0"/>
              </a:spcAft>
              <a:buClr>
                <a:schemeClr val="dk1"/>
              </a:buClr>
              <a:buSzPts val="2400"/>
              <a:buChar char="•"/>
            </a:pPr>
            <a:r>
              <a:rPr lang="tr-TR"/>
              <a:t>Yapabilirlik ve özgürlük kavramları öğrenilir.</a:t>
            </a:r>
            <a:endParaRPr/>
          </a:p>
          <a:p>
            <a:pPr marL="0" lvl="0" indent="0" algn="ctr" rtl="0">
              <a:lnSpc>
                <a:spcPct val="90000"/>
              </a:lnSpc>
              <a:spcBef>
                <a:spcPts val="1000"/>
              </a:spcBef>
              <a:spcAft>
                <a:spcPts val="0"/>
              </a:spcAft>
              <a:buClr>
                <a:schemeClr val="dk1"/>
              </a:buClr>
              <a:buSzPts val="2400"/>
              <a:buNone/>
            </a:pPr>
            <a:endParaRPr/>
          </a:p>
        </p:txBody>
      </p:sp>
      <p:sp>
        <p:nvSpPr>
          <p:cNvPr id="124" name="Google Shape;124;p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25" name="Google Shape;125;p2"/>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400"/>
              <a:buFont typeface="Calibri"/>
              <a:buNone/>
            </a:pPr>
            <a:r>
              <a:rPr lang="tr-TR" sz="2200" b="1" i="0" u="none" strike="noStrike" cap="none" dirty="0">
                <a:solidFill>
                  <a:srgbClr val="E6272D"/>
                </a:solidFill>
                <a:latin typeface="Calibri"/>
                <a:ea typeface="Calibri"/>
                <a:cs typeface="Calibri"/>
                <a:sym typeface="Calibri"/>
              </a:rPr>
              <a:t>BÖLÜM 3. 6331 SAYILI İŞ SAĞLIĞI VE GÜVENLİĞİ KANUNU KAPSAMINDA HAK, ÖZGÜRLÜK VE YAPABİLİRLİK</a:t>
            </a:r>
            <a:endParaRPr lang="tr-TR"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3.6. Yapabilirlik ve Özgürlük</a:t>
            </a:r>
            <a:endParaRPr dirty="0"/>
          </a:p>
        </p:txBody>
      </p:sp>
      <p:sp>
        <p:nvSpPr>
          <p:cNvPr id="264" name="Google Shape;264;p20"/>
          <p:cNvSpPr txBox="1">
            <a:spLocks noGrp="1"/>
          </p:cNvSpPr>
          <p:nvPr>
            <p:ph type="body" idx="1"/>
          </p:nvPr>
        </p:nvSpPr>
        <p:spPr>
          <a:xfrm>
            <a:off x="838200" y="2065246"/>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Yapabilirlik, bir işlevsellikler vektörü setidir,</a:t>
            </a:r>
            <a:endParaRPr/>
          </a:p>
          <a:p>
            <a:pPr marL="0" lvl="0" indent="0" algn="l" rtl="0">
              <a:lnSpc>
                <a:spcPct val="90000"/>
              </a:lnSpc>
              <a:spcBef>
                <a:spcPts val="1000"/>
              </a:spcBef>
              <a:spcAft>
                <a:spcPts val="0"/>
              </a:spcAft>
              <a:buClr>
                <a:schemeClr val="dk1"/>
              </a:buClr>
              <a:buSzPts val="2400"/>
              <a:buNone/>
            </a:pPr>
            <a:r>
              <a:rPr lang="tr-TR"/>
              <a:t>ve her birey için farklıdır. «Yapabilirlik, bir</a:t>
            </a:r>
            <a:endParaRPr/>
          </a:p>
          <a:p>
            <a:pPr marL="0" lvl="0" indent="0" algn="l" rtl="0">
              <a:lnSpc>
                <a:spcPct val="90000"/>
              </a:lnSpc>
              <a:spcBef>
                <a:spcPts val="1000"/>
              </a:spcBef>
              <a:spcAft>
                <a:spcPts val="0"/>
              </a:spcAft>
              <a:buClr>
                <a:schemeClr val="dk1"/>
              </a:buClr>
              <a:buSzPts val="2400"/>
              <a:buNone/>
            </a:pPr>
            <a:r>
              <a:rPr lang="tr-TR"/>
              <a:t>çeşit özgürlüktür; almaşık (değişik</a:t>
            </a:r>
            <a:endParaRPr/>
          </a:p>
          <a:p>
            <a:pPr marL="0" lvl="0" indent="0" algn="l" rtl="0">
              <a:lnSpc>
                <a:spcPct val="90000"/>
              </a:lnSpc>
              <a:spcBef>
                <a:spcPts val="1000"/>
              </a:spcBef>
              <a:spcAft>
                <a:spcPts val="0"/>
              </a:spcAft>
              <a:buClr>
                <a:schemeClr val="dk1"/>
              </a:buClr>
              <a:buSzPts val="2400"/>
              <a:buNone/>
            </a:pPr>
            <a:r>
              <a:rPr lang="tr-TR"/>
              <a:t>sıralanmış) işlevsellik kombinasyonları</a:t>
            </a:r>
            <a:endParaRPr/>
          </a:p>
          <a:p>
            <a:pPr marL="0" lvl="0" indent="0" algn="l" rtl="0">
              <a:lnSpc>
                <a:spcPct val="90000"/>
              </a:lnSpc>
              <a:spcBef>
                <a:spcPts val="1000"/>
              </a:spcBef>
              <a:spcAft>
                <a:spcPts val="0"/>
              </a:spcAft>
              <a:buClr>
                <a:schemeClr val="dk1"/>
              </a:buClr>
              <a:buSzPts val="2400"/>
              <a:buNone/>
            </a:pPr>
            <a:r>
              <a:rPr lang="tr-TR"/>
              <a:t>arasından kişinin en çok değer verdiği «hayat</a:t>
            </a:r>
            <a:endParaRPr/>
          </a:p>
          <a:p>
            <a:pPr marL="0" lvl="0" indent="0" algn="l" rtl="0">
              <a:lnSpc>
                <a:spcPct val="90000"/>
              </a:lnSpc>
              <a:spcBef>
                <a:spcPts val="1000"/>
              </a:spcBef>
              <a:spcAft>
                <a:spcPts val="0"/>
              </a:spcAft>
              <a:buClr>
                <a:schemeClr val="dk1"/>
              </a:buClr>
              <a:buSzPts val="2400"/>
              <a:buNone/>
            </a:pPr>
            <a:r>
              <a:rPr lang="tr-TR"/>
              <a:t>tarzı»nı seçebileceği bir özgürlük.</a:t>
            </a:r>
            <a:endParaRPr/>
          </a:p>
        </p:txBody>
      </p:sp>
      <p:pic>
        <p:nvPicPr>
          <p:cNvPr id="265" name="Google Shape;265;p20"/>
          <p:cNvPicPr preferRelativeResize="0"/>
          <p:nvPr/>
        </p:nvPicPr>
        <p:blipFill rotWithShape="1">
          <a:blip r:embed="rId3">
            <a:alphaModFix/>
          </a:blip>
          <a:srcRect/>
          <a:stretch/>
        </p:blipFill>
        <p:spPr>
          <a:xfrm>
            <a:off x="7300612" y="1161255"/>
            <a:ext cx="4296375" cy="5696745"/>
          </a:xfrm>
          <a:prstGeom prst="rect">
            <a:avLst/>
          </a:prstGeom>
          <a:noFill/>
          <a:ln>
            <a:noFill/>
          </a:ln>
        </p:spPr>
      </p:pic>
      <p:sp>
        <p:nvSpPr>
          <p:cNvPr id="2" name="Google Shape;125;p2">
            <a:extLst>
              <a:ext uri="{FF2B5EF4-FFF2-40B4-BE49-F238E27FC236}">
                <a16:creationId xmlns:a16="http://schemas.microsoft.com/office/drawing/2014/main" id="{7C1AB1BF-DD7E-F8E4-F4C1-BC2B73563D17}"/>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3.7. Fırsat Eşitliği Sağlayan Devlet Ne Demek?</a:t>
            </a:r>
            <a:endParaRPr dirty="0"/>
          </a:p>
        </p:txBody>
      </p:sp>
      <p:sp>
        <p:nvSpPr>
          <p:cNvPr id="271" name="Google Shape;271;p21"/>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Size Amsterdam’da bisiklet versem, bu bisiklet sürme özgürlüğü de verdiğim anlamına gelir, ama Ankara için aynı şeyi söyleyemem. Yapabilirlik başka bir şey.</a:t>
            </a:r>
            <a:endParaRPr/>
          </a:p>
        </p:txBody>
      </p:sp>
      <p:pic>
        <p:nvPicPr>
          <p:cNvPr id="272" name="Google Shape;272;p21"/>
          <p:cNvPicPr preferRelativeResize="0"/>
          <p:nvPr/>
        </p:nvPicPr>
        <p:blipFill rotWithShape="1">
          <a:blip r:embed="rId3">
            <a:alphaModFix/>
          </a:blip>
          <a:srcRect/>
          <a:stretch/>
        </p:blipFill>
        <p:spPr>
          <a:xfrm>
            <a:off x="838200" y="2358190"/>
            <a:ext cx="10515600" cy="3818773"/>
          </a:xfrm>
          <a:prstGeom prst="rect">
            <a:avLst/>
          </a:prstGeom>
          <a:noFill/>
          <a:ln>
            <a:noFill/>
          </a:ln>
        </p:spPr>
      </p:pic>
      <p:sp>
        <p:nvSpPr>
          <p:cNvPr id="2" name="Google Shape;125;p2">
            <a:extLst>
              <a:ext uri="{FF2B5EF4-FFF2-40B4-BE49-F238E27FC236}">
                <a16:creationId xmlns:a16="http://schemas.microsoft.com/office/drawing/2014/main" id="{AF15CDAC-E644-6AB4-6C3F-583478D0B92F}"/>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2"/>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1200"/>
              </a:spcAft>
              <a:buSzPts val="2400"/>
              <a:buChar char="•"/>
            </a:pPr>
            <a:r>
              <a:rPr lang="tr-TR" dirty="0"/>
              <a:t>Bu bölümde iş sağlığı ve güvenliği (İSG) hakkının, yaşam hakkının bir uzantısı olduğu ve Anayasa ile güvence altına alındığı anlatılmıştır. </a:t>
            </a:r>
            <a:endParaRPr dirty="0"/>
          </a:p>
          <a:p>
            <a:pPr marL="457200" lvl="0" indent="-381000" algn="l" rtl="0">
              <a:lnSpc>
                <a:spcPct val="90000"/>
              </a:lnSpc>
              <a:spcBef>
                <a:spcPts val="0"/>
              </a:spcBef>
              <a:spcAft>
                <a:spcPts val="1200"/>
              </a:spcAft>
              <a:buSzPts val="2400"/>
              <a:buChar char="•"/>
            </a:pPr>
            <a:r>
              <a:rPr lang="tr-TR" dirty="0"/>
              <a:t>Devlet, sosyal devlet ilkesi gereği çalışanlara güvenli çalışma ortamı sağlamakla yükümlüdür.</a:t>
            </a:r>
            <a:endParaRPr dirty="0"/>
          </a:p>
          <a:p>
            <a:pPr marL="457200" lvl="0" indent="-381000" algn="l" rtl="0">
              <a:lnSpc>
                <a:spcPct val="90000"/>
              </a:lnSpc>
              <a:spcBef>
                <a:spcPts val="0"/>
              </a:spcBef>
              <a:spcAft>
                <a:spcPts val="1200"/>
              </a:spcAft>
              <a:buSzPts val="2400"/>
              <a:buChar char="•"/>
            </a:pPr>
            <a:r>
              <a:rPr lang="tr-TR" dirty="0"/>
              <a:t>6331 sayılı İş Sağlığı ve Güvenliği Kanunu kamu-özel ayrımı olmadan tüm çalışanları kapsar. </a:t>
            </a:r>
            <a:endParaRPr dirty="0"/>
          </a:p>
          <a:p>
            <a:pPr marL="457200" lvl="0" indent="-381000" algn="l" rtl="0">
              <a:lnSpc>
                <a:spcPct val="90000"/>
              </a:lnSpc>
              <a:spcBef>
                <a:spcPts val="0"/>
              </a:spcBef>
              <a:spcAft>
                <a:spcPts val="1200"/>
              </a:spcAft>
              <a:buSzPts val="2400"/>
              <a:buChar char="•"/>
            </a:pPr>
            <a:r>
              <a:rPr lang="tr-TR" dirty="0"/>
              <a:t>Bir hakkın var sayılabilmesi için herkes tarafından erişilebilir olması gerektiği ve “yapabilirlik” kavramı çerçevesinde gerçek özgürlüğün hakka fiilen ulaşabilmek olduğu vurgulanmıştır.</a:t>
            </a:r>
            <a:endParaRPr dirty="0"/>
          </a:p>
        </p:txBody>
      </p:sp>
      <p:sp>
        <p:nvSpPr>
          <p:cNvPr id="278" name="Google Shape;278;p2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279" name="Google Shape;279;p22"/>
          <p:cNvSpPr txBox="1"/>
          <p:nvPr/>
        </p:nvSpPr>
        <p:spPr>
          <a:xfrm>
            <a:off x="1684421" y="13056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200" b="1" dirty="0">
                <a:solidFill>
                  <a:srgbClr val="E6272D"/>
                </a:solidFill>
                <a:latin typeface="Calibri"/>
                <a:ea typeface="Calibri"/>
                <a:cs typeface="Calibri"/>
                <a:sym typeface="Calibri"/>
              </a:rPr>
              <a:t>BÖLÜM 3. 6331 SAYILI İŞ SAĞLIĞI VE GÜVENLİĞİ KANUNU KAPSAMINDA HAK, ÖZGÜRLÜK VE YAPABİLİRLİK </a:t>
            </a:r>
            <a:endParaRPr lang="tr-TR"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3"/>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285" name="Google Shape;285;p23"/>
          <p:cNvSpPr txBox="1">
            <a:spLocks noGrp="1"/>
          </p:cNvSpPr>
          <p:nvPr>
            <p:ph type="body" idx="1"/>
          </p:nvPr>
        </p:nvSpPr>
        <p:spPr>
          <a:xfrm>
            <a:off x="1198880" y="1564639"/>
            <a:ext cx="10259694" cy="461232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tr-TR" dirty="0"/>
              <a:t>İş güvenliği hakkına Türkiye’de erişim yeterli mi?</a:t>
            </a:r>
            <a:endParaRPr dirty="0"/>
          </a:p>
          <a:p>
            <a:pPr marL="228600" lvl="0" indent="-228600" algn="l" rtl="0">
              <a:lnSpc>
                <a:spcPct val="90000"/>
              </a:lnSpc>
              <a:spcBef>
                <a:spcPts val="1000"/>
              </a:spcBef>
              <a:spcAft>
                <a:spcPts val="0"/>
              </a:spcAft>
              <a:buClr>
                <a:schemeClr val="dk1"/>
              </a:buClr>
              <a:buSzPts val="2400"/>
              <a:buChar char="•"/>
            </a:pPr>
            <a:r>
              <a:rPr lang="tr-TR" dirty="0"/>
              <a:t>Taşeron gibi çalışma biçimleri bu hakka erişimi engelliyor mu?</a:t>
            </a:r>
            <a:endParaRPr dirty="0"/>
          </a:p>
          <a:p>
            <a:pPr marL="228600" lvl="0" indent="-228600" algn="l" rtl="0">
              <a:lnSpc>
                <a:spcPct val="90000"/>
              </a:lnSpc>
              <a:spcBef>
                <a:spcPts val="1000"/>
              </a:spcBef>
              <a:spcAft>
                <a:spcPts val="0"/>
              </a:spcAft>
              <a:buClr>
                <a:schemeClr val="dk1"/>
              </a:buClr>
              <a:buSzPts val="2400"/>
              <a:buChar char="•"/>
            </a:pPr>
            <a:r>
              <a:rPr lang="tr-TR" dirty="0"/>
              <a:t>Kayıt dışı istihdam çalışanın iş güvenliği hakkına erişimini de engelliyor mu?</a:t>
            </a:r>
            <a:endParaRPr dirty="0"/>
          </a:p>
          <a:p>
            <a:pPr marL="228600" lvl="0" indent="-228600" algn="l" rtl="0">
              <a:lnSpc>
                <a:spcPct val="90000"/>
              </a:lnSpc>
              <a:spcBef>
                <a:spcPts val="1000"/>
              </a:spcBef>
              <a:spcAft>
                <a:spcPts val="0"/>
              </a:spcAft>
              <a:buClr>
                <a:schemeClr val="dk1"/>
              </a:buClr>
              <a:buSzPts val="2400"/>
              <a:buChar char="•"/>
            </a:pPr>
            <a:r>
              <a:rPr lang="tr-TR" dirty="0"/>
              <a:t>Bir gencin yapabilirliklerini yazıp bunlar üzerinden </a:t>
            </a:r>
            <a:br>
              <a:rPr lang="tr-TR" dirty="0"/>
            </a:br>
            <a:r>
              <a:rPr lang="tr-TR" dirty="0"/>
              <a:t>sosyal politika uygulamaları üretelim.</a:t>
            </a:r>
            <a:endParaRPr dirty="0"/>
          </a:p>
        </p:txBody>
      </p:sp>
      <p:pic>
        <p:nvPicPr>
          <p:cNvPr id="286" name="Google Shape;286;p23"/>
          <p:cNvPicPr preferRelativeResize="0"/>
          <p:nvPr/>
        </p:nvPicPr>
        <p:blipFill rotWithShape="1">
          <a:blip r:embed="rId3">
            <a:alphaModFix/>
          </a:blip>
          <a:srcRect/>
          <a:stretch/>
        </p:blipFill>
        <p:spPr>
          <a:xfrm>
            <a:off x="7889810" y="2775283"/>
            <a:ext cx="4302190" cy="4201301"/>
          </a:xfrm>
          <a:prstGeom prst="rect">
            <a:avLst/>
          </a:prstGeom>
          <a:noFill/>
          <a:ln>
            <a:noFill/>
          </a:ln>
        </p:spPr>
      </p:pic>
      <p:sp>
        <p:nvSpPr>
          <p:cNvPr id="2" name="Google Shape;279;p22">
            <a:extLst>
              <a:ext uri="{FF2B5EF4-FFF2-40B4-BE49-F238E27FC236}">
                <a16:creationId xmlns:a16="http://schemas.microsoft.com/office/drawing/2014/main" id="{6F95FF63-B4CE-CA9B-3311-9614034F12D3}"/>
              </a:ext>
            </a:extLst>
          </p:cNvPr>
          <p:cNvSpPr txBox="1"/>
          <p:nvPr/>
        </p:nvSpPr>
        <p:spPr>
          <a:xfrm>
            <a:off x="1684421" y="13056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200" b="1" dirty="0">
                <a:solidFill>
                  <a:srgbClr val="E6272D"/>
                </a:solidFill>
                <a:latin typeface="Calibri"/>
                <a:ea typeface="Calibri"/>
                <a:cs typeface="Calibri"/>
                <a:sym typeface="Calibri"/>
              </a:rPr>
              <a:t>BÖLÜM 3. 6331 SAYILI İŞ SAĞLIĞI VE GÜVENLİĞİ KANUNU KAPSAMINDA HAK, ÖZGÜRLÜK VE YAPABİLİRLİK </a:t>
            </a:r>
            <a:endParaRPr lang="tr-TR"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3.1. İş Güvenliği Kavramı</a:t>
            </a:r>
            <a:endParaRPr dirty="0"/>
          </a:p>
        </p:txBody>
      </p:sp>
      <p:sp>
        <p:nvSpPr>
          <p:cNvPr id="131" name="Google Shape;131;p3"/>
          <p:cNvSpPr txBox="1">
            <a:spLocks noGrp="1"/>
          </p:cNvSpPr>
          <p:nvPr>
            <p:ph type="body" idx="1"/>
          </p:nvPr>
        </p:nvSpPr>
        <p:spPr>
          <a:xfrm>
            <a:off x="838200" y="1568066"/>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Sanayi devrimi sonrasında ortaya çıkan ücretli çalışma ve</a:t>
            </a:r>
            <a:endParaRPr dirty="0"/>
          </a:p>
          <a:p>
            <a:pPr marL="0" lvl="0" indent="0" algn="l" rtl="0">
              <a:lnSpc>
                <a:spcPct val="90000"/>
              </a:lnSpc>
              <a:spcBef>
                <a:spcPts val="1000"/>
              </a:spcBef>
              <a:spcAft>
                <a:spcPts val="0"/>
              </a:spcAft>
              <a:buClr>
                <a:schemeClr val="dk1"/>
              </a:buClr>
              <a:buSzPts val="2400"/>
              <a:buNone/>
            </a:pPr>
            <a:r>
              <a:rPr lang="tr-TR" dirty="0"/>
              <a:t>ücretli çalışanların maruz kaldığı çalışma şartlarının ağırlığı,</a:t>
            </a:r>
            <a:endParaRPr dirty="0"/>
          </a:p>
          <a:p>
            <a:pPr marL="0" lvl="0" indent="0" algn="l" rtl="0">
              <a:lnSpc>
                <a:spcPct val="90000"/>
              </a:lnSpc>
              <a:spcBef>
                <a:spcPts val="1000"/>
              </a:spcBef>
              <a:spcAft>
                <a:spcPts val="0"/>
              </a:spcAft>
              <a:buClr>
                <a:schemeClr val="dk1"/>
              </a:buClr>
              <a:buSzPts val="2400"/>
              <a:buNone/>
            </a:pPr>
            <a:r>
              <a:rPr lang="tr-TR" dirty="0"/>
              <a:t>klasik liberalizmin ekonomiyi ve çalışma ilişkilerini</a:t>
            </a:r>
            <a:endParaRPr dirty="0"/>
          </a:p>
          <a:p>
            <a:pPr marL="0" lvl="0" indent="0" algn="l" rtl="0">
              <a:lnSpc>
                <a:spcPct val="90000"/>
              </a:lnSpc>
              <a:spcBef>
                <a:spcPts val="1000"/>
              </a:spcBef>
              <a:spcAft>
                <a:spcPts val="0"/>
              </a:spcAft>
              <a:buClr>
                <a:schemeClr val="dk1"/>
              </a:buClr>
              <a:buSzPts val="2400"/>
              <a:buNone/>
            </a:pPr>
            <a:r>
              <a:rPr lang="tr-TR" dirty="0"/>
              <a:t>beklendiği gibi düzenleyememesi gerçeği ile birleşince</a:t>
            </a:r>
            <a:endParaRPr dirty="0"/>
          </a:p>
          <a:p>
            <a:pPr marL="0" lvl="0" indent="0" algn="l" rtl="0">
              <a:lnSpc>
                <a:spcPct val="90000"/>
              </a:lnSpc>
              <a:spcBef>
                <a:spcPts val="1000"/>
              </a:spcBef>
              <a:spcAft>
                <a:spcPts val="0"/>
              </a:spcAft>
              <a:buClr>
                <a:schemeClr val="dk1"/>
              </a:buClr>
              <a:buSzPts val="2400"/>
              <a:buNone/>
            </a:pPr>
            <a:r>
              <a:rPr lang="tr-TR" dirty="0"/>
              <a:t>devletin çalışma ilişkilerine müdahale etmesi gerekliliği</a:t>
            </a:r>
            <a:endParaRPr dirty="0"/>
          </a:p>
          <a:p>
            <a:pPr marL="0" lvl="0" indent="0" algn="l" rtl="0">
              <a:lnSpc>
                <a:spcPct val="90000"/>
              </a:lnSpc>
              <a:spcBef>
                <a:spcPts val="1000"/>
              </a:spcBef>
              <a:spcAft>
                <a:spcPts val="0"/>
              </a:spcAft>
              <a:buClr>
                <a:schemeClr val="dk1"/>
              </a:buClr>
              <a:buSzPts val="2400"/>
              <a:buNone/>
            </a:pPr>
            <a:r>
              <a:rPr lang="tr-TR" dirty="0"/>
              <a:t>ortaya çıkmıştır.</a:t>
            </a:r>
            <a:endParaRPr dirty="0"/>
          </a:p>
        </p:txBody>
      </p:sp>
      <p:pic>
        <p:nvPicPr>
          <p:cNvPr id="132" name="Google Shape;132;p3"/>
          <p:cNvPicPr preferRelativeResize="0"/>
          <p:nvPr/>
        </p:nvPicPr>
        <p:blipFill rotWithShape="1">
          <a:blip r:embed="rId3">
            <a:alphaModFix/>
          </a:blip>
          <a:srcRect/>
          <a:stretch/>
        </p:blipFill>
        <p:spPr>
          <a:xfrm>
            <a:off x="6748672" y="2005263"/>
            <a:ext cx="5443328" cy="4852737"/>
          </a:xfrm>
          <a:prstGeom prst="rect">
            <a:avLst/>
          </a:prstGeom>
          <a:noFill/>
          <a:ln>
            <a:noFill/>
          </a:ln>
        </p:spPr>
      </p:pic>
      <p:sp>
        <p:nvSpPr>
          <p:cNvPr id="2" name="Google Shape;125;p2">
            <a:extLst>
              <a:ext uri="{FF2B5EF4-FFF2-40B4-BE49-F238E27FC236}">
                <a16:creationId xmlns:a16="http://schemas.microsoft.com/office/drawing/2014/main" id="{72C9F35C-1020-983F-59A4-80473099219B}"/>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3.2. İş Güvenliği Hakkı Kavramı</a:t>
            </a:r>
            <a:endParaRPr dirty="0"/>
          </a:p>
        </p:txBody>
      </p:sp>
      <p:sp>
        <p:nvSpPr>
          <p:cNvPr id="138" name="Google Shape;138;p4"/>
          <p:cNvSpPr txBox="1">
            <a:spLocks noGrp="1"/>
          </p:cNvSpPr>
          <p:nvPr>
            <p:ph type="body" idx="1"/>
          </p:nvPr>
        </p:nvSpPr>
        <p:spPr>
          <a:xfrm>
            <a:off x="838200" y="1600204"/>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buClr>
                <a:schemeClr val="dk1"/>
              </a:buClr>
              <a:buSzPts val="2400"/>
              <a:buNone/>
            </a:pPr>
            <a:r>
              <a:rPr lang="tr-TR" dirty="0"/>
              <a:t>Çalışanların vücut bütünlüğünün korunması, sağlıklarının bozulmasının engellenmesi için iş sağlığı ve güvenliğine gerek duyulmuş ve iş güvenliği hakkı kavramı ortaya çıkmıştır. İş güvenliği hakkı doğal </a:t>
            </a:r>
            <a:br>
              <a:rPr lang="tr-TR" dirty="0"/>
            </a:br>
            <a:r>
              <a:rPr lang="tr-TR" dirty="0"/>
              <a:t>yaşama hakkının bir uzantısıdır ve Anayasal güvence </a:t>
            </a:r>
            <a:br>
              <a:rPr lang="tr-TR" dirty="0"/>
            </a:br>
            <a:r>
              <a:rPr lang="tr-TR" dirty="0"/>
              <a:t>altına alınmış bir haktır.</a:t>
            </a:r>
          </a:p>
          <a:p>
            <a:pPr marL="0" lvl="0" indent="0" algn="l" rtl="0">
              <a:lnSpc>
                <a:spcPct val="120000"/>
              </a:lnSpc>
              <a:spcBef>
                <a:spcPts val="1000"/>
              </a:spcBef>
              <a:buClr>
                <a:schemeClr val="dk1"/>
              </a:buClr>
              <a:buSzPts val="2400"/>
              <a:buNone/>
            </a:pPr>
            <a:endParaRPr lang="tr-TR" dirty="0"/>
          </a:p>
          <a:p>
            <a:pPr marL="0" lvl="0" indent="0" algn="l" rtl="0">
              <a:lnSpc>
                <a:spcPct val="100000"/>
              </a:lnSpc>
              <a:spcBef>
                <a:spcPts val="1000"/>
              </a:spcBef>
              <a:buClr>
                <a:schemeClr val="dk1"/>
              </a:buClr>
              <a:buSzPts val="2400"/>
              <a:buNone/>
            </a:pPr>
            <a:r>
              <a:rPr lang="tr-TR" dirty="0"/>
              <a:t>Yaşam hakkının bir uzantısı olması nedeniyle</a:t>
            </a:r>
            <a:endParaRPr dirty="0"/>
          </a:p>
          <a:p>
            <a:pPr marL="0" lvl="0" indent="0" algn="l" rtl="0">
              <a:lnSpc>
                <a:spcPct val="100000"/>
              </a:lnSpc>
              <a:spcBef>
                <a:spcPts val="1000"/>
              </a:spcBef>
              <a:buClr>
                <a:schemeClr val="dk1"/>
              </a:buClr>
              <a:buSzPts val="2400"/>
              <a:buNone/>
            </a:pPr>
            <a:r>
              <a:rPr lang="tr-TR" dirty="0"/>
              <a:t>kişi kendisi istese bile iş sağlığı ve güvenliği</a:t>
            </a:r>
            <a:endParaRPr dirty="0"/>
          </a:p>
          <a:p>
            <a:pPr marL="0" lvl="0" indent="0" algn="l" rtl="0">
              <a:lnSpc>
                <a:spcPct val="100000"/>
              </a:lnSpc>
              <a:spcBef>
                <a:spcPts val="1000"/>
              </a:spcBef>
              <a:buClr>
                <a:schemeClr val="dk1"/>
              </a:buClr>
              <a:buSzPts val="2400"/>
              <a:buNone/>
            </a:pPr>
            <a:r>
              <a:rPr lang="tr-TR" dirty="0"/>
              <a:t>tedbirlerinin alınmaması söz konusu olamaz.</a:t>
            </a:r>
            <a:endParaRPr dirty="0"/>
          </a:p>
        </p:txBody>
      </p:sp>
      <p:pic>
        <p:nvPicPr>
          <p:cNvPr id="139" name="Google Shape;139;p4"/>
          <p:cNvPicPr preferRelativeResize="0"/>
          <p:nvPr/>
        </p:nvPicPr>
        <p:blipFill rotWithShape="1">
          <a:blip r:embed="rId3">
            <a:alphaModFix/>
          </a:blip>
          <a:srcRect/>
          <a:stretch/>
        </p:blipFill>
        <p:spPr>
          <a:xfrm>
            <a:off x="6968590" y="2222426"/>
            <a:ext cx="5427777" cy="5149513"/>
          </a:xfrm>
          <a:prstGeom prst="rect">
            <a:avLst/>
          </a:prstGeom>
          <a:noFill/>
          <a:ln>
            <a:noFill/>
          </a:ln>
        </p:spPr>
      </p:pic>
      <p:sp>
        <p:nvSpPr>
          <p:cNvPr id="2" name="Google Shape;125;p2">
            <a:extLst>
              <a:ext uri="{FF2B5EF4-FFF2-40B4-BE49-F238E27FC236}">
                <a16:creationId xmlns:a16="http://schemas.microsoft.com/office/drawing/2014/main" id="{9E5885C0-EA14-BC3C-BD81-03817F08B2B3}"/>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3.2. İş Güvenliği Hakkı Kavramı</a:t>
            </a:r>
            <a:endParaRPr dirty="0"/>
          </a:p>
        </p:txBody>
      </p:sp>
      <p:sp>
        <p:nvSpPr>
          <p:cNvPr id="145" name="Google Shape;145;p5"/>
          <p:cNvSpPr txBox="1">
            <a:spLocks noGrp="1"/>
          </p:cNvSpPr>
          <p:nvPr>
            <p:ph type="body" idx="1"/>
          </p:nvPr>
        </p:nvSpPr>
        <p:spPr>
          <a:xfrm>
            <a:off x="838200" y="1384200"/>
            <a:ext cx="10674900" cy="5473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tr-TR" sz="2200"/>
              <a:t>Türkiye Cumhuriyeti, toplumun huzuru, milli dayanışma ve adalet anlayışı içinde, insan haklarına saygılı, Atatürk milliyetçiliğine bağlı, başlangıçta belirtilen temel ilkelere dayanan, demokratik, laik ve sosyal bir hukuk Devletidir.</a:t>
            </a:r>
            <a:endParaRPr sz="2200"/>
          </a:p>
          <a:p>
            <a:pPr marL="0" lvl="0" indent="0" algn="l" rtl="0">
              <a:lnSpc>
                <a:spcPct val="90000"/>
              </a:lnSpc>
              <a:spcBef>
                <a:spcPts val="1000"/>
              </a:spcBef>
              <a:spcAft>
                <a:spcPts val="0"/>
              </a:spcAft>
              <a:buClr>
                <a:schemeClr val="dk1"/>
              </a:buClr>
              <a:buSzPts val="2400"/>
              <a:buNone/>
            </a:pPr>
            <a:endParaRPr sz="2200"/>
          </a:p>
          <a:p>
            <a:pPr marL="0" lvl="0" indent="0" algn="l" rtl="0">
              <a:lnSpc>
                <a:spcPct val="90000"/>
              </a:lnSpc>
              <a:spcBef>
                <a:spcPts val="1000"/>
              </a:spcBef>
              <a:spcAft>
                <a:spcPts val="0"/>
              </a:spcAft>
              <a:buClr>
                <a:schemeClr val="dk1"/>
              </a:buClr>
              <a:buSzPts val="2400"/>
              <a:buNone/>
            </a:pPr>
            <a:r>
              <a:rPr lang="tr-TR" sz="2200"/>
              <a:t>Madde 49 – Çalışma, herkesin hakkı ve ödevidir. Devlet, çalışanların hayat seviyesini yükseltmek, çalışma hayatını geliştirmek için çalışanları ve işsizleri korumak, çalışmayı desteklemek, işsizliği önlemeye elverişli ekonomik bir ortam yaratmak ve çalışma barışını sağlamakla yükümlüdür.</a:t>
            </a:r>
            <a:endParaRPr sz="2200"/>
          </a:p>
          <a:p>
            <a:pPr marL="0" lvl="0" indent="0" algn="l" rtl="0">
              <a:lnSpc>
                <a:spcPct val="90000"/>
              </a:lnSpc>
              <a:spcBef>
                <a:spcPts val="1000"/>
              </a:spcBef>
              <a:spcAft>
                <a:spcPts val="0"/>
              </a:spcAft>
              <a:buClr>
                <a:schemeClr val="dk1"/>
              </a:buClr>
              <a:buSzPts val="2400"/>
              <a:buNone/>
            </a:pPr>
            <a:endParaRPr sz="2200"/>
          </a:p>
          <a:p>
            <a:pPr marL="0" lvl="0" indent="0" algn="l" rtl="0">
              <a:lnSpc>
                <a:spcPct val="90000"/>
              </a:lnSpc>
              <a:spcBef>
                <a:spcPts val="1000"/>
              </a:spcBef>
              <a:spcAft>
                <a:spcPts val="0"/>
              </a:spcAft>
              <a:buClr>
                <a:schemeClr val="dk1"/>
              </a:buClr>
              <a:buSzPts val="2400"/>
              <a:buNone/>
            </a:pPr>
            <a:r>
              <a:rPr lang="tr-TR" sz="2200"/>
              <a:t>Madde 50 – Kimse, yaşına, cinsiyetine ve gücüne uymayan</a:t>
            </a:r>
            <a:br>
              <a:rPr lang="tr-TR" sz="2200"/>
            </a:br>
            <a:r>
              <a:rPr lang="tr-TR" sz="2200"/>
              <a:t>işlerde çalıştırılamaz. Küçükler ve kadınlar ile bedeni ve </a:t>
            </a:r>
            <a:br>
              <a:rPr lang="tr-TR" sz="2200"/>
            </a:br>
            <a:r>
              <a:rPr lang="tr-TR" sz="2200"/>
              <a:t>ruhi yetersizliği olanlar çalışma şartları bakımından </a:t>
            </a:r>
            <a:br>
              <a:rPr lang="tr-TR" sz="2200"/>
            </a:br>
            <a:r>
              <a:rPr lang="tr-TR" sz="2200"/>
              <a:t>özel olarak korunurlar.</a:t>
            </a:r>
            <a:endParaRPr sz="2200"/>
          </a:p>
        </p:txBody>
      </p:sp>
      <p:pic>
        <p:nvPicPr>
          <p:cNvPr id="146" name="Google Shape;146;p5"/>
          <p:cNvPicPr preferRelativeResize="0"/>
          <p:nvPr/>
        </p:nvPicPr>
        <p:blipFill rotWithShape="1">
          <a:blip r:embed="rId3">
            <a:alphaModFix/>
          </a:blip>
          <a:srcRect/>
          <a:stretch/>
        </p:blipFill>
        <p:spPr>
          <a:xfrm>
            <a:off x="7438552" y="3496327"/>
            <a:ext cx="4583998" cy="3361673"/>
          </a:xfrm>
          <a:prstGeom prst="rect">
            <a:avLst/>
          </a:prstGeom>
          <a:noFill/>
          <a:ln>
            <a:noFill/>
          </a:ln>
        </p:spPr>
      </p:pic>
      <p:sp>
        <p:nvSpPr>
          <p:cNvPr id="2" name="Google Shape;125;p2">
            <a:extLst>
              <a:ext uri="{FF2B5EF4-FFF2-40B4-BE49-F238E27FC236}">
                <a16:creationId xmlns:a16="http://schemas.microsoft.com/office/drawing/2014/main" id="{DBA27FFC-CB81-BE32-8A20-6D78431D5D20}"/>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3.2. İş Güvenliği Hakkı Kavramı</a:t>
            </a:r>
            <a:endParaRPr dirty="0"/>
          </a:p>
        </p:txBody>
      </p:sp>
      <p:sp>
        <p:nvSpPr>
          <p:cNvPr id="152" name="Google Shape;152;p6"/>
          <p:cNvSpPr txBox="1">
            <a:spLocks noGrp="1"/>
          </p:cNvSpPr>
          <p:nvPr>
            <p:ph type="body" idx="1"/>
          </p:nvPr>
        </p:nvSpPr>
        <p:spPr>
          <a:xfrm>
            <a:off x="774030" y="1737135"/>
            <a:ext cx="10838849" cy="12499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Devlet çalışanların yaşam düzeyini yükseltmek, çalışma yaşamını geliştirmek için çalışanları korumak zorundadır.</a:t>
            </a:r>
            <a:endParaRPr dirty="0"/>
          </a:p>
        </p:txBody>
      </p:sp>
      <p:pic>
        <p:nvPicPr>
          <p:cNvPr id="153" name="Google Shape;153;p6"/>
          <p:cNvPicPr preferRelativeResize="0"/>
          <p:nvPr/>
        </p:nvPicPr>
        <p:blipFill rotWithShape="1">
          <a:blip r:embed="rId3">
            <a:alphaModFix/>
          </a:blip>
          <a:srcRect/>
          <a:stretch/>
        </p:blipFill>
        <p:spPr>
          <a:xfrm>
            <a:off x="7142481" y="1523999"/>
            <a:ext cx="5494686" cy="5936157"/>
          </a:xfrm>
          <a:prstGeom prst="rect">
            <a:avLst/>
          </a:prstGeom>
          <a:noFill/>
          <a:ln>
            <a:noFill/>
          </a:ln>
        </p:spPr>
      </p:pic>
      <p:sp>
        <p:nvSpPr>
          <p:cNvPr id="2" name="Google Shape;125;p2">
            <a:extLst>
              <a:ext uri="{FF2B5EF4-FFF2-40B4-BE49-F238E27FC236}">
                <a16:creationId xmlns:a16="http://schemas.microsoft.com/office/drawing/2014/main" id="{8F7C1AC0-CE7F-6FC2-F175-4663055CCD0A}"/>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
        <p:nvSpPr>
          <p:cNvPr id="3" name="Google Shape;152;p6">
            <a:extLst>
              <a:ext uri="{FF2B5EF4-FFF2-40B4-BE49-F238E27FC236}">
                <a16:creationId xmlns:a16="http://schemas.microsoft.com/office/drawing/2014/main" id="{F89107C7-1C18-4FC3-0899-5D64BF83BF12}"/>
              </a:ext>
            </a:extLst>
          </p:cNvPr>
          <p:cNvSpPr txBox="1">
            <a:spLocks/>
          </p:cNvSpPr>
          <p:nvPr/>
        </p:nvSpPr>
        <p:spPr>
          <a:xfrm>
            <a:off x="774029" y="2667402"/>
            <a:ext cx="6815491" cy="479275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400"/>
              <a:buFont typeface="Arial"/>
              <a:buNone/>
            </a:pPr>
            <a:r>
              <a:rPr lang="tr-TR" dirty="0"/>
              <a:t>Devlet çalışanların güvenli ve sağlıklı bir iş ortamında çalışmalarının temin edilmesini sağlamakla yükümlüdür.</a:t>
            </a:r>
          </a:p>
          <a:p>
            <a:pPr marL="0" indent="0">
              <a:buSzPts val="2400"/>
              <a:buFont typeface="Arial"/>
              <a:buNone/>
            </a:pPr>
            <a:endParaRPr lang="tr-TR" dirty="0"/>
          </a:p>
          <a:p>
            <a:pPr marL="0" indent="0">
              <a:buSzPts val="2400"/>
              <a:buFont typeface="Arial"/>
              <a:buNone/>
            </a:pPr>
            <a:r>
              <a:rPr lang="tr-TR" dirty="0"/>
              <a:t>Anayasadaki hükümler devleti, sosyal hakları yararlanabilir kılmak ile yükümlü tutmuştur. Devlet sosyal hakları var etmek, bu haklardan herkesin eşit bir şekilde yararlanmasını sağlamakla yükümlüdür.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3.2. İş Güvenliği Hakkı Kavramı</a:t>
            </a:r>
            <a:endParaRPr dirty="0"/>
          </a:p>
        </p:txBody>
      </p:sp>
      <p:sp>
        <p:nvSpPr>
          <p:cNvPr id="159" name="Google Shape;159;p7"/>
          <p:cNvSpPr txBox="1">
            <a:spLocks noGrp="1"/>
          </p:cNvSpPr>
          <p:nvPr>
            <p:ph type="body" idx="1"/>
          </p:nvPr>
        </p:nvSpPr>
        <p:spPr>
          <a:xfrm>
            <a:off x="817880" y="1597886"/>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tr-TR" dirty="0"/>
              <a:t>İş güvenliği hakkı, iş hukuku bakımından işçiyi koruma ve gözetme borcu kapsamında ele alınmaktadır. İşverenlerin, işçiyi koruma ve gözetme borçları bulunmaktadır. İşverenin işçiyi koruma ve gözetme borcu, işverenin yönetim hakkını sınırlayan bir borç niteliğindedir.</a:t>
            </a:r>
            <a:endParaRPr dirty="0"/>
          </a:p>
          <a:p>
            <a:pPr marL="0" lvl="0" indent="0" algn="l" rtl="0">
              <a:lnSpc>
                <a:spcPct val="100000"/>
              </a:lnSpc>
              <a:spcBef>
                <a:spcPts val="1000"/>
              </a:spcBef>
              <a:spcAft>
                <a:spcPts val="0"/>
              </a:spcAft>
              <a:buClr>
                <a:schemeClr val="dk1"/>
              </a:buClr>
              <a:buSzPts val="2400"/>
              <a:buNone/>
            </a:pPr>
            <a:endParaRPr dirty="0"/>
          </a:p>
        </p:txBody>
      </p:sp>
      <p:pic>
        <p:nvPicPr>
          <p:cNvPr id="160" name="Google Shape;160;p7"/>
          <p:cNvPicPr preferRelativeResize="0"/>
          <p:nvPr/>
        </p:nvPicPr>
        <p:blipFill rotWithShape="1">
          <a:blip r:embed="rId3">
            <a:alphaModFix/>
          </a:blip>
          <a:srcRect/>
          <a:stretch/>
        </p:blipFill>
        <p:spPr>
          <a:xfrm>
            <a:off x="5450318" y="2647455"/>
            <a:ext cx="7162776" cy="4792754"/>
          </a:xfrm>
          <a:prstGeom prst="rect">
            <a:avLst/>
          </a:prstGeom>
          <a:noFill/>
          <a:ln>
            <a:noFill/>
          </a:ln>
        </p:spPr>
      </p:pic>
      <p:sp>
        <p:nvSpPr>
          <p:cNvPr id="2" name="Google Shape;125;p2">
            <a:extLst>
              <a:ext uri="{FF2B5EF4-FFF2-40B4-BE49-F238E27FC236}">
                <a16:creationId xmlns:a16="http://schemas.microsoft.com/office/drawing/2014/main" id="{F2FB0EF1-E52E-F3F0-1ADB-7F96A720A8D5}"/>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3.2. İş Güvenliği Hakkı Kavramı</a:t>
            </a:r>
            <a:endParaRPr dirty="0"/>
          </a:p>
        </p:txBody>
      </p:sp>
      <p:sp>
        <p:nvSpPr>
          <p:cNvPr id="166" name="Google Shape;166;p8"/>
          <p:cNvSpPr txBox="1">
            <a:spLocks noGrp="1"/>
          </p:cNvSpPr>
          <p:nvPr>
            <p:ph type="body" idx="1"/>
          </p:nvPr>
        </p:nvSpPr>
        <p:spPr>
          <a:xfrm>
            <a:off x="807720" y="1600204"/>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İşverenin işçiyi gözetme borcu, işçinin</a:t>
            </a:r>
            <a:endParaRPr dirty="0"/>
          </a:p>
          <a:p>
            <a:pPr marL="0" lvl="0" indent="0" algn="l" rtl="0">
              <a:lnSpc>
                <a:spcPct val="90000"/>
              </a:lnSpc>
              <a:spcBef>
                <a:spcPts val="1000"/>
              </a:spcBef>
              <a:spcAft>
                <a:spcPts val="0"/>
              </a:spcAft>
              <a:buClr>
                <a:schemeClr val="dk1"/>
              </a:buClr>
              <a:buSzPts val="2400"/>
              <a:buNone/>
            </a:pPr>
            <a:r>
              <a:rPr lang="tr-TR" dirty="0"/>
              <a:t>yaşam, sağlık ve beden bütünlüğünün işyeri</a:t>
            </a:r>
            <a:endParaRPr dirty="0"/>
          </a:p>
          <a:p>
            <a:pPr marL="0" lvl="0" indent="0" algn="l" rtl="0">
              <a:lnSpc>
                <a:spcPct val="90000"/>
              </a:lnSpc>
              <a:spcBef>
                <a:spcPts val="1000"/>
              </a:spcBef>
              <a:spcAft>
                <a:spcPts val="0"/>
              </a:spcAft>
              <a:buClr>
                <a:schemeClr val="dk1"/>
              </a:buClr>
              <a:buSzPts val="2400"/>
              <a:buNone/>
            </a:pPr>
            <a:r>
              <a:rPr lang="tr-TR" dirty="0"/>
              <a:t>tehlikelerine karşı korunmasını içeren,</a:t>
            </a:r>
            <a:endParaRPr dirty="0"/>
          </a:p>
          <a:p>
            <a:pPr marL="0" lvl="0" indent="0" algn="l" rtl="0">
              <a:lnSpc>
                <a:spcPct val="90000"/>
              </a:lnSpc>
              <a:spcBef>
                <a:spcPts val="1000"/>
              </a:spcBef>
              <a:spcAft>
                <a:spcPts val="0"/>
              </a:spcAft>
              <a:buClr>
                <a:schemeClr val="dk1"/>
              </a:buClr>
              <a:buSzPts val="2400"/>
              <a:buNone/>
            </a:pPr>
            <a:r>
              <a:rPr lang="tr-TR" dirty="0"/>
              <a:t>kapsamı yapılan işin tehlikesine göre değişen</a:t>
            </a:r>
            <a:endParaRPr dirty="0"/>
          </a:p>
          <a:p>
            <a:pPr marL="0" lvl="0" indent="0" algn="l" rtl="0">
              <a:lnSpc>
                <a:spcPct val="90000"/>
              </a:lnSpc>
              <a:spcBef>
                <a:spcPts val="1000"/>
              </a:spcBef>
              <a:spcAft>
                <a:spcPts val="0"/>
              </a:spcAft>
              <a:buClr>
                <a:schemeClr val="dk1"/>
              </a:buClr>
              <a:buSzPts val="2400"/>
              <a:buNone/>
            </a:pPr>
            <a:r>
              <a:rPr lang="tr-TR" dirty="0"/>
              <a:t>ve gelişen bir borçtur.</a:t>
            </a:r>
            <a:endParaRPr dirty="0"/>
          </a:p>
        </p:txBody>
      </p:sp>
      <p:pic>
        <p:nvPicPr>
          <p:cNvPr id="167" name="Google Shape;167;p8"/>
          <p:cNvPicPr preferRelativeResize="0"/>
          <p:nvPr/>
        </p:nvPicPr>
        <p:blipFill rotWithShape="1">
          <a:blip r:embed="rId3">
            <a:alphaModFix/>
          </a:blip>
          <a:srcRect/>
          <a:stretch/>
        </p:blipFill>
        <p:spPr>
          <a:xfrm>
            <a:off x="6553200" y="1600204"/>
            <a:ext cx="5831304" cy="5938832"/>
          </a:xfrm>
          <a:prstGeom prst="rect">
            <a:avLst/>
          </a:prstGeom>
          <a:noFill/>
          <a:ln>
            <a:noFill/>
          </a:ln>
        </p:spPr>
      </p:pic>
      <p:sp>
        <p:nvSpPr>
          <p:cNvPr id="2" name="Google Shape;125;p2">
            <a:extLst>
              <a:ext uri="{FF2B5EF4-FFF2-40B4-BE49-F238E27FC236}">
                <a16:creationId xmlns:a16="http://schemas.microsoft.com/office/drawing/2014/main" id="{3E514058-FA00-86A0-334D-B45BAE4F4F20}"/>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3.3. Sosyal Politika Bağlamında İş Güvenliği Hakkı </a:t>
            </a:r>
            <a:endParaRPr dirty="0"/>
          </a:p>
        </p:txBody>
      </p:sp>
      <p:sp>
        <p:nvSpPr>
          <p:cNvPr id="173" name="Google Shape;173;p9"/>
          <p:cNvSpPr txBox="1">
            <a:spLocks noGrp="1"/>
          </p:cNvSpPr>
          <p:nvPr>
            <p:ph type="body" idx="1"/>
          </p:nvPr>
        </p:nvSpPr>
        <p:spPr>
          <a:xfrm>
            <a:off x="838200" y="1485809"/>
            <a:ext cx="11059160" cy="175523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tr-TR" dirty="0"/>
              <a:t>İş güvenliği hakkı, bağımlı – ücretli çalışmanın ortaya çıkmasından itibaren süre gelen, işçinin sağlığının ve vücut bütünlüğünün korunması olarak tanımlanabilecek bir haktır.</a:t>
            </a:r>
            <a:endParaRPr dirty="0"/>
          </a:p>
          <a:p>
            <a:pPr marL="0" lvl="0" indent="0" algn="l" rtl="0">
              <a:lnSpc>
                <a:spcPct val="150000"/>
              </a:lnSpc>
              <a:spcBef>
                <a:spcPts val="1000"/>
              </a:spcBef>
              <a:spcAft>
                <a:spcPts val="0"/>
              </a:spcAft>
              <a:buClr>
                <a:schemeClr val="dk1"/>
              </a:buClr>
              <a:buSzPts val="2400"/>
              <a:buNone/>
            </a:pPr>
            <a:endParaRPr dirty="0"/>
          </a:p>
        </p:txBody>
      </p:sp>
      <p:pic>
        <p:nvPicPr>
          <p:cNvPr id="174" name="Google Shape;174;p9"/>
          <p:cNvPicPr preferRelativeResize="0"/>
          <p:nvPr/>
        </p:nvPicPr>
        <p:blipFill rotWithShape="1">
          <a:blip r:embed="rId3">
            <a:alphaModFix/>
          </a:blip>
          <a:srcRect/>
          <a:stretch/>
        </p:blipFill>
        <p:spPr>
          <a:xfrm>
            <a:off x="5756779" y="4414587"/>
            <a:ext cx="6549854" cy="2498788"/>
          </a:xfrm>
          <a:prstGeom prst="rect">
            <a:avLst/>
          </a:prstGeom>
          <a:noFill/>
          <a:ln>
            <a:noFill/>
          </a:ln>
        </p:spPr>
      </p:pic>
      <p:pic>
        <p:nvPicPr>
          <p:cNvPr id="175" name="Google Shape;175;p9"/>
          <p:cNvPicPr preferRelativeResize="0"/>
          <p:nvPr/>
        </p:nvPicPr>
        <p:blipFill rotWithShape="1">
          <a:blip r:embed="rId4">
            <a:alphaModFix/>
          </a:blip>
          <a:srcRect/>
          <a:stretch/>
        </p:blipFill>
        <p:spPr>
          <a:xfrm>
            <a:off x="208548" y="4324591"/>
            <a:ext cx="2824231" cy="2678780"/>
          </a:xfrm>
          <a:prstGeom prst="rect">
            <a:avLst/>
          </a:prstGeom>
          <a:noFill/>
          <a:ln>
            <a:noFill/>
          </a:ln>
        </p:spPr>
      </p:pic>
      <p:sp>
        <p:nvSpPr>
          <p:cNvPr id="2" name="Google Shape;125;p2">
            <a:extLst>
              <a:ext uri="{FF2B5EF4-FFF2-40B4-BE49-F238E27FC236}">
                <a16:creationId xmlns:a16="http://schemas.microsoft.com/office/drawing/2014/main" id="{1194A238-7860-2A1B-7B24-266C8B92ABA2}"/>
              </a:ext>
            </a:extLst>
          </p:cNvPr>
          <p:cNvSpPr txBox="1"/>
          <p:nvPr/>
        </p:nvSpPr>
        <p:spPr>
          <a:xfrm>
            <a:off x="231540" y="73116"/>
            <a:ext cx="9450939"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E6272D"/>
              </a:buClr>
              <a:buSzPts val="2400"/>
              <a:buFont typeface="Calibri"/>
              <a:buNone/>
            </a:pPr>
            <a:r>
              <a:rPr lang="tr-TR" sz="2600" b="1" i="0" u="none" strike="noStrike" cap="none" dirty="0">
                <a:solidFill>
                  <a:srgbClr val="E6272D"/>
                </a:solidFill>
                <a:latin typeface="Calibri"/>
                <a:ea typeface="Calibri"/>
                <a:cs typeface="Calibri"/>
                <a:sym typeface="Calibri"/>
              </a:rPr>
              <a:t>BÖLÜM 3. HAK, ÖZGÜRLÜK VE YAPABİLİRLİK</a:t>
            </a:r>
            <a:endParaRPr lang="tr-TR" sz="2600" dirty="0"/>
          </a:p>
        </p:txBody>
      </p:sp>
      <p:sp>
        <p:nvSpPr>
          <p:cNvPr id="4" name="TextBox 3">
            <a:extLst>
              <a:ext uri="{FF2B5EF4-FFF2-40B4-BE49-F238E27FC236}">
                <a16:creationId xmlns:a16="http://schemas.microsoft.com/office/drawing/2014/main" id="{0ACEFD58-72D2-6D55-A629-4680E775453B}"/>
              </a:ext>
            </a:extLst>
          </p:cNvPr>
          <p:cNvSpPr txBox="1"/>
          <p:nvPr/>
        </p:nvSpPr>
        <p:spPr>
          <a:xfrm>
            <a:off x="838200" y="2659355"/>
            <a:ext cx="10693400" cy="1200329"/>
          </a:xfrm>
          <a:prstGeom prst="rect">
            <a:avLst/>
          </a:prstGeom>
          <a:noFill/>
        </p:spPr>
        <p:txBody>
          <a:bodyPr wrap="square">
            <a:spAutoFit/>
          </a:bodyPr>
          <a:lstStyle/>
          <a:p>
            <a:pPr marL="0" lvl="0" indent="0" algn="l" rtl="0">
              <a:spcBef>
                <a:spcPts val="1000"/>
              </a:spcBef>
              <a:spcAft>
                <a:spcPts val="0"/>
              </a:spcAft>
              <a:buClr>
                <a:schemeClr val="dk1"/>
              </a:buClr>
              <a:buSzPts val="2400"/>
              <a:buNone/>
            </a:pPr>
            <a:r>
              <a:rPr lang="tr-TR" sz="2400" dirty="0">
                <a:latin typeface="Calibri" panose="020F0502020204030204" pitchFamily="34" charset="0"/>
                <a:ea typeface="Calibri" panose="020F0502020204030204" pitchFamily="34" charset="0"/>
                <a:cs typeface="Calibri" panose="020F0502020204030204" pitchFamily="34" charset="0"/>
              </a:rPr>
              <a:t>Bu çerçevede </a:t>
            </a:r>
            <a:r>
              <a:rPr lang="tr-TR" sz="2400" u="sng" dirty="0">
                <a:latin typeface="Calibri" panose="020F0502020204030204" pitchFamily="34" charset="0"/>
                <a:ea typeface="Calibri" panose="020F0502020204030204" pitchFamily="34" charset="0"/>
                <a:cs typeface="Calibri" panose="020F0502020204030204" pitchFamily="34" charset="0"/>
              </a:rPr>
              <a:t>işverenin</a:t>
            </a:r>
            <a:r>
              <a:rPr lang="tr-TR" sz="2400" dirty="0">
                <a:latin typeface="Calibri" panose="020F0502020204030204" pitchFamily="34" charset="0"/>
                <a:ea typeface="Calibri" panose="020F0502020204030204" pitchFamily="34" charset="0"/>
                <a:cs typeface="Calibri" panose="020F0502020204030204" pitchFamily="34" charset="0"/>
              </a:rPr>
              <a:t> hukuken işçinin sağlığını ve vücut bütünlüğünü koruması, </a:t>
            </a:r>
            <a:r>
              <a:rPr lang="tr-TR" sz="2400" u="sng" dirty="0">
                <a:latin typeface="Calibri" panose="020F0502020204030204" pitchFamily="34" charset="0"/>
                <a:ea typeface="Calibri" panose="020F0502020204030204" pitchFamily="34" charset="0"/>
                <a:cs typeface="Calibri" panose="020F0502020204030204" pitchFamily="34" charset="0"/>
              </a:rPr>
              <a:t>devletin </a:t>
            </a:r>
            <a:r>
              <a:rPr lang="tr-TR" sz="2400" dirty="0">
                <a:latin typeface="Calibri" panose="020F0502020204030204" pitchFamily="34" charset="0"/>
                <a:ea typeface="Calibri" panose="020F0502020204030204" pitchFamily="34" charset="0"/>
                <a:cs typeface="Calibri" panose="020F0502020204030204" pitchFamily="34" charset="0"/>
              </a:rPr>
              <a:t>bu konuda gerekli altyapıyı ve hukuki çerçeveyi oluşturması ve </a:t>
            </a:r>
            <a:r>
              <a:rPr lang="tr-TR" sz="2400" u="sng" dirty="0">
                <a:latin typeface="Calibri" panose="020F0502020204030204" pitchFamily="34" charset="0"/>
                <a:ea typeface="Calibri" panose="020F0502020204030204" pitchFamily="34" charset="0"/>
                <a:cs typeface="Calibri" panose="020F0502020204030204" pitchFamily="34" charset="0"/>
              </a:rPr>
              <a:t>işçinin</a:t>
            </a:r>
            <a:r>
              <a:rPr lang="tr-TR" sz="2400" dirty="0">
                <a:latin typeface="Calibri" panose="020F0502020204030204" pitchFamily="34" charset="0"/>
                <a:ea typeface="Calibri" panose="020F0502020204030204" pitchFamily="34" charset="0"/>
                <a:cs typeface="Calibri" panose="020F0502020204030204" pitchFamily="34" charset="0"/>
              </a:rPr>
              <a:t> de iş </a:t>
            </a:r>
            <a:br>
              <a:rPr lang="tr-TR" sz="2400" dirty="0">
                <a:latin typeface="Calibri" panose="020F0502020204030204" pitchFamily="34" charset="0"/>
                <a:ea typeface="Calibri" panose="020F0502020204030204" pitchFamily="34" charset="0"/>
                <a:cs typeface="Calibri" panose="020F0502020204030204" pitchFamily="34" charset="0"/>
              </a:rPr>
            </a:br>
            <a:r>
              <a:rPr lang="tr-TR" sz="2400" dirty="0">
                <a:latin typeface="Calibri" panose="020F0502020204030204" pitchFamily="34" charset="0"/>
                <a:ea typeface="Calibri" panose="020F0502020204030204" pitchFamily="34" charset="0"/>
                <a:cs typeface="Calibri" panose="020F0502020204030204" pitchFamily="34" charset="0"/>
              </a:rPr>
              <a:t>güvenliğine aykırı davranışlarda bulunmaması gerekliliği söz konusudur.</a:t>
            </a: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1421</Words>
  <Application>Microsoft Office PowerPoint</Application>
  <PresentationFormat>Widescreen</PresentationFormat>
  <Paragraphs>140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Teması</vt:lpstr>
      <vt:lpstr>İŞ SAĞLIĞI VE GÜVENLİĞİ</vt:lpstr>
      <vt:lpstr>Bölüm Hedefleri</vt:lpstr>
      <vt:lpstr>3.1. İş Güvenliği Kavramı</vt:lpstr>
      <vt:lpstr>3.2. İş Güvenliği Hakkı Kavramı</vt:lpstr>
      <vt:lpstr>3.2. İş Güvenliği Hakkı Kavramı</vt:lpstr>
      <vt:lpstr>3.2. İş Güvenliği Hakkı Kavramı</vt:lpstr>
      <vt:lpstr>3.2. İş Güvenliği Hakkı Kavramı</vt:lpstr>
      <vt:lpstr>3.2. İş Güvenliği Hakkı Kavramı</vt:lpstr>
      <vt:lpstr>3.3. Sosyal Politika Bağlamında İş Güvenliği Hakkı </vt:lpstr>
      <vt:lpstr>3.3. Sosyal Politika Bağlamında İş Güvenliği Hakkı </vt:lpstr>
      <vt:lpstr>3.4. İş Güvenliği Hakkına Erişim Bakımından 6331 sayılı İSGK</vt:lpstr>
      <vt:lpstr>3.4. İş Güvenliği Hakkına Erişim Bakımından 6331 sayılı İSGK</vt:lpstr>
      <vt:lpstr>3.4. İş Güvenliği Hakkına Erişim Bakımından 6331 sayılı İSGK</vt:lpstr>
      <vt:lpstr>3.4. İş Güvenliği Hakkına Erişim Bakımından 6331 sayılı İSGK</vt:lpstr>
      <vt:lpstr>3.4. İş Güvenliği Hakkına Erişim Bakımından 6331 sayılı İSGK</vt:lpstr>
      <vt:lpstr>3.4 İş Güvenliği Hakkına Erişim Bakımından 6331 sayılı İSGK</vt:lpstr>
      <vt:lpstr>3.5. Sosyal Devlet – İş Sağlığı ve Güvenliği İlişkisi</vt:lpstr>
      <vt:lpstr>3.5. Sosyal Devlet – İş Sağlığı ve Güvenliği İlişkisi</vt:lpstr>
      <vt:lpstr>3.6. Yapabilirlik ve Özgürlük</vt:lpstr>
      <vt:lpstr>3.6. Yapabilirlik ve Özgürlük</vt:lpstr>
      <vt:lpstr>3.7. Fırsat Eşitliği Sağlayan Devlet Ne Demek?</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HBV</dc:creator>
  <cp:lastModifiedBy>Öznur BABAYİĞİT</cp:lastModifiedBy>
  <cp:revision>13</cp:revision>
  <dcterms:created xsi:type="dcterms:W3CDTF">2021-12-24T13:00:06Z</dcterms:created>
  <dcterms:modified xsi:type="dcterms:W3CDTF">2026-07-06T15:01:29Z</dcterms:modified>
</cp:coreProperties>
</file>