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pos="3940">
          <p15:clr>
            <a:srgbClr val="A4A3A4"/>
          </p15:clr>
        </p15:guide>
        <p15:guide id="3" orient="horz"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g9vGW+H0IGqzBqqwaoDgh/efX9A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94660"/>
  </p:normalViewPr>
  <p:slideViewPr>
    <p:cSldViewPr snapToGrid="0">
      <p:cViewPr varScale="1">
        <p:scale>
          <a:sx n="108" d="100"/>
          <a:sy n="108" d="100"/>
        </p:scale>
        <p:origin x="804" y="108"/>
      </p:cViewPr>
      <p:guideLst>
        <p:guide pos="3840"/>
        <p:guide pos="39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17"/>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17"/>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17"/>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17"/>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17"/>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105"/>
        <p:cNvGrpSpPr/>
        <p:nvPr/>
      </p:nvGrpSpPr>
      <p:grpSpPr>
        <a:xfrm>
          <a:off x="0" y="0"/>
          <a:ext cx="0" cy="0"/>
          <a:chOff x="0" y="0"/>
          <a:chExt cx="0" cy="0"/>
        </a:xfrm>
      </p:grpSpPr>
      <p:pic>
        <p:nvPicPr>
          <p:cNvPr id="106" name="Google Shape;106;p26"/>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107" name="Google Shape;107;p26"/>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108" name="Google Shape;108;p26"/>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109" name="Google Shape;109;p26"/>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10" name="Google Shape;110;p26"/>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11" name="Google Shape;11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20"/>
        <p:cNvGrpSpPr/>
        <p:nvPr/>
      </p:nvGrpSpPr>
      <p:grpSpPr>
        <a:xfrm>
          <a:off x="0" y="0"/>
          <a:ext cx="0" cy="0"/>
          <a:chOff x="0" y="0"/>
          <a:chExt cx="0" cy="0"/>
        </a:xfrm>
      </p:grpSpPr>
      <p:pic>
        <p:nvPicPr>
          <p:cNvPr id="21" name="Google Shape;21;p18"/>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22" name="Google Shape;22;p18"/>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23" name="Google Shape;23;p18"/>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 name="Google Shape;24;p18"/>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25" name="Google Shape;25;p18"/>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 name="Google Shape;26;p18"/>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27" name="Google Shape;27;p18"/>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18"/>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29" name="Google Shape;29;p18"/>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30"/>
        <p:cNvGrpSpPr/>
        <p:nvPr/>
      </p:nvGrpSpPr>
      <p:grpSpPr>
        <a:xfrm>
          <a:off x="0" y="0"/>
          <a:ext cx="0" cy="0"/>
          <a:chOff x="0" y="0"/>
          <a:chExt cx="0" cy="0"/>
        </a:xfrm>
      </p:grpSpPr>
      <p:pic>
        <p:nvPicPr>
          <p:cNvPr id="31" name="Google Shape;31;p19"/>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32" name="Google Shape;32;p19"/>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33" name="Google Shape;33;p19"/>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34" name="Google Shape;34;p19"/>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35" name="Google Shape;35;p19"/>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36" name="Google Shape;36;p1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9"/>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41"/>
        <p:cNvGrpSpPr/>
        <p:nvPr/>
      </p:nvGrpSpPr>
      <p:grpSpPr>
        <a:xfrm>
          <a:off x="0" y="0"/>
          <a:ext cx="0" cy="0"/>
          <a:chOff x="0" y="0"/>
          <a:chExt cx="0" cy="0"/>
        </a:xfrm>
      </p:grpSpPr>
      <p:pic>
        <p:nvPicPr>
          <p:cNvPr id="42" name="Google Shape;42;p20"/>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43" name="Google Shape;43;p20"/>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44" name="Google Shape;44;p20"/>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 name="Google Shape;45;p20"/>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46" name="Google Shape;46;p20"/>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20"/>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48" name="Google Shape;48;p20"/>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49" name="Google Shape;49;p20"/>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50"/>
        <p:cNvGrpSpPr/>
        <p:nvPr/>
      </p:nvGrpSpPr>
      <p:grpSpPr>
        <a:xfrm>
          <a:off x="0" y="0"/>
          <a:ext cx="0" cy="0"/>
          <a:chOff x="0" y="0"/>
          <a:chExt cx="0" cy="0"/>
        </a:xfrm>
      </p:grpSpPr>
      <p:sp>
        <p:nvSpPr>
          <p:cNvPr id="51" name="Google Shape;51;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2" name="Google Shape;5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55" name="Google Shape;55;p21"/>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56" name="Google Shape;56;p21"/>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57" name="Google Shape;57;p21"/>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58" name="Google Shape;58;p21"/>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59" name="Google Shape;59;p21"/>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a:solidFill>
                  <a:schemeClr val="lt1"/>
                </a:solidFill>
                <a:latin typeface="Calibri"/>
                <a:ea typeface="Calibri"/>
                <a:cs typeface="Calibri"/>
                <a:sym typeface="Calibri"/>
              </a:rPr>
              <a:t>ASIL BAŞLIK STİLİ İÇİN TIKLATIN</a:t>
            </a:r>
            <a:endParaRPr sz="6000" b="1">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0"/>
        <p:cNvGrpSpPr/>
        <p:nvPr/>
      </p:nvGrpSpPr>
      <p:grpSpPr>
        <a:xfrm>
          <a:off x="0" y="0"/>
          <a:ext cx="0" cy="0"/>
          <a:chOff x="0" y="0"/>
          <a:chExt cx="0" cy="0"/>
        </a:xfrm>
      </p:grpSpPr>
      <p:pic>
        <p:nvPicPr>
          <p:cNvPr id="61" name="Google Shape;61;p22"/>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62" name="Google Shape;62;p22"/>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63" name="Google Shape;63;p22"/>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64" name="Google Shape;64;p22"/>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65" name="Google Shape;65;p22"/>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66" name="Google Shape;66;p2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72"/>
        <p:cNvGrpSpPr/>
        <p:nvPr/>
      </p:nvGrpSpPr>
      <p:grpSpPr>
        <a:xfrm>
          <a:off x="0" y="0"/>
          <a:ext cx="0" cy="0"/>
          <a:chOff x="0" y="0"/>
          <a:chExt cx="0" cy="0"/>
        </a:xfrm>
      </p:grpSpPr>
      <p:pic>
        <p:nvPicPr>
          <p:cNvPr id="73" name="Google Shape;73;p23"/>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74" name="Google Shape;74;p23"/>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75" name="Google Shape;75;p23"/>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76" name="Google Shape;76;p23"/>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77" name="Google Shape;77;p23"/>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78" name="Google Shape;78;p23"/>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 name="Google Shape;80;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 name="Google Shape;82;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Yalnızca Başlık">
  <p:cSld name="Yalnızca Başlık">
    <p:spTree>
      <p:nvGrpSpPr>
        <p:cNvPr id="1" name="Shape 86"/>
        <p:cNvGrpSpPr/>
        <p:nvPr/>
      </p:nvGrpSpPr>
      <p:grpSpPr>
        <a:xfrm>
          <a:off x="0" y="0"/>
          <a:ext cx="0" cy="0"/>
          <a:chOff x="0" y="0"/>
          <a:chExt cx="0" cy="0"/>
        </a:xfrm>
      </p:grpSpPr>
      <p:pic>
        <p:nvPicPr>
          <p:cNvPr id="87" name="Google Shape;87;p24"/>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88" name="Google Shape;88;p24"/>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89" name="Google Shape;89;p24"/>
          <p:cNvPicPr preferRelativeResize="0"/>
          <p:nvPr/>
        </p:nvPicPr>
        <p:blipFill rotWithShape="1">
          <a:blip r:embed="rId4">
            <a:alphaModFix/>
          </a:blip>
          <a:srcRect/>
          <a:stretch/>
        </p:blipFill>
        <p:spPr>
          <a:xfrm>
            <a:off x="1070918" y="596567"/>
            <a:ext cx="10058401" cy="602578"/>
          </a:xfrm>
          <a:prstGeom prst="rect">
            <a:avLst/>
          </a:prstGeom>
          <a:noFill/>
          <a:ln>
            <a:noFill/>
          </a:ln>
        </p:spPr>
      </p:pic>
      <p:pic>
        <p:nvPicPr>
          <p:cNvPr id="90" name="Google Shape;90;p24"/>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91" name="Google Shape;91;p24"/>
          <p:cNvSpPr txBox="1">
            <a:spLocks noGrp="1"/>
          </p:cNvSpPr>
          <p:nvPr>
            <p:ph type="body" idx="1"/>
          </p:nvPr>
        </p:nvSpPr>
        <p:spPr>
          <a:xfrm>
            <a:off x="838200" y="1384209"/>
            <a:ext cx="51720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24"/>
          <p:cNvPicPr preferRelativeResize="0"/>
          <p:nvPr/>
        </p:nvPicPr>
        <p:blipFill rotWithShape="1">
          <a:blip r:embed="rId6">
            <a:alphaModFix/>
          </a:blip>
          <a:srcRect/>
          <a:stretch/>
        </p:blipFill>
        <p:spPr>
          <a:xfrm>
            <a:off x="6214356" y="3365530"/>
            <a:ext cx="6227030" cy="3172131"/>
          </a:xfrm>
          <a:prstGeom prst="rect">
            <a:avLst/>
          </a:prstGeom>
          <a:noFill/>
          <a:ln>
            <a:noFill/>
          </a:ln>
        </p:spPr>
      </p:pic>
      <p:sp>
        <p:nvSpPr>
          <p:cNvPr id="93" name="Google Shape;93;p24"/>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4" name="Google Shape;94;p24"/>
          <p:cNvPicPr preferRelativeResize="0"/>
          <p:nvPr/>
        </p:nvPicPr>
        <p:blipFill rotWithShape="1">
          <a:blip r:embed="rId7">
            <a:alphaModFix/>
          </a:blip>
          <a:srcRect/>
          <a:stretch/>
        </p:blipFill>
        <p:spPr>
          <a:xfrm>
            <a:off x="10484518" y="426911"/>
            <a:ext cx="747960" cy="747960"/>
          </a:xfrm>
          <a:prstGeom prst="rect">
            <a:avLst/>
          </a:prstGeom>
          <a:noFill/>
          <a:ln>
            <a:noFill/>
          </a:ln>
        </p:spPr>
      </p:pic>
      <p:pic>
        <p:nvPicPr>
          <p:cNvPr id="95" name="Google Shape;95;p24"/>
          <p:cNvPicPr preferRelativeResize="0"/>
          <p:nvPr/>
        </p:nvPicPr>
        <p:blipFill rotWithShape="1">
          <a:blip r:embed="rId8">
            <a:alphaModFix/>
          </a:blip>
          <a:srcRect/>
          <a:stretch/>
        </p:blipFill>
        <p:spPr>
          <a:xfrm flipH="1">
            <a:off x="978568" y="451185"/>
            <a:ext cx="819478" cy="74796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96"/>
        <p:cNvGrpSpPr/>
        <p:nvPr/>
      </p:nvGrpSpPr>
      <p:grpSpPr>
        <a:xfrm>
          <a:off x="0" y="0"/>
          <a:ext cx="0" cy="0"/>
          <a:chOff x="0" y="0"/>
          <a:chExt cx="0" cy="0"/>
        </a:xfrm>
      </p:grpSpPr>
      <p:pic>
        <p:nvPicPr>
          <p:cNvPr id="97" name="Google Shape;97;p25"/>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98" name="Google Shape;98;p25"/>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99" name="Google Shape;99;p25"/>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100" name="Google Shape;100;p25"/>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101" name="Google Shape;101;p25"/>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2" name="Google Shape;102;p25"/>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103" name="Google Shape;103;p25"/>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104" name="Google Shape;104;p25"/>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16"/>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1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4622800" y="3092837"/>
            <a:ext cx="75692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4.4.1. HAKKANİYET – GEREKLİ OLAN KAVRAMLARI</a:t>
            </a:r>
            <a:endParaRPr/>
          </a:p>
        </p:txBody>
      </p:sp>
      <p:pic>
        <p:nvPicPr>
          <p:cNvPr id="205" name="Google Shape;205;p10"/>
          <p:cNvPicPr preferRelativeResize="0">
            <a:picLocks noGrp="1"/>
          </p:cNvPicPr>
          <p:nvPr>
            <p:ph type="body" idx="1"/>
          </p:nvPr>
        </p:nvPicPr>
        <p:blipFill rotWithShape="1">
          <a:blip r:embed="rId3">
            <a:alphaModFix/>
          </a:blip>
          <a:srcRect/>
          <a:stretch/>
        </p:blipFill>
        <p:spPr>
          <a:xfrm>
            <a:off x="0" y="2748656"/>
            <a:ext cx="11353800" cy="2770515"/>
          </a:xfrm>
          <a:prstGeom prst="rect">
            <a:avLst/>
          </a:prstGeom>
          <a:noFill/>
          <a:ln>
            <a:noFill/>
          </a:ln>
        </p:spPr>
      </p:pic>
      <p:sp>
        <p:nvSpPr>
          <p:cNvPr id="206" name="Google Shape;206;p10"/>
          <p:cNvSpPr/>
          <p:nvPr/>
        </p:nvSpPr>
        <p:spPr>
          <a:xfrm>
            <a:off x="2035569" y="1583105"/>
            <a:ext cx="2655859" cy="13233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2000" dirty="0">
                <a:solidFill>
                  <a:schemeClr val="dk1"/>
                </a:solidFill>
                <a:latin typeface="Calibri"/>
                <a:ea typeface="Calibri"/>
                <a:cs typeface="Calibri"/>
                <a:sym typeface="Calibri"/>
              </a:rPr>
              <a:t>Teknik bütün tedbirlerin, araç ve gereçlerin alınması ve </a:t>
            </a:r>
            <a:r>
              <a:rPr lang="tr-TR" sz="2000" dirty="0" smtClean="0">
                <a:solidFill>
                  <a:schemeClr val="dk1"/>
                </a:solidFill>
                <a:latin typeface="Calibri"/>
                <a:ea typeface="Calibri"/>
                <a:cs typeface="Calibri"/>
                <a:sym typeface="Calibri"/>
              </a:rPr>
              <a:t>kullanılması</a:t>
            </a:r>
            <a:endParaRPr sz="2000" dirty="0">
              <a:solidFill>
                <a:schemeClr val="dk1"/>
              </a:solidFill>
              <a:latin typeface="Calibri"/>
              <a:ea typeface="Calibri"/>
              <a:cs typeface="Calibri"/>
              <a:sym typeface="Calibri"/>
            </a:endParaRPr>
          </a:p>
        </p:txBody>
      </p:sp>
      <p:sp>
        <p:nvSpPr>
          <p:cNvPr id="207" name="Google Shape;207;p10"/>
          <p:cNvSpPr/>
          <p:nvPr/>
        </p:nvSpPr>
        <p:spPr>
          <a:xfrm>
            <a:off x="3218162" y="5431263"/>
            <a:ext cx="3362609" cy="13233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2000" dirty="0">
                <a:solidFill>
                  <a:schemeClr val="dk1"/>
                </a:solidFill>
                <a:latin typeface="Calibri"/>
                <a:ea typeface="Calibri"/>
                <a:cs typeface="Calibri"/>
                <a:sym typeface="Calibri"/>
              </a:rPr>
              <a:t>Teknik gelişmelerin takip edilmesi ve uygulanması, </a:t>
            </a:r>
            <a:r>
              <a:rPr lang="tr-TR" sz="2000" dirty="0" smtClean="0">
                <a:solidFill>
                  <a:schemeClr val="dk1"/>
                </a:solidFill>
                <a:latin typeface="Calibri"/>
                <a:ea typeface="Calibri"/>
                <a:cs typeface="Calibri"/>
                <a:sym typeface="Calibri"/>
              </a:rPr>
              <a:t/>
            </a:r>
            <a:br>
              <a:rPr lang="tr-TR" sz="2000" dirty="0" smtClean="0">
                <a:solidFill>
                  <a:schemeClr val="dk1"/>
                </a:solidFill>
                <a:latin typeface="Calibri"/>
                <a:ea typeface="Calibri"/>
                <a:cs typeface="Calibri"/>
                <a:sym typeface="Calibri"/>
              </a:rPr>
            </a:br>
            <a:r>
              <a:rPr lang="tr-TR" sz="2000" dirty="0" smtClean="0">
                <a:solidFill>
                  <a:schemeClr val="dk1"/>
                </a:solidFill>
                <a:latin typeface="Calibri"/>
                <a:ea typeface="Calibri"/>
                <a:cs typeface="Calibri"/>
                <a:sym typeface="Calibri"/>
              </a:rPr>
              <a:t>araç </a:t>
            </a:r>
            <a:r>
              <a:rPr lang="tr-TR" sz="2000" dirty="0">
                <a:solidFill>
                  <a:schemeClr val="dk1"/>
                </a:solidFill>
                <a:latin typeface="Calibri"/>
                <a:ea typeface="Calibri"/>
                <a:cs typeface="Calibri"/>
                <a:sym typeface="Calibri"/>
              </a:rPr>
              <a:t>ve gereçlerin yenileri ile </a:t>
            </a:r>
            <a:r>
              <a:rPr lang="tr-TR" sz="2000" dirty="0" smtClean="0">
                <a:solidFill>
                  <a:schemeClr val="dk1"/>
                </a:solidFill>
                <a:latin typeface="Calibri"/>
                <a:ea typeface="Calibri"/>
                <a:cs typeface="Calibri"/>
                <a:sym typeface="Calibri"/>
              </a:rPr>
              <a:t>değiştirilmesi</a:t>
            </a:r>
            <a:endParaRPr sz="2000" dirty="0">
              <a:solidFill>
                <a:schemeClr val="dk1"/>
              </a:solidFill>
              <a:latin typeface="Calibri"/>
              <a:ea typeface="Calibri"/>
              <a:cs typeface="Calibri"/>
              <a:sym typeface="Calibri"/>
            </a:endParaRPr>
          </a:p>
        </p:txBody>
      </p:sp>
      <p:sp>
        <p:nvSpPr>
          <p:cNvPr id="208" name="Google Shape;208;p10"/>
          <p:cNvSpPr/>
          <p:nvPr/>
        </p:nvSpPr>
        <p:spPr>
          <a:xfrm>
            <a:off x="5561618" y="2171499"/>
            <a:ext cx="1776448"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2000" dirty="0">
                <a:solidFill>
                  <a:schemeClr val="dk1"/>
                </a:solidFill>
                <a:latin typeface="Calibri"/>
                <a:ea typeface="Calibri"/>
                <a:cs typeface="Calibri"/>
                <a:sym typeface="Calibri"/>
              </a:rPr>
              <a:t>Çalışanın </a:t>
            </a:r>
            <a:r>
              <a:rPr lang="tr-TR" sz="2000" dirty="0" smtClean="0">
                <a:solidFill>
                  <a:schemeClr val="dk1"/>
                </a:solidFill>
                <a:latin typeface="Calibri"/>
                <a:ea typeface="Calibri"/>
                <a:cs typeface="Calibri"/>
                <a:sym typeface="Calibri"/>
              </a:rPr>
              <a:t>eğitimi</a:t>
            </a:r>
            <a:endParaRPr sz="2000" dirty="0">
              <a:solidFill>
                <a:schemeClr val="dk1"/>
              </a:solidFill>
              <a:latin typeface="Calibri"/>
              <a:ea typeface="Calibri"/>
              <a:cs typeface="Calibri"/>
              <a:sym typeface="Calibri"/>
            </a:endParaRPr>
          </a:p>
        </p:txBody>
      </p:sp>
      <p:sp>
        <p:nvSpPr>
          <p:cNvPr id="209" name="Google Shape;209;p10"/>
          <p:cNvSpPr/>
          <p:nvPr/>
        </p:nvSpPr>
        <p:spPr>
          <a:xfrm>
            <a:off x="6713145" y="5429070"/>
            <a:ext cx="2528214"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2000" dirty="0">
                <a:solidFill>
                  <a:schemeClr val="dk1"/>
                </a:solidFill>
                <a:latin typeface="Calibri"/>
                <a:ea typeface="Calibri"/>
                <a:cs typeface="Calibri"/>
                <a:sym typeface="Calibri"/>
              </a:rPr>
              <a:t>Çalışanın </a:t>
            </a:r>
            <a:r>
              <a:rPr lang="tr-TR" sz="2000" dirty="0" smtClean="0">
                <a:solidFill>
                  <a:schemeClr val="dk1"/>
                </a:solidFill>
                <a:latin typeface="Calibri"/>
                <a:ea typeface="Calibri"/>
                <a:cs typeface="Calibri"/>
                <a:sym typeface="Calibri"/>
              </a:rPr>
              <a:t>denetlenmesi</a:t>
            </a:r>
            <a:endParaRPr sz="2000" dirty="0">
              <a:solidFill>
                <a:schemeClr val="dk1"/>
              </a:solidFill>
              <a:latin typeface="Calibri"/>
              <a:ea typeface="Calibri"/>
              <a:cs typeface="Calibri"/>
              <a:sym typeface="Calibri"/>
            </a:endParaRPr>
          </a:p>
        </p:txBody>
      </p:sp>
      <p:sp>
        <p:nvSpPr>
          <p:cNvPr id="210" name="Google Shape;210;p10"/>
          <p:cNvSpPr/>
          <p:nvPr/>
        </p:nvSpPr>
        <p:spPr>
          <a:xfrm>
            <a:off x="8162991" y="1890882"/>
            <a:ext cx="2686380"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2000" dirty="0">
                <a:solidFill>
                  <a:schemeClr val="dk1"/>
                </a:solidFill>
                <a:latin typeface="Calibri"/>
                <a:ea typeface="Calibri"/>
                <a:cs typeface="Calibri"/>
                <a:sym typeface="Calibri"/>
              </a:rPr>
              <a:t>İş sağlığı ve güvenliği organizasyonunun </a:t>
            </a:r>
            <a:r>
              <a:rPr lang="tr-TR" sz="2000" dirty="0" smtClean="0">
                <a:solidFill>
                  <a:schemeClr val="dk1"/>
                </a:solidFill>
                <a:latin typeface="Calibri"/>
                <a:ea typeface="Calibri"/>
                <a:cs typeface="Calibri"/>
                <a:sym typeface="Calibri"/>
              </a:rPr>
              <a:t>kurulması</a:t>
            </a:r>
            <a:endParaRPr sz="1600" dirty="0"/>
          </a:p>
        </p:txBody>
      </p:sp>
      <p:sp>
        <p:nvSpPr>
          <p:cNvPr id="9"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4.5. İŞVERENİN GEREKLİ TEDBİRLERİ ALMA YÜKÜMLÜLÜĞÜ</a:t>
            </a:r>
            <a:endParaRPr/>
          </a:p>
        </p:txBody>
      </p:sp>
      <p:pic>
        <p:nvPicPr>
          <p:cNvPr id="216" name="Google Shape;216;p11"/>
          <p:cNvPicPr preferRelativeResize="0"/>
          <p:nvPr/>
        </p:nvPicPr>
        <p:blipFill rotWithShape="1">
          <a:blip r:embed="rId3">
            <a:alphaModFix/>
          </a:blip>
          <a:srcRect/>
          <a:stretch/>
        </p:blipFill>
        <p:spPr>
          <a:xfrm>
            <a:off x="310148" y="2432969"/>
            <a:ext cx="9824452" cy="3940172"/>
          </a:xfrm>
          <a:prstGeom prst="rect">
            <a:avLst/>
          </a:prstGeom>
          <a:noFill/>
          <a:ln>
            <a:noFill/>
          </a:ln>
        </p:spPr>
      </p:pic>
      <p:sp>
        <p:nvSpPr>
          <p:cNvPr id="217" name="Google Shape;217;p11"/>
          <p:cNvSpPr/>
          <p:nvPr/>
        </p:nvSpPr>
        <p:spPr>
          <a:xfrm>
            <a:off x="897467" y="1407556"/>
            <a:ext cx="1147233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Mesleki risklerin önlenmesi, eğitim ve bilgi verilmesi dâhil her türlü tedbirin alınması, organizasyonun yapılması, gerekli araç ve gereçlerin sağlanması, sağlık ve güvenlik tedbirlerinin değişen şartlara uygun hale getirilmesi ve mevcut durumun</a:t>
            </a:r>
            <a:endParaRPr dirty="0"/>
          </a:p>
          <a:p>
            <a:pPr marL="0" marR="0" lvl="0" indent="0" algn="l" rtl="0">
              <a:spcBef>
                <a:spcPts val="0"/>
              </a:spcBef>
              <a:spcAft>
                <a:spcPts val="0"/>
              </a:spcAft>
              <a:buNone/>
            </a:pPr>
            <a:r>
              <a:rPr lang="tr-TR" sz="1800" dirty="0">
                <a:solidFill>
                  <a:schemeClr val="dk1"/>
                </a:solidFill>
                <a:latin typeface="Calibri"/>
                <a:ea typeface="Calibri"/>
                <a:cs typeface="Calibri"/>
                <a:sym typeface="Calibri"/>
              </a:rPr>
              <a:t>iyileştirilmesi için çalışmalar yapar.</a:t>
            </a:r>
            <a:endParaRPr dirty="0"/>
          </a:p>
        </p:txBody>
      </p:sp>
      <p:sp>
        <p:nvSpPr>
          <p:cNvPr id="218" name="Google Shape;218;p11"/>
          <p:cNvSpPr/>
          <p:nvPr/>
        </p:nvSpPr>
        <p:spPr>
          <a:xfrm>
            <a:off x="897467" y="2637135"/>
            <a:ext cx="794173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İşyerinde alınan iş sağlığı ve güvenliği tedbirlerine uyulup uyulmadığını izler, denetler ve uygunsuzlukların giderilmesini sağlar.</a:t>
            </a:r>
            <a:endParaRPr/>
          </a:p>
        </p:txBody>
      </p:sp>
      <p:sp>
        <p:nvSpPr>
          <p:cNvPr id="219" name="Google Shape;219;p11"/>
          <p:cNvSpPr/>
          <p:nvPr/>
        </p:nvSpPr>
        <p:spPr>
          <a:xfrm>
            <a:off x="911994" y="3691057"/>
            <a:ext cx="63036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Risk değerlendirmesi yapar veya yaptırır.</a:t>
            </a:r>
            <a:endParaRPr dirty="0"/>
          </a:p>
        </p:txBody>
      </p:sp>
      <p:sp>
        <p:nvSpPr>
          <p:cNvPr id="220" name="Google Shape;220;p11"/>
          <p:cNvSpPr/>
          <p:nvPr/>
        </p:nvSpPr>
        <p:spPr>
          <a:xfrm>
            <a:off x="911993" y="4570433"/>
            <a:ext cx="932747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Çalışana görev verirken, çalışanın sağlık ve güvenlik yönünden işe uygunluğunu göz önüne alır.</a:t>
            </a:r>
            <a:endParaRPr dirty="0"/>
          </a:p>
        </p:txBody>
      </p:sp>
      <p:sp>
        <p:nvSpPr>
          <p:cNvPr id="221" name="Google Shape;221;p11"/>
          <p:cNvSpPr/>
          <p:nvPr/>
        </p:nvSpPr>
        <p:spPr>
          <a:xfrm>
            <a:off x="911994" y="5607440"/>
            <a:ext cx="728133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Yeterli bilgi ve talimat verilenler dışındaki çalışanların hayati ve özel tehlike bulunan yerlere girmemesi için gerekli tedbirleri alır.</a:t>
            </a:r>
            <a:endParaRPr/>
          </a:p>
        </p:txBody>
      </p:sp>
      <p:sp>
        <p:nvSpPr>
          <p:cNvPr id="9"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4.6. İŞVERENİN İŞÇİYİ KORUMA VE GÖZETME BORCU</a:t>
            </a:r>
            <a:endParaRPr dirty="0"/>
          </a:p>
        </p:txBody>
      </p:sp>
      <p:sp>
        <p:nvSpPr>
          <p:cNvPr id="227" name="Google Shape;227;p12"/>
          <p:cNvSpPr txBox="1">
            <a:spLocks noGrp="1"/>
          </p:cNvSpPr>
          <p:nvPr>
            <p:ph type="body" idx="1"/>
          </p:nvPr>
        </p:nvSpPr>
        <p:spPr>
          <a:xfrm>
            <a:off x="805759" y="1468878"/>
            <a:ext cx="5527308" cy="512665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sz="2000" dirty="0"/>
              <a:t>İşin mahiyeti ve somut iş ilişkisinin özellikleri yönünden hakkaniyete uygun olarak kendisinden beklenen önlemleri alması gerekir. Böyle bir sınırın çizilmesiyle, bir taraftan işçinin yaşamı, beden bütünlüğü ve sağlığı, diğer yandan ise, işverenin uyması gereken önlem alma yükümlülüğünün yol açacağı mali külfetten oluşan birbirine ters iki menfaatin bağdaştırılması amaçlanmaktadır. </a:t>
            </a:r>
            <a:endParaRPr sz="2000" dirty="0"/>
          </a:p>
        </p:txBody>
      </p:sp>
      <p:pic>
        <p:nvPicPr>
          <p:cNvPr id="228" name="Google Shape;228;p12"/>
          <p:cNvPicPr preferRelativeResize="0"/>
          <p:nvPr/>
        </p:nvPicPr>
        <p:blipFill rotWithShape="1">
          <a:blip r:embed="rId3">
            <a:alphaModFix/>
          </a:blip>
          <a:srcRect/>
          <a:stretch/>
        </p:blipFill>
        <p:spPr>
          <a:xfrm>
            <a:off x="6618706" y="854243"/>
            <a:ext cx="4825999" cy="4825999"/>
          </a:xfrm>
          <a:prstGeom prst="rect">
            <a:avLst/>
          </a:prstGeom>
          <a:noFill/>
          <a:ln>
            <a:noFill/>
          </a:ln>
        </p:spPr>
      </p:pic>
      <p:sp>
        <p:nvSpPr>
          <p:cNvPr id="5"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4.6.1. İŞVERENİN İŞÇİYİ KORUMA ve GÖZETME BORCU </a:t>
            </a:r>
            <a:endParaRPr/>
          </a:p>
        </p:txBody>
      </p:sp>
      <p:sp>
        <p:nvSpPr>
          <p:cNvPr id="234" name="Google Shape;234;p13"/>
          <p:cNvSpPr txBox="1">
            <a:spLocks noGrp="1"/>
          </p:cNvSpPr>
          <p:nvPr>
            <p:ph type="body" idx="1"/>
          </p:nvPr>
        </p:nvSpPr>
        <p:spPr>
          <a:xfrm>
            <a:off x="796705" y="1454539"/>
            <a:ext cx="5767057"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sz="2000" dirty="0"/>
              <a:t>İş sağlığı ve güvenliğinin işverenlerin iş sözleşmesinden ve Borçlar Kanunundan ve </a:t>
            </a:r>
            <a:r>
              <a:rPr lang="tr-TR" sz="2000" dirty="0" err="1"/>
              <a:t>İSVGK’dan</a:t>
            </a:r>
            <a:r>
              <a:rPr lang="tr-TR" sz="2000" dirty="0"/>
              <a:t> doğan gözetme borcu kapsamında sınırlı görülmesi, Anayasadaki yaşama hakkının güvencesi olarak iş sağlığı ve güvenliğinin sağlanmasında yeterli olamaz. Bu nedenle iş sağlığı ve güvenliğinin özel hukuk kapsamında bir içerik ile sınırlı olması kabul edilmez. İş sağlığı ve güvenliğine mutlak emredici kurallarla müdahale edilmesi, resmi denetim ve ceza yaptırımlarıyla desteklenmesi gerekir.</a:t>
            </a:r>
            <a:endParaRPr sz="2000" dirty="0"/>
          </a:p>
          <a:p>
            <a:pPr marL="228600" lvl="0" indent="-76200" algn="l" rtl="0">
              <a:lnSpc>
                <a:spcPct val="90000"/>
              </a:lnSpc>
              <a:spcBef>
                <a:spcPts val="1000"/>
              </a:spcBef>
              <a:spcAft>
                <a:spcPts val="0"/>
              </a:spcAft>
              <a:buClr>
                <a:schemeClr val="dk1"/>
              </a:buClr>
              <a:buSzPts val="2400"/>
              <a:buNone/>
            </a:pPr>
            <a:endParaRPr sz="2000" dirty="0"/>
          </a:p>
        </p:txBody>
      </p:sp>
      <p:pic>
        <p:nvPicPr>
          <p:cNvPr id="235" name="Google Shape;235;p13"/>
          <p:cNvPicPr preferRelativeResize="0"/>
          <p:nvPr/>
        </p:nvPicPr>
        <p:blipFill rotWithShape="1">
          <a:blip r:embed="rId3">
            <a:alphaModFix/>
          </a:blip>
          <a:srcRect/>
          <a:stretch/>
        </p:blipFill>
        <p:spPr>
          <a:xfrm>
            <a:off x="6200808" y="1704333"/>
            <a:ext cx="5661796" cy="4718163"/>
          </a:xfrm>
          <a:prstGeom prst="rect">
            <a:avLst/>
          </a:prstGeom>
          <a:noFill/>
          <a:ln>
            <a:noFill/>
          </a:ln>
        </p:spPr>
      </p:pic>
      <p:sp>
        <p:nvSpPr>
          <p:cNvPr id="5"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4"/>
          <p:cNvSpPr txBox="1">
            <a:spLocks noGrp="1"/>
          </p:cNvSpPr>
          <p:nvPr>
            <p:ph type="title"/>
          </p:nvPr>
        </p:nvSpPr>
        <p:spPr>
          <a:xfrm>
            <a:off x="244441" y="694266"/>
            <a:ext cx="12276667" cy="3640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sz="2000" dirty="0"/>
              <a:t>4.7. İŞVERENİN İŞÇİYİ KORUMA VE GÖZETME BORCUNUN </a:t>
            </a:r>
            <a:r>
              <a:rPr lang="tr-TR" sz="2000" dirty="0" smtClean="0"/>
              <a:t/>
            </a:r>
            <a:br>
              <a:rPr lang="tr-TR" sz="2000" dirty="0" smtClean="0"/>
            </a:br>
            <a:r>
              <a:rPr lang="tr-TR" sz="2000" dirty="0" smtClean="0"/>
              <a:t>        SOSYAL </a:t>
            </a:r>
            <a:r>
              <a:rPr lang="tr-TR" sz="2000" dirty="0"/>
              <a:t>POLİTİKA AÇISINDAN DEĞERLENDİRİLMESİ</a:t>
            </a:r>
            <a:endParaRPr sz="2000" dirty="0"/>
          </a:p>
        </p:txBody>
      </p:sp>
      <p:sp>
        <p:nvSpPr>
          <p:cNvPr id="241" name="Google Shape;241;p14"/>
          <p:cNvSpPr txBox="1">
            <a:spLocks noGrp="1"/>
          </p:cNvSpPr>
          <p:nvPr>
            <p:ph type="body" idx="1"/>
          </p:nvPr>
        </p:nvSpPr>
        <p:spPr>
          <a:xfrm>
            <a:off x="607587" y="1683910"/>
            <a:ext cx="5452534" cy="4419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sz="2000" b="1" dirty="0"/>
              <a:t>Tartışma Sorusu: </a:t>
            </a:r>
            <a:r>
              <a:rPr lang="tr-TR" sz="2000" dirty="0"/>
              <a:t>Sosyal politika açısından işverenin işçiyi koruma ve gözetmesinin ne önemi olabilir? </a:t>
            </a:r>
            <a:endParaRPr sz="2000" dirty="0"/>
          </a:p>
          <a:p>
            <a:pPr marL="0" lvl="0" indent="0" algn="l" rtl="0">
              <a:lnSpc>
                <a:spcPct val="90000"/>
              </a:lnSpc>
              <a:spcBef>
                <a:spcPts val="1000"/>
              </a:spcBef>
              <a:spcAft>
                <a:spcPts val="0"/>
              </a:spcAft>
              <a:buClr>
                <a:schemeClr val="dk1"/>
              </a:buClr>
              <a:buSzPts val="2400"/>
              <a:buNone/>
            </a:pPr>
            <a:r>
              <a:rPr lang="tr-TR" sz="2000" dirty="0"/>
              <a:t>Koruma ve gözetme hukuki bir borç, neden sosyal politikayı ilgilendirsin ki? </a:t>
            </a:r>
            <a:endParaRPr sz="2000" dirty="0"/>
          </a:p>
          <a:p>
            <a:pPr marL="0" lvl="0" indent="0" algn="l" rtl="0">
              <a:lnSpc>
                <a:spcPct val="90000"/>
              </a:lnSpc>
              <a:spcBef>
                <a:spcPts val="1000"/>
              </a:spcBef>
              <a:spcAft>
                <a:spcPts val="0"/>
              </a:spcAft>
              <a:buClr>
                <a:schemeClr val="dk1"/>
              </a:buClr>
              <a:buSzPts val="2400"/>
              <a:buNone/>
            </a:pPr>
            <a:r>
              <a:rPr lang="tr-TR" sz="2000" dirty="0"/>
              <a:t>Sosyal politikayı ilgilendiriyorsa hangi noktadan bu ilgi doğuyor?</a:t>
            </a:r>
            <a:endParaRPr sz="2000" dirty="0"/>
          </a:p>
        </p:txBody>
      </p:sp>
      <p:pic>
        <p:nvPicPr>
          <p:cNvPr id="242" name="Google Shape;242;p14"/>
          <p:cNvPicPr preferRelativeResize="0"/>
          <p:nvPr/>
        </p:nvPicPr>
        <p:blipFill rotWithShape="1">
          <a:blip r:embed="rId3">
            <a:alphaModFix/>
          </a:blip>
          <a:srcRect/>
          <a:stretch/>
        </p:blipFill>
        <p:spPr>
          <a:xfrm>
            <a:off x="6414297" y="1193695"/>
            <a:ext cx="4842276" cy="4843205"/>
          </a:xfrm>
          <a:prstGeom prst="rect">
            <a:avLst/>
          </a:prstGeom>
          <a:noFill/>
          <a:ln>
            <a:noFill/>
          </a:ln>
        </p:spPr>
      </p:pic>
      <p:sp>
        <p:nvSpPr>
          <p:cNvPr id="5"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5"/>
          <p:cNvSpPr txBox="1">
            <a:spLocks noGrp="1"/>
          </p:cNvSpPr>
          <p:nvPr>
            <p:ph type="body" idx="1"/>
          </p:nvPr>
        </p:nvSpPr>
        <p:spPr>
          <a:xfrm>
            <a:off x="838200" y="1384208"/>
            <a:ext cx="10668000" cy="4950089"/>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dk1"/>
              </a:buClr>
              <a:buSzPct val="100000"/>
              <a:buChar char="•"/>
            </a:pPr>
            <a:r>
              <a:rPr lang="tr-TR"/>
              <a:t>Kişilik ve yaşam hakları herkese karşı ileri sürülebilen mutlak haklardır. İş sağlığı ve güvenliği, bu hakların korunması kapsamında devletin de müdahil olduğu kamusal bir ödevdir.</a:t>
            </a:r>
            <a:endParaRPr/>
          </a:p>
          <a:p>
            <a:pPr marL="228600" lvl="0" indent="-228600" algn="l" rtl="0">
              <a:lnSpc>
                <a:spcPct val="90000"/>
              </a:lnSpc>
              <a:spcBef>
                <a:spcPts val="1000"/>
              </a:spcBef>
              <a:spcAft>
                <a:spcPts val="0"/>
              </a:spcAft>
              <a:buClr>
                <a:schemeClr val="dk1"/>
              </a:buClr>
              <a:buSzPct val="100000"/>
              <a:buChar char="•"/>
            </a:pPr>
            <a:r>
              <a:rPr lang="tr-TR"/>
              <a:t>İşveren, Borçlar Kanunu uyarınca işçinin hayatını, sağlığını ve bedensel bütünlüğünü korumak, her türlü psikolojik veya cinsel tacizi önlemekle yükümlüdür.</a:t>
            </a:r>
            <a:endParaRPr/>
          </a:p>
          <a:p>
            <a:pPr marL="228600" lvl="0" indent="-228600" algn="l" rtl="0">
              <a:lnSpc>
                <a:spcPct val="90000"/>
              </a:lnSpc>
              <a:spcBef>
                <a:spcPts val="1000"/>
              </a:spcBef>
              <a:spcAft>
                <a:spcPts val="0"/>
              </a:spcAft>
              <a:buClr>
                <a:schemeClr val="dk1"/>
              </a:buClr>
              <a:buSzPct val="100000"/>
              <a:buChar char="•"/>
            </a:pPr>
            <a:r>
              <a:rPr lang="tr-TR"/>
              <a:t>Tedbirlerde işverenin mali durumunu gözeten "hakkaniyet" yerine, günümüzde teknik gelişmeleri ve risk değerlendirmesini esas alan "gerekli olan" ölçüsü benimsenmiştir.</a:t>
            </a:r>
            <a:endParaRPr/>
          </a:p>
          <a:p>
            <a:pPr marL="228600" lvl="0" indent="-228600" algn="l" rtl="0">
              <a:lnSpc>
                <a:spcPct val="90000"/>
              </a:lnSpc>
              <a:spcBef>
                <a:spcPts val="1000"/>
              </a:spcBef>
              <a:spcAft>
                <a:spcPts val="0"/>
              </a:spcAft>
              <a:buClr>
                <a:schemeClr val="dk1"/>
              </a:buClr>
              <a:buSzPct val="100000"/>
              <a:buChar char="•"/>
            </a:pPr>
            <a:r>
              <a:rPr lang="tr-TR"/>
              <a:t>İşveren; araç-gereçleri eksiksiz sağlamak, çalışanlara eğitim ve talimat vermek, işyerindeki tedbirleri denetlemek ve uygunsuzlukları gidermek zorundadır.</a:t>
            </a:r>
            <a:endParaRPr/>
          </a:p>
          <a:p>
            <a:pPr marL="228600" lvl="0" indent="-228600" algn="l" rtl="0">
              <a:lnSpc>
                <a:spcPct val="90000"/>
              </a:lnSpc>
              <a:spcBef>
                <a:spcPts val="1000"/>
              </a:spcBef>
              <a:spcAft>
                <a:spcPts val="0"/>
              </a:spcAft>
              <a:buClr>
                <a:schemeClr val="dk1"/>
              </a:buClr>
              <a:buSzPct val="100000"/>
              <a:buChar char="•"/>
            </a:pPr>
            <a:r>
              <a:rPr lang="tr-TR"/>
              <a:t>İSG kuralları emredici niteliktedir. Devlet; mevzuatı hazırlamak, denetim yapmak ve uymayanlara cezai yaptırımlar uygulamakla Anayasal olarak görevlidir.</a:t>
            </a:r>
            <a:endParaRPr/>
          </a:p>
          <a:p>
            <a:pPr marL="228600" lvl="0" indent="-228600" algn="l" rtl="0">
              <a:lnSpc>
                <a:spcPct val="90000"/>
              </a:lnSpc>
              <a:spcBef>
                <a:spcPts val="1000"/>
              </a:spcBef>
              <a:spcAft>
                <a:spcPts val="0"/>
              </a:spcAft>
              <a:buClr>
                <a:schemeClr val="dk1"/>
              </a:buClr>
              <a:buSzPct val="100000"/>
              <a:buChar char="•"/>
            </a:pPr>
            <a:r>
              <a:rPr lang="tr-TR"/>
              <a:t>Koruma ve gözetme süreci karşılıklıdır; işçiler de iş sağlığı ve güvenliği için alınan tüm önlemlere ve kurallara uymakla yükümlüdür.</a:t>
            </a:r>
            <a:endParaRPr/>
          </a:p>
        </p:txBody>
      </p:sp>
      <p:sp>
        <p:nvSpPr>
          <p:cNvPr id="248" name="Google Shape;248;p15"/>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249" name="Google Shape;249;p15"/>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sp>
        <p:nvSpPr>
          <p:cNvPr id="6" name="Google Shape;125;p2"/>
          <p:cNvSpPr txBox="1"/>
          <p:nvPr/>
        </p:nvSpPr>
        <p:spPr>
          <a:xfrm>
            <a:off x="1836821" y="180273"/>
            <a:ext cx="8823158" cy="497307"/>
          </a:xfrm>
          <a:prstGeom prst="rect">
            <a:avLst/>
          </a:prstGeom>
          <a:noFill/>
          <a:ln>
            <a:noFill/>
          </a:ln>
        </p:spPr>
        <p:txBody>
          <a:bodyPr spcFirstLastPara="1" wrap="square" lIns="91425" tIns="45700" rIns="91425" bIns="45700" anchor="ctr" anchorCtr="0">
            <a:noAutofit/>
          </a:bodyPr>
          <a:lstStyle/>
          <a:p>
            <a:pPr algn="ctr"/>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body" idx="1"/>
          </p:nvPr>
        </p:nvSpPr>
        <p:spPr>
          <a:xfrm>
            <a:off x="804947" y="1483962"/>
            <a:ext cx="9735447" cy="47927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200"/>
              <a:buChar char="•"/>
            </a:pPr>
            <a:r>
              <a:rPr lang="tr-TR" sz="2200" dirty="0"/>
              <a:t>Mutlak hak ve yükümlülük </a:t>
            </a:r>
            <a:r>
              <a:rPr lang="tr-TR" sz="2200" dirty="0" smtClean="0"/>
              <a:t>kavramlarını tanımlar.</a:t>
            </a:r>
            <a:endParaRPr dirty="0"/>
          </a:p>
          <a:p>
            <a:pPr marL="228600" lvl="0" indent="-228600" algn="l" rtl="0">
              <a:lnSpc>
                <a:spcPct val="90000"/>
              </a:lnSpc>
              <a:spcBef>
                <a:spcPts val="1000"/>
              </a:spcBef>
              <a:spcAft>
                <a:spcPts val="0"/>
              </a:spcAft>
              <a:buClr>
                <a:schemeClr val="dk1"/>
              </a:buClr>
              <a:buSzPts val="2200"/>
              <a:buChar char="•"/>
            </a:pPr>
            <a:r>
              <a:rPr lang="tr-TR" sz="2200" dirty="0"/>
              <a:t>İşverenin işçiyi koruma ve gözetme borcu hakkında </a:t>
            </a:r>
            <a:r>
              <a:rPr lang="tr-TR" sz="2200" dirty="0" smtClean="0"/>
              <a:t>bilgileri açıklar.</a:t>
            </a:r>
            <a:endParaRPr dirty="0"/>
          </a:p>
          <a:p>
            <a:pPr marL="228600" lvl="0" indent="-228600" algn="l" rtl="0">
              <a:lnSpc>
                <a:spcPct val="90000"/>
              </a:lnSpc>
              <a:spcBef>
                <a:spcPts val="1000"/>
              </a:spcBef>
              <a:spcAft>
                <a:spcPts val="0"/>
              </a:spcAft>
              <a:buClr>
                <a:schemeClr val="dk1"/>
              </a:buClr>
              <a:buSzPts val="2200"/>
              <a:buChar char="•"/>
            </a:pPr>
            <a:r>
              <a:rPr lang="tr-TR" sz="2200" dirty="0"/>
              <a:t>Koruma ve gözetme borcunun hukuki niteliği hakkında </a:t>
            </a:r>
            <a:r>
              <a:rPr lang="tr-TR" sz="2200" dirty="0" smtClean="0"/>
              <a:t>bilgileri açıklar.</a:t>
            </a:r>
            <a:endParaRPr dirty="0"/>
          </a:p>
          <a:p>
            <a:pPr marL="228600" lvl="0" indent="-228600" algn="l" rtl="0">
              <a:lnSpc>
                <a:spcPct val="90000"/>
              </a:lnSpc>
              <a:spcBef>
                <a:spcPts val="1000"/>
              </a:spcBef>
              <a:spcAft>
                <a:spcPts val="0"/>
              </a:spcAft>
              <a:buClr>
                <a:schemeClr val="dk1"/>
              </a:buClr>
              <a:buSzPts val="2200"/>
              <a:buChar char="•"/>
            </a:pPr>
            <a:r>
              <a:rPr lang="tr-TR" sz="2200" dirty="0"/>
              <a:t>Koruma ve gözetme borcunun sosyal politika açısından </a:t>
            </a:r>
            <a:r>
              <a:rPr lang="tr-TR" sz="2200" dirty="0" smtClean="0"/>
              <a:t>önemini açıklar.</a:t>
            </a:r>
            <a:endParaRPr dirty="0"/>
          </a:p>
          <a:p>
            <a:pPr marL="228600" lvl="0" indent="-228600" algn="l" rtl="0">
              <a:lnSpc>
                <a:spcPct val="90000"/>
              </a:lnSpc>
              <a:spcBef>
                <a:spcPts val="1000"/>
              </a:spcBef>
              <a:spcAft>
                <a:spcPts val="0"/>
              </a:spcAft>
              <a:buClr>
                <a:schemeClr val="dk1"/>
              </a:buClr>
              <a:buSzPts val="2200"/>
              <a:buChar char="•"/>
            </a:pPr>
            <a:r>
              <a:rPr lang="tr-TR" sz="2200" dirty="0"/>
              <a:t>Mutlak hak ve yükümlülüklerin iş sağlığı ve </a:t>
            </a:r>
            <a:br>
              <a:rPr lang="tr-TR" sz="2200" dirty="0"/>
            </a:br>
            <a:r>
              <a:rPr lang="tr-TR" sz="2200" dirty="0"/>
              <a:t>güvenliği hakkı ile </a:t>
            </a:r>
            <a:r>
              <a:rPr lang="tr-TR" sz="2200" dirty="0" smtClean="0"/>
              <a:t>ilişkisini açıklar.</a:t>
            </a:r>
            <a:endParaRPr dirty="0"/>
          </a:p>
          <a:p>
            <a:pPr marL="228600" lvl="0" indent="-228600" algn="l" rtl="0">
              <a:lnSpc>
                <a:spcPct val="90000"/>
              </a:lnSpc>
              <a:spcBef>
                <a:spcPts val="1000"/>
              </a:spcBef>
              <a:spcAft>
                <a:spcPts val="0"/>
              </a:spcAft>
              <a:buClr>
                <a:schemeClr val="dk1"/>
              </a:buClr>
              <a:buSzPts val="2200"/>
              <a:buChar char="•"/>
            </a:pPr>
            <a:r>
              <a:rPr lang="tr-TR" sz="2200" dirty="0"/>
              <a:t>İşverenin işçiyi koruma ve gözetme </a:t>
            </a:r>
            <a:br>
              <a:rPr lang="tr-TR" sz="2200" dirty="0"/>
            </a:br>
            <a:r>
              <a:rPr lang="tr-TR" sz="2200" dirty="0"/>
              <a:t>borcunun varlık nedeni ve sosyal politika </a:t>
            </a:r>
            <a:br>
              <a:rPr lang="tr-TR" sz="2200" dirty="0"/>
            </a:br>
            <a:r>
              <a:rPr lang="tr-TR" sz="2200" dirty="0"/>
              <a:t>açısından </a:t>
            </a:r>
            <a:r>
              <a:rPr lang="tr-TR" sz="2200" dirty="0" smtClean="0"/>
              <a:t>önemini açıklar.</a:t>
            </a:r>
            <a:endParaRPr sz="2200" dirty="0"/>
          </a:p>
        </p:txBody>
      </p:sp>
      <p:sp>
        <p:nvSpPr>
          <p:cNvPr id="124" name="Google Shape;124;p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25" name="Google Shape;125;p2"/>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algn="ctr"/>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4.1. MUTLAK HAK – YÜKÜMLÜLÜK KAVRAMLARI</a:t>
            </a:r>
            <a:endParaRPr/>
          </a:p>
        </p:txBody>
      </p:sp>
      <p:sp>
        <p:nvSpPr>
          <p:cNvPr id="131" name="Google Shape;131;p3"/>
          <p:cNvSpPr txBox="1">
            <a:spLocks noGrp="1"/>
          </p:cNvSpPr>
          <p:nvPr>
            <p:ph type="body" idx="1"/>
          </p:nvPr>
        </p:nvSpPr>
        <p:spPr>
          <a:xfrm>
            <a:off x="208548" y="1440806"/>
            <a:ext cx="3150602" cy="4932833"/>
          </a:xfrm>
          <a:prstGeom prst="rect">
            <a:avLst/>
          </a:prstGeom>
          <a:noFill/>
          <a:ln>
            <a:noFill/>
          </a:ln>
        </p:spPr>
        <p:txBody>
          <a:bodyPr spcFirstLastPara="1" wrap="square" lIns="91425" tIns="45700" rIns="91425" bIns="45700" anchor="t" anchorCtr="0">
            <a:noAutofit/>
          </a:bodyPr>
          <a:lstStyle/>
          <a:p>
            <a:pPr marL="342900">
              <a:lnSpc>
                <a:spcPct val="100000"/>
              </a:lnSpc>
              <a:spcBef>
                <a:spcPts val="0"/>
              </a:spcBef>
              <a:buSzPct val="100000"/>
            </a:pPr>
            <a:r>
              <a:rPr lang="tr-TR" sz="1800" dirty="0"/>
              <a:t>Hukuk tarafından kişiye tanınmış en geniş yetki veren haklardır.  </a:t>
            </a:r>
            <a:endParaRPr sz="1800" dirty="0"/>
          </a:p>
          <a:p>
            <a:pPr marL="342900">
              <a:lnSpc>
                <a:spcPct val="100000"/>
              </a:lnSpc>
              <a:buSzPct val="100000"/>
            </a:pPr>
            <a:r>
              <a:rPr lang="tr-TR" sz="1800" dirty="0"/>
              <a:t>Herkese karşı ileri sürülebilir.</a:t>
            </a:r>
            <a:endParaRPr sz="1800" dirty="0"/>
          </a:p>
          <a:p>
            <a:pPr marL="342900">
              <a:lnSpc>
                <a:spcPct val="100000"/>
              </a:lnSpc>
              <a:buSzPct val="100000"/>
            </a:pPr>
            <a:r>
              <a:rPr lang="tr-TR" sz="1800" dirty="0"/>
              <a:t>Kişilik hakkı üzerindeki haklar mutlak haklardır.</a:t>
            </a:r>
            <a:endParaRPr sz="1800" dirty="0"/>
          </a:p>
          <a:p>
            <a:pPr marL="342900">
              <a:lnSpc>
                <a:spcPct val="100000"/>
              </a:lnSpc>
              <a:buSzPct val="100000"/>
            </a:pPr>
            <a:r>
              <a:rPr lang="tr-TR" sz="1800" dirty="0"/>
              <a:t>Mutlak hak sahibi, bu hakkına saldırılmamasını, zarar verilmemesini ve hakkın kapsamına uygun hareket edilmesini herkesten isteyebilir.</a:t>
            </a:r>
            <a:endParaRPr sz="1800" dirty="0"/>
          </a:p>
        </p:txBody>
      </p:sp>
      <p:sp>
        <p:nvSpPr>
          <p:cNvPr id="132"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Calibri"/>
              <a:buNone/>
            </a:pPr>
            <a:endParaRPr sz="2600" b="1" i="0" u="none" strike="noStrike" cap="none">
              <a:solidFill>
                <a:srgbClr val="E6272D"/>
              </a:solidFill>
              <a:latin typeface="Calibri"/>
              <a:ea typeface="Calibri"/>
              <a:cs typeface="Calibri"/>
              <a:sym typeface="Calibri"/>
            </a:endParaRPr>
          </a:p>
        </p:txBody>
      </p:sp>
      <p:sp>
        <p:nvSpPr>
          <p:cNvPr id="133" name="Google Shape;133;p3"/>
          <p:cNvSpPr/>
          <p:nvPr/>
        </p:nvSpPr>
        <p:spPr>
          <a:xfrm>
            <a:off x="3749707" y="3583051"/>
            <a:ext cx="4086718" cy="329316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600"/>
              </a:spcAft>
              <a:buFont typeface="Arial" panose="020B0604020202020204" pitchFamily="34" charset="0"/>
              <a:buChar char="•"/>
            </a:pPr>
            <a:r>
              <a:rPr lang="tr-TR" sz="1800" b="0" i="0" u="none" strike="noStrike" cap="none" dirty="0">
                <a:solidFill>
                  <a:schemeClr val="dk1"/>
                </a:solidFill>
                <a:latin typeface="Calibri"/>
                <a:ea typeface="Calibri"/>
                <a:cs typeface="Calibri"/>
                <a:sym typeface="Calibri"/>
              </a:rPr>
              <a:t>Hukuk, herkese bir yükümlülük getirmekte ve kişilik hakkı üzerindeki mutlak hakkı korumaktadır. Bu yükümlülük zarar vermemedir.</a:t>
            </a:r>
            <a:endParaRPr dirty="0"/>
          </a:p>
          <a:p>
            <a:pPr marL="285750" marR="0" lvl="0" indent="-285750" algn="l" rtl="0">
              <a:spcBef>
                <a:spcPts val="0"/>
              </a:spcBef>
              <a:spcAft>
                <a:spcPts val="600"/>
              </a:spcAft>
              <a:buFont typeface="Arial" panose="020B0604020202020204" pitchFamily="34" charset="0"/>
              <a:buChar char="•"/>
            </a:pPr>
            <a:r>
              <a:rPr lang="tr-TR" sz="1800" dirty="0">
                <a:solidFill>
                  <a:schemeClr val="dk1"/>
                </a:solidFill>
                <a:latin typeface="Calibri"/>
                <a:ea typeface="Calibri"/>
                <a:cs typeface="Calibri"/>
                <a:sym typeface="Calibri"/>
              </a:rPr>
              <a:t>Kişinin kendi maddi ve manevi varlığı üzerindeki mutlak hakkın getirdiği yükümlülükleri ihlal eden her </a:t>
            </a:r>
            <a:r>
              <a:rPr lang="tr-TR" sz="1800" dirty="0" smtClean="0">
                <a:solidFill>
                  <a:schemeClr val="dk1"/>
                </a:solidFill>
                <a:latin typeface="Calibri"/>
                <a:ea typeface="Calibri"/>
                <a:cs typeface="Calibri"/>
                <a:sym typeface="Calibri"/>
              </a:rPr>
              <a:t>davranış,</a:t>
            </a:r>
            <a:r>
              <a:rPr lang="tr-TR" dirty="0">
                <a:ea typeface="Calibri"/>
              </a:rPr>
              <a:t> </a:t>
            </a:r>
            <a:r>
              <a:rPr lang="tr-TR" sz="1800" dirty="0" smtClean="0">
                <a:solidFill>
                  <a:schemeClr val="dk1"/>
                </a:solidFill>
                <a:latin typeface="Calibri"/>
                <a:ea typeface="Calibri"/>
                <a:cs typeface="Calibri"/>
                <a:sym typeface="Calibri"/>
              </a:rPr>
              <a:t>kişilik </a:t>
            </a:r>
            <a:r>
              <a:rPr lang="tr-TR" sz="1800" dirty="0">
                <a:solidFill>
                  <a:schemeClr val="dk1"/>
                </a:solidFill>
                <a:latin typeface="Calibri"/>
                <a:ea typeface="Calibri"/>
                <a:cs typeface="Calibri"/>
                <a:sym typeface="Calibri"/>
              </a:rPr>
              <a:t>hakkı zedelenen kimsenin rızası veya daha üstün nitelikteki özel veya kamusal yarar haklı kılmadıkça, </a:t>
            </a:r>
            <a:r>
              <a:rPr lang="tr-TR" sz="1800" dirty="0" smtClean="0">
                <a:solidFill>
                  <a:schemeClr val="dk1"/>
                </a:solidFill>
                <a:latin typeface="Calibri"/>
                <a:ea typeface="Calibri"/>
                <a:cs typeface="Calibri"/>
                <a:sym typeface="Calibri"/>
              </a:rPr>
              <a:t>kişilik</a:t>
            </a:r>
            <a:r>
              <a:rPr lang="tr-TR" dirty="0">
                <a:ea typeface="Calibri"/>
              </a:rPr>
              <a:t> </a:t>
            </a:r>
            <a:r>
              <a:rPr lang="tr-TR" sz="1800" dirty="0" smtClean="0">
                <a:solidFill>
                  <a:schemeClr val="dk1"/>
                </a:solidFill>
                <a:latin typeface="Calibri"/>
                <a:ea typeface="Calibri"/>
                <a:cs typeface="Calibri"/>
                <a:sym typeface="Calibri"/>
              </a:rPr>
              <a:t>haklarına </a:t>
            </a:r>
            <a:r>
              <a:rPr lang="tr-TR" sz="1800" dirty="0">
                <a:solidFill>
                  <a:schemeClr val="dk1"/>
                </a:solidFill>
                <a:latin typeface="Calibri"/>
                <a:ea typeface="Calibri"/>
                <a:cs typeface="Calibri"/>
                <a:sym typeface="Calibri"/>
              </a:rPr>
              <a:t>saldırıdır ve hukuka aykırıdır.</a:t>
            </a:r>
            <a:endParaRPr dirty="0"/>
          </a:p>
        </p:txBody>
      </p:sp>
      <p:sp>
        <p:nvSpPr>
          <p:cNvPr id="134" name="Google Shape;134;p3"/>
          <p:cNvSpPr/>
          <p:nvPr/>
        </p:nvSpPr>
        <p:spPr>
          <a:xfrm>
            <a:off x="8176432" y="1423137"/>
            <a:ext cx="3837767" cy="475510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600"/>
              </a:spcAft>
              <a:buFont typeface="Arial" panose="020B0604020202020204" pitchFamily="34" charset="0"/>
              <a:buChar char="•"/>
            </a:pPr>
            <a:r>
              <a:rPr lang="tr-TR" sz="1800" dirty="0">
                <a:solidFill>
                  <a:schemeClr val="dk1"/>
                </a:solidFill>
                <a:latin typeface="Calibri"/>
                <a:ea typeface="Calibri"/>
                <a:cs typeface="Calibri"/>
                <a:sym typeface="Calibri"/>
              </a:rPr>
              <a:t>Yükümlülük, ihlal edildiği taktirde bazı hukuki yaptırımların getirilmesini gerekli kılan davranıştır.</a:t>
            </a:r>
            <a:endParaRPr dirty="0"/>
          </a:p>
          <a:p>
            <a:pPr marL="285750" marR="0" lvl="0" indent="-285750" algn="l" rtl="0">
              <a:spcBef>
                <a:spcPts val="0"/>
              </a:spcBef>
              <a:spcAft>
                <a:spcPts val="600"/>
              </a:spcAft>
              <a:buFont typeface="Arial" panose="020B0604020202020204" pitchFamily="34" charset="0"/>
              <a:buChar char="•"/>
            </a:pPr>
            <a:r>
              <a:rPr lang="tr-TR" sz="1800" dirty="0">
                <a:solidFill>
                  <a:schemeClr val="dk1"/>
                </a:solidFill>
                <a:latin typeface="Calibri"/>
                <a:ea typeface="Calibri"/>
                <a:cs typeface="Calibri"/>
                <a:sym typeface="Calibri"/>
              </a:rPr>
              <a:t>Yükümlülüklerin ihlal edilmesi, sözleşme ya da borç ilişkisi çerçevesinde sorumluluk meydana getirmektedir.</a:t>
            </a:r>
            <a:endParaRPr dirty="0"/>
          </a:p>
          <a:p>
            <a:pPr marL="285750" marR="0" lvl="0" indent="-285750" algn="l" rtl="0">
              <a:spcBef>
                <a:spcPts val="0"/>
              </a:spcBef>
              <a:spcAft>
                <a:spcPts val="600"/>
              </a:spcAft>
              <a:buFont typeface="Arial" panose="020B0604020202020204" pitchFamily="34" charset="0"/>
              <a:buChar char="•"/>
            </a:pPr>
            <a:r>
              <a:rPr lang="tr-TR" sz="1800" dirty="0">
                <a:solidFill>
                  <a:schemeClr val="dk1"/>
                </a:solidFill>
                <a:latin typeface="Calibri"/>
                <a:ea typeface="Calibri"/>
                <a:cs typeface="Calibri"/>
                <a:sym typeface="Calibri"/>
              </a:rPr>
              <a:t>Herkesin yükümlü olduğu davranışlardan daha geniş kapsamda bir yükümlülük ancak borç ilişkisi ile doğmaktadır. Bu bakımdan işçi – işveren ilişkisi herkes için öngörülen yükümlülüklerin üzerinde bir koruma yükümlülüğü getirmektedir.</a:t>
            </a:r>
            <a:endParaRPr dirty="0"/>
          </a:p>
        </p:txBody>
      </p:sp>
      <p:pic>
        <p:nvPicPr>
          <p:cNvPr id="135" name="Google Shape;135;p3"/>
          <p:cNvPicPr preferRelativeResize="0"/>
          <p:nvPr/>
        </p:nvPicPr>
        <p:blipFill rotWithShape="1">
          <a:blip r:embed="rId3">
            <a:alphaModFix/>
          </a:blip>
          <a:srcRect/>
          <a:stretch/>
        </p:blipFill>
        <p:spPr>
          <a:xfrm>
            <a:off x="3409699" y="1564944"/>
            <a:ext cx="4766733" cy="1948724"/>
          </a:xfrm>
          <a:prstGeom prst="rect">
            <a:avLst/>
          </a:prstGeom>
          <a:noFill/>
          <a:ln>
            <a:noFill/>
          </a:ln>
        </p:spPr>
      </p:pic>
      <p:sp>
        <p:nvSpPr>
          <p:cNvPr id="8"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4.2. İŞ SAĞLIĞI VE GÜVENLİĞİ HAKKININ TARAFLARI</a:t>
            </a:r>
            <a:endParaRPr/>
          </a:p>
        </p:txBody>
      </p:sp>
      <p:sp>
        <p:nvSpPr>
          <p:cNvPr id="142" name="Google Shape;14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sp>
        <p:nvSpPr>
          <p:cNvPr id="143" name="Google Shape;143;p4"/>
          <p:cNvSpPr/>
          <p:nvPr/>
        </p:nvSpPr>
        <p:spPr>
          <a:xfrm>
            <a:off x="4530122" y="324433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4"/>
          <p:cNvSpPr/>
          <p:nvPr/>
        </p:nvSpPr>
        <p:spPr>
          <a:xfrm>
            <a:off x="227597" y="1473471"/>
            <a:ext cx="6200363"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İş yerinde iş güvenliğine ilişkin tedbirlerin </a:t>
            </a:r>
            <a:r>
              <a:rPr lang="tr-TR" sz="1800" dirty="0" smtClean="0">
                <a:solidFill>
                  <a:schemeClr val="dk1"/>
                </a:solidFill>
                <a:latin typeface="Calibri"/>
                <a:ea typeface="Calibri"/>
                <a:cs typeface="Calibri"/>
                <a:sym typeface="Calibri"/>
              </a:rPr>
              <a:t>alınmasını sağlamak</a:t>
            </a:r>
            <a:r>
              <a:rPr lang="tr-TR" sz="1800" dirty="0">
                <a:solidFill>
                  <a:schemeClr val="dk1"/>
                </a:solidFill>
                <a:latin typeface="Calibri"/>
                <a:ea typeface="Calibri"/>
                <a:cs typeface="Calibri"/>
                <a:sym typeface="Calibri"/>
              </a:rPr>
              <a:t>, işveren ile işçi arasındaki iş </a:t>
            </a:r>
            <a:r>
              <a:rPr lang="tr-TR" sz="1800" dirty="0" smtClean="0">
                <a:solidFill>
                  <a:schemeClr val="dk1"/>
                </a:solidFill>
                <a:latin typeface="Calibri"/>
                <a:ea typeface="Calibri"/>
                <a:cs typeface="Calibri"/>
                <a:sym typeface="Calibri"/>
              </a:rPr>
              <a:t>sözleşmesinden kaynaklanan </a:t>
            </a:r>
            <a:r>
              <a:rPr lang="tr-TR" sz="1800" dirty="0">
                <a:solidFill>
                  <a:schemeClr val="dk1"/>
                </a:solidFill>
                <a:latin typeface="Calibri"/>
                <a:ea typeface="Calibri"/>
                <a:cs typeface="Calibri"/>
                <a:sym typeface="Calibri"/>
              </a:rPr>
              <a:t>bir borcun ötesinde, işçinin </a:t>
            </a:r>
            <a:r>
              <a:rPr lang="tr-TR" sz="1800" dirty="0" smtClean="0">
                <a:solidFill>
                  <a:schemeClr val="dk1"/>
                </a:solidFill>
                <a:latin typeface="Calibri"/>
                <a:ea typeface="Calibri"/>
                <a:cs typeface="Calibri"/>
                <a:sym typeface="Calibri"/>
              </a:rPr>
              <a:t>korunması açısından </a:t>
            </a:r>
            <a:r>
              <a:rPr lang="tr-TR" sz="1800" dirty="0">
                <a:solidFill>
                  <a:schemeClr val="dk1"/>
                </a:solidFill>
                <a:latin typeface="Calibri"/>
                <a:ea typeface="Calibri"/>
                <a:cs typeface="Calibri"/>
                <a:sym typeface="Calibri"/>
              </a:rPr>
              <a:t>devletin iş hayatına müdahalesini </a:t>
            </a:r>
            <a:r>
              <a:rPr lang="tr-TR" sz="1800" dirty="0" smtClean="0">
                <a:solidFill>
                  <a:schemeClr val="dk1"/>
                </a:solidFill>
                <a:latin typeface="Calibri"/>
                <a:ea typeface="Calibri"/>
                <a:cs typeface="Calibri"/>
                <a:sym typeface="Calibri"/>
              </a:rPr>
              <a:t>gerektirecek bir </a:t>
            </a:r>
            <a:r>
              <a:rPr lang="tr-TR" sz="1800" dirty="0">
                <a:solidFill>
                  <a:schemeClr val="dk1"/>
                </a:solidFill>
                <a:latin typeface="Calibri"/>
                <a:ea typeface="Calibri"/>
                <a:cs typeface="Calibri"/>
                <a:sym typeface="Calibri"/>
              </a:rPr>
              <a:t>görev olarak düşünülmektedir</a:t>
            </a:r>
            <a:r>
              <a:rPr lang="tr-TR" sz="1800" dirty="0" smtClean="0">
                <a:solidFill>
                  <a:schemeClr val="dk1"/>
                </a:solidFill>
                <a:latin typeface="Calibri"/>
                <a:ea typeface="Calibri"/>
                <a:cs typeface="Calibri"/>
                <a:sym typeface="Calibri"/>
              </a:rPr>
              <a:t>. Devlet </a:t>
            </a:r>
            <a:r>
              <a:rPr lang="tr-TR" sz="1800" dirty="0">
                <a:solidFill>
                  <a:schemeClr val="dk1"/>
                </a:solidFill>
                <a:latin typeface="Calibri"/>
                <a:ea typeface="Calibri"/>
                <a:cs typeface="Calibri"/>
                <a:sym typeface="Calibri"/>
              </a:rPr>
              <a:t>sosyal devlet ilkesi gereği iş sağlığı ve </a:t>
            </a:r>
            <a:r>
              <a:rPr lang="tr-TR" sz="1800" dirty="0" smtClean="0">
                <a:solidFill>
                  <a:schemeClr val="dk1"/>
                </a:solidFill>
                <a:latin typeface="Calibri"/>
                <a:ea typeface="Calibri"/>
                <a:cs typeface="Calibri"/>
                <a:sym typeface="Calibri"/>
              </a:rPr>
              <a:t>güvenliğini sağlamakla </a:t>
            </a:r>
            <a:r>
              <a:rPr lang="tr-TR" sz="1800" dirty="0">
                <a:solidFill>
                  <a:schemeClr val="dk1"/>
                </a:solidFill>
                <a:latin typeface="Calibri"/>
                <a:ea typeface="Calibri"/>
                <a:cs typeface="Calibri"/>
                <a:sym typeface="Calibri"/>
              </a:rPr>
              <a:t>yükümlü tutulmuştur.</a:t>
            </a:r>
            <a:endParaRPr dirty="0"/>
          </a:p>
        </p:txBody>
      </p:sp>
      <p:sp>
        <p:nvSpPr>
          <p:cNvPr id="145" name="Google Shape;145;p4"/>
          <p:cNvSpPr/>
          <p:nvPr/>
        </p:nvSpPr>
        <p:spPr>
          <a:xfrm>
            <a:off x="5875699" y="4192845"/>
            <a:ext cx="6316301" cy="25237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Bu konuda gerekli mevzuatı hazırlamak, mevzuatın </a:t>
            </a:r>
            <a:r>
              <a:rPr lang="tr-TR" sz="1800" dirty="0" smtClean="0">
                <a:solidFill>
                  <a:schemeClr val="dk1"/>
                </a:solidFill>
                <a:latin typeface="Calibri"/>
                <a:ea typeface="Calibri"/>
                <a:cs typeface="Calibri"/>
                <a:sym typeface="Calibri"/>
              </a:rPr>
              <a:t>uygulanması için </a:t>
            </a:r>
            <a:r>
              <a:rPr lang="tr-TR" sz="1800" dirty="0">
                <a:solidFill>
                  <a:schemeClr val="dk1"/>
                </a:solidFill>
                <a:latin typeface="Calibri"/>
                <a:ea typeface="Calibri"/>
                <a:cs typeface="Calibri"/>
                <a:sym typeface="Calibri"/>
              </a:rPr>
              <a:t>gerekli teşkilatı kurmak, mevzuata uygunluğu denetlemek </a:t>
            </a:r>
            <a:r>
              <a:rPr lang="tr-TR" sz="1800" dirty="0" smtClean="0">
                <a:solidFill>
                  <a:schemeClr val="dk1"/>
                </a:solidFill>
                <a:latin typeface="Calibri"/>
                <a:ea typeface="Calibri"/>
                <a:cs typeface="Calibri"/>
                <a:sym typeface="Calibri"/>
              </a:rPr>
              <a:t>ve gerektiğinde </a:t>
            </a:r>
            <a:r>
              <a:rPr lang="tr-TR" sz="1800" dirty="0">
                <a:solidFill>
                  <a:schemeClr val="dk1"/>
                </a:solidFill>
                <a:latin typeface="Calibri"/>
                <a:ea typeface="Calibri"/>
                <a:cs typeface="Calibri"/>
                <a:sym typeface="Calibri"/>
              </a:rPr>
              <a:t>idari ve cezai yaptırımlar uygulamak devletin </a:t>
            </a:r>
            <a:r>
              <a:rPr lang="tr-TR" sz="1800" dirty="0" smtClean="0">
                <a:solidFill>
                  <a:schemeClr val="dk1"/>
                </a:solidFill>
                <a:latin typeface="Calibri"/>
                <a:ea typeface="Calibri"/>
                <a:cs typeface="Calibri"/>
                <a:sym typeface="Calibri"/>
              </a:rPr>
              <a:t>Anayasal görevidir.</a:t>
            </a:r>
          </a:p>
          <a:p>
            <a:pPr marL="0" marR="0" lvl="0" indent="0" algn="l" rtl="0">
              <a:spcBef>
                <a:spcPts val="0"/>
              </a:spcBef>
              <a:spcAft>
                <a:spcPts val="0"/>
              </a:spcAft>
              <a:buNone/>
            </a:pPr>
            <a:endParaRPr dirty="0"/>
          </a:p>
          <a:p>
            <a:pPr marL="0" marR="0" lvl="0" indent="0" algn="l" rtl="0">
              <a:spcBef>
                <a:spcPts val="0"/>
              </a:spcBef>
              <a:spcAft>
                <a:spcPts val="0"/>
              </a:spcAft>
              <a:buNone/>
            </a:pPr>
            <a:r>
              <a:rPr lang="tr-TR" sz="1800" dirty="0">
                <a:solidFill>
                  <a:schemeClr val="dk1"/>
                </a:solidFill>
                <a:latin typeface="Calibri"/>
                <a:ea typeface="Calibri"/>
                <a:cs typeface="Calibri"/>
                <a:sym typeface="Calibri"/>
              </a:rPr>
              <a:t>İş sağlığı ve güvenliğine ilişkin düzenlemeler kamu </a:t>
            </a:r>
            <a:r>
              <a:rPr lang="tr-TR" sz="1800" dirty="0" smtClean="0">
                <a:solidFill>
                  <a:schemeClr val="dk1"/>
                </a:solidFill>
                <a:latin typeface="Calibri"/>
                <a:ea typeface="Calibri"/>
                <a:cs typeface="Calibri"/>
                <a:sym typeface="Calibri"/>
              </a:rPr>
              <a:t>hukuku karakterlidir</a:t>
            </a:r>
            <a:r>
              <a:rPr lang="tr-TR" sz="1800" dirty="0">
                <a:solidFill>
                  <a:schemeClr val="dk1"/>
                </a:solidFill>
                <a:latin typeface="Calibri"/>
                <a:ea typeface="Calibri"/>
                <a:cs typeface="Calibri"/>
                <a:sym typeface="Calibri"/>
              </a:rPr>
              <a:t>. Bu çerçevede İSG tedbirlerinin alınması </a:t>
            </a:r>
            <a:r>
              <a:rPr lang="tr-TR" sz="1800" dirty="0" smtClean="0">
                <a:solidFill>
                  <a:schemeClr val="dk1"/>
                </a:solidFill>
                <a:latin typeface="Calibri"/>
                <a:ea typeface="Calibri"/>
                <a:cs typeface="Calibri"/>
                <a:sym typeface="Calibri"/>
              </a:rPr>
              <a:t>zorunlu kılınmış </a:t>
            </a:r>
            <a:r>
              <a:rPr lang="tr-TR" sz="1800" dirty="0">
                <a:solidFill>
                  <a:schemeClr val="dk1"/>
                </a:solidFill>
                <a:latin typeface="Calibri"/>
                <a:ea typeface="Calibri"/>
                <a:cs typeface="Calibri"/>
                <a:sym typeface="Calibri"/>
              </a:rPr>
              <a:t>ve bu tedbirlerin alınmaması halinde yaptırım </a:t>
            </a:r>
            <a:r>
              <a:rPr lang="tr-TR" sz="1800" dirty="0" smtClean="0">
                <a:solidFill>
                  <a:schemeClr val="dk1"/>
                </a:solidFill>
                <a:latin typeface="Calibri"/>
                <a:ea typeface="Calibri"/>
                <a:cs typeface="Calibri"/>
                <a:sym typeface="Calibri"/>
              </a:rPr>
              <a:t>uygulanması hüküm </a:t>
            </a:r>
            <a:r>
              <a:rPr lang="tr-TR" sz="1800" dirty="0">
                <a:solidFill>
                  <a:schemeClr val="dk1"/>
                </a:solidFill>
                <a:latin typeface="Calibri"/>
                <a:ea typeface="Calibri"/>
                <a:cs typeface="Calibri"/>
                <a:sym typeface="Calibri"/>
              </a:rPr>
              <a:t>altına alınmıştır.</a:t>
            </a:r>
            <a:endParaRPr dirty="0"/>
          </a:p>
        </p:txBody>
      </p:sp>
      <p:pic>
        <p:nvPicPr>
          <p:cNvPr id="9" name="Google Shape;153;p5"/>
          <p:cNvPicPr preferRelativeResize="0"/>
          <p:nvPr/>
        </p:nvPicPr>
        <p:blipFill rotWithShape="1">
          <a:blip r:embed="rId3">
            <a:alphaModFix/>
          </a:blip>
          <a:srcRect/>
          <a:stretch/>
        </p:blipFill>
        <p:spPr>
          <a:xfrm>
            <a:off x="3979333" y="3205149"/>
            <a:ext cx="3403600" cy="1530411"/>
          </a:xfrm>
          <a:prstGeom prst="rect">
            <a:avLst/>
          </a:prstGeom>
          <a:noFill/>
          <a:ln>
            <a:noFill/>
          </a:ln>
        </p:spPr>
      </p:pic>
      <p:sp>
        <p:nvSpPr>
          <p:cNvPr id="10"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4.2.1 İŞ SAĞLIĞI VE GÜVENLİĞİ HAKKININ TARAFLARI</a:t>
            </a:r>
            <a:endParaRPr/>
          </a:p>
        </p:txBody>
      </p:sp>
      <p:sp>
        <p:nvSpPr>
          <p:cNvPr id="151" name="Google Shape;151;p5"/>
          <p:cNvSpPr txBox="1">
            <a:spLocks noGrp="1"/>
          </p:cNvSpPr>
          <p:nvPr>
            <p:ph type="body" idx="1"/>
          </p:nvPr>
        </p:nvSpPr>
        <p:spPr>
          <a:xfrm>
            <a:off x="541866" y="2302933"/>
            <a:ext cx="5638801" cy="40264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endParaRPr/>
          </a:p>
          <a:p>
            <a:pPr marL="228600" lvl="0" indent="-76200" algn="l" rtl="0">
              <a:lnSpc>
                <a:spcPct val="90000"/>
              </a:lnSpc>
              <a:spcBef>
                <a:spcPts val="1000"/>
              </a:spcBef>
              <a:spcAft>
                <a:spcPts val="0"/>
              </a:spcAft>
              <a:buClr>
                <a:schemeClr val="dk1"/>
              </a:buClr>
              <a:buSzPts val="2400"/>
              <a:buNone/>
            </a:pPr>
            <a:endParaRPr/>
          </a:p>
        </p:txBody>
      </p:sp>
      <p:sp>
        <p:nvSpPr>
          <p:cNvPr id="152" name="Google Shape;152;p5"/>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pic>
        <p:nvPicPr>
          <p:cNvPr id="153" name="Google Shape;153;p5"/>
          <p:cNvPicPr preferRelativeResize="0"/>
          <p:nvPr/>
        </p:nvPicPr>
        <p:blipFill rotWithShape="1">
          <a:blip r:embed="rId3">
            <a:alphaModFix/>
          </a:blip>
          <a:srcRect/>
          <a:stretch/>
        </p:blipFill>
        <p:spPr>
          <a:xfrm>
            <a:off x="3979333" y="3205149"/>
            <a:ext cx="3403600" cy="1530411"/>
          </a:xfrm>
          <a:prstGeom prst="rect">
            <a:avLst/>
          </a:prstGeom>
          <a:noFill/>
          <a:ln>
            <a:noFill/>
          </a:ln>
        </p:spPr>
      </p:pic>
      <p:sp>
        <p:nvSpPr>
          <p:cNvPr id="154" name="Google Shape;154;p5"/>
          <p:cNvSpPr/>
          <p:nvPr/>
        </p:nvSpPr>
        <p:spPr>
          <a:xfrm>
            <a:off x="227597" y="1450969"/>
            <a:ext cx="6689251"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İş sağlığı ve güvenliği konusu yalnızca işçi ve </a:t>
            </a:r>
            <a:r>
              <a:rPr lang="tr-TR" sz="1800" dirty="0" smtClean="0">
                <a:solidFill>
                  <a:schemeClr val="dk1"/>
                </a:solidFill>
                <a:latin typeface="Calibri"/>
                <a:ea typeface="Calibri"/>
                <a:cs typeface="Calibri"/>
                <a:sym typeface="Calibri"/>
              </a:rPr>
              <a:t>işvereni ilgilendirmez</a:t>
            </a:r>
            <a:r>
              <a:rPr lang="tr-TR" sz="1800" dirty="0">
                <a:solidFill>
                  <a:schemeClr val="dk1"/>
                </a:solidFill>
                <a:latin typeface="Calibri"/>
                <a:ea typeface="Calibri"/>
                <a:cs typeface="Calibri"/>
                <a:sym typeface="Calibri"/>
              </a:rPr>
              <a:t>. İş sağlığı ve güvenliğinin Anayasal </a:t>
            </a:r>
            <a:r>
              <a:rPr lang="tr-TR" sz="1800" dirty="0" smtClean="0">
                <a:solidFill>
                  <a:schemeClr val="dk1"/>
                </a:solidFill>
                <a:latin typeface="Calibri"/>
                <a:ea typeface="Calibri"/>
                <a:cs typeface="Calibri"/>
                <a:sym typeface="Calibri"/>
              </a:rPr>
              <a:t>güvence altındaki </a:t>
            </a:r>
            <a:r>
              <a:rPr lang="tr-TR" sz="1800" dirty="0">
                <a:solidFill>
                  <a:schemeClr val="dk1"/>
                </a:solidFill>
                <a:latin typeface="Calibri"/>
                <a:ea typeface="Calibri"/>
                <a:cs typeface="Calibri"/>
                <a:sym typeface="Calibri"/>
              </a:rPr>
              <a:t>yaşam hakkı ile olan ilişkisi konuya devleti </a:t>
            </a:r>
            <a:r>
              <a:rPr lang="tr-TR" sz="1800" dirty="0" smtClean="0">
                <a:solidFill>
                  <a:schemeClr val="dk1"/>
                </a:solidFill>
                <a:latin typeface="Calibri"/>
                <a:ea typeface="Calibri"/>
                <a:cs typeface="Calibri"/>
                <a:sym typeface="Calibri"/>
              </a:rPr>
              <a:t>de müdahil </a:t>
            </a:r>
            <a:r>
              <a:rPr lang="tr-TR" sz="1800" dirty="0">
                <a:solidFill>
                  <a:schemeClr val="dk1"/>
                </a:solidFill>
                <a:latin typeface="Calibri"/>
                <a:ea typeface="Calibri"/>
                <a:cs typeface="Calibri"/>
                <a:sym typeface="Calibri"/>
              </a:rPr>
              <a:t>eder. Sosyal devlet ilkesi gereği devlet </a:t>
            </a:r>
            <a:r>
              <a:rPr lang="tr-TR" sz="1800" dirty="0" smtClean="0">
                <a:solidFill>
                  <a:schemeClr val="dk1"/>
                </a:solidFill>
                <a:latin typeface="Calibri"/>
                <a:ea typeface="Calibri"/>
                <a:cs typeface="Calibri"/>
                <a:sym typeface="Calibri"/>
              </a:rPr>
              <a:t>toplumun sağlığı </a:t>
            </a:r>
            <a:r>
              <a:rPr lang="tr-TR" sz="1800" dirty="0">
                <a:solidFill>
                  <a:schemeClr val="dk1"/>
                </a:solidFill>
                <a:latin typeface="Calibri"/>
                <a:ea typeface="Calibri"/>
                <a:cs typeface="Calibri"/>
                <a:sym typeface="Calibri"/>
              </a:rPr>
              <a:t>ve güvenliğini sağlamakla </a:t>
            </a:r>
            <a:r>
              <a:rPr lang="tr-TR" sz="1800" dirty="0" smtClean="0">
                <a:solidFill>
                  <a:schemeClr val="dk1"/>
                </a:solidFill>
                <a:latin typeface="Calibri"/>
                <a:ea typeface="Calibri"/>
                <a:cs typeface="Calibri"/>
                <a:sym typeface="Calibri"/>
              </a:rPr>
              <a:t>yükümlüdür</a:t>
            </a:r>
            <a:r>
              <a:rPr lang="tr-TR" sz="1800" dirty="0">
                <a:solidFill>
                  <a:schemeClr val="dk1"/>
                </a:solidFill>
                <a:latin typeface="Calibri"/>
                <a:ea typeface="Calibri"/>
                <a:cs typeface="Calibri"/>
                <a:sym typeface="Calibri"/>
              </a:rPr>
              <a:t>. Bu nedenle </a:t>
            </a:r>
            <a:r>
              <a:rPr lang="tr-TR" sz="1800" dirty="0" smtClean="0">
                <a:solidFill>
                  <a:schemeClr val="dk1"/>
                </a:solidFill>
                <a:latin typeface="Calibri"/>
                <a:ea typeface="Calibri"/>
                <a:cs typeface="Calibri"/>
                <a:sym typeface="Calibri"/>
              </a:rPr>
              <a:t>iş sağlığı </a:t>
            </a:r>
            <a:r>
              <a:rPr lang="tr-TR" sz="1800" dirty="0">
                <a:solidFill>
                  <a:schemeClr val="dk1"/>
                </a:solidFill>
                <a:latin typeface="Calibri"/>
                <a:ea typeface="Calibri"/>
                <a:cs typeface="Calibri"/>
                <a:sym typeface="Calibri"/>
              </a:rPr>
              <a:t>ve güvenliği, karma hukuk olarak ele alınmakta</a:t>
            </a:r>
            <a:r>
              <a:rPr lang="tr-TR" sz="1800" dirty="0" smtClean="0">
                <a:solidFill>
                  <a:schemeClr val="dk1"/>
                </a:solidFill>
                <a:latin typeface="Calibri"/>
                <a:ea typeface="Calibri"/>
                <a:cs typeface="Calibri"/>
                <a:sym typeface="Calibri"/>
              </a:rPr>
              <a:t>, hatta </a:t>
            </a:r>
            <a:r>
              <a:rPr lang="tr-TR" sz="1800" dirty="0">
                <a:solidFill>
                  <a:schemeClr val="dk1"/>
                </a:solidFill>
                <a:latin typeface="Calibri"/>
                <a:ea typeface="Calibri"/>
                <a:cs typeface="Calibri"/>
                <a:sym typeface="Calibri"/>
              </a:rPr>
              <a:t>iş sağlığı ve güvenliğine ilişkin hükümler kamu </a:t>
            </a:r>
            <a:r>
              <a:rPr lang="tr-TR" sz="1800" dirty="0" smtClean="0">
                <a:solidFill>
                  <a:schemeClr val="dk1"/>
                </a:solidFill>
                <a:latin typeface="Calibri"/>
                <a:ea typeface="Calibri"/>
                <a:cs typeface="Calibri"/>
                <a:sym typeface="Calibri"/>
              </a:rPr>
              <a:t>hukuku altında </a:t>
            </a:r>
            <a:r>
              <a:rPr lang="tr-TR" sz="1800" dirty="0">
                <a:solidFill>
                  <a:schemeClr val="dk1"/>
                </a:solidFill>
                <a:latin typeface="Calibri"/>
                <a:ea typeface="Calibri"/>
                <a:cs typeface="Calibri"/>
                <a:sym typeface="Calibri"/>
              </a:rPr>
              <a:t>ele alınmaktadır.</a:t>
            </a:r>
            <a:endParaRPr dirty="0"/>
          </a:p>
        </p:txBody>
      </p:sp>
      <p:sp>
        <p:nvSpPr>
          <p:cNvPr id="155" name="Google Shape;155;p5"/>
          <p:cNvSpPr/>
          <p:nvPr/>
        </p:nvSpPr>
        <p:spPr>
          <a:xfrm>
            <a:off x="6180666" y="4458415"/>
            <a:ext cx="6443133"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İşverenin işçiyi koruma ve gözetme borcu iş</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sözleşmesinden ve bu kapsamda özel hukuktan doğan</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bir yükümlülükken, Anayasa gereği aynı zamanda</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kamusal bir yükümlülüktür. Bu kapsamda Anayasal</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bir düzenleme uyarınca işverenin işçiyi koruma ve</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gözetmesi bir borç olmakla birlikte aynı zamanda bir</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yükümlülüktür de.</a:t>
            </a:r>
            <a:endParaRPr/>
          </a:p>
        </p:txBody>
      </p:sp>
      <p:sp>
        <p:nvSpPr>
          <p:cNvPr id="8"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4.2.2. İŞ SAĞLIĞI VE GÜVENLİĞİ HAKKININ TARAFLARI</a:t>
            </a:r>
            <a:endParaRPr/>
          </a:p>
        </p:txBody>
      </p:sp>
      <p:pic>
        <p:nvPicPr>
          <p:cNvPr id="161" name="Google Shape;161;p6"/>
          <p:cNvPicPr preferRelativeResize="0">
            <a:picLocks noGrp="1"/>
          </p:cNvPicPr>
          <p:nvPr>
            <p:ph type="body" idx="1"/>
          </p:nvPr>
        </p:nvPicPr>
        <p:blipFill rotWithShape="1">
          <a:blip r:embed="rId3">
            <a:alphaModFix/>
          </a:blip>
          <a:srcRect/>
          <a:stretch/>
        </p:blipFill>
        <p:spPr>
          <a:xfrm>
            <a:off x="3813161" y="1934633"/>
            <a:ext cx="4514873" cy="4132058"/>
          </a:xfrm>
          <a:prstGeom prst="rect">
            <a:avLst/>
          </a:prstGeom>
          <a:noFill/>
          <a:ln>
            <a:noFill/>
          </a:ln>
        </p:spPr>
      </p:pic>
      <p:sp>
        <p:nvSpPr>
          <p:cNvPr id="162" name="Google Shape;162;p6"/>
          <p:cNvSpPr/>
          <p:nvPr/>
        </p:nvSpPr>
        <p:spPr>
          <a:xfrm>
            <a:off x="4639729" y="3980579"/>
            <a:ext cx="270933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a:solidFill>
                  <a:schemeClr val="dk1"/>
                </a:solidFill>
                <a:latin typeface="Calibri"/>
                <a:ea typeface="Calibri"/>
                <a:cs typeface="Calibri"/>
                <a:sym typeface="Calibri"/>
              </a:rPr>
              <a:t>MUTLAK</a:t>
            </a:r>
            <a:endParaRPr/>
          </a:p>
          <a:p>
            <a:pPr marL="0" marR="0" lvl="0" indent="0" algn="ctr" rtl="0">
              <a:spcBef>
                <a:spcPts val="0"/>
              </a:spcBef>
              <a:spcAft>
                <a:spcPts val="0"/>
              </a:spcAft>
              <a:buNone/>
            </a:pPr>
            <a:r>
              <a:rPr lang="tr-TR" sz="1800" b="1">
                <a:solidFill>
                  <a:schemeClr val="dk1"/>
                </a:solidFill>
                <a:latin typeface="Calibri"/>
                <a:ea typeface="Calibri"/>
                <a:cs typeface="Calibri"/>
                <a:sym typeface="Calibri"/>
              </a:rPr>
              <a:t>HAK</a:t>
            </a:r>
            <a:endParaRPr/>
          </a:p>
        </p:txBody>
      </p:sp>
      <p:sp>
        <p:nvSpPr>
          <p:cNvPr id="163" name="Google Shape;163;p6"/>
          <p:cNvSpPr/>
          <p:nvPr/>
        </p:nvSpPr>
        <p:spPr>
          <a:xfrm>
            <a:off x="5542991" y="2699401"/>
            <a:ext cx="9028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a:solidFill>
                  <a:schemeClr val="dk1"/>
                </a:solidFill>
                <a:latin typeface="Calibri"/>
                <a:ea typeface="Calibri"/>
                <a:cs typeface="Calibri"/>
                <a:sym typeface="Calibri"/>
              </a:rPr>
              <a:t>DEVLET</a:t>
            </a:r>
            <a:endParaRPr/>
          </a:p>
        </p:txBody>
      </p:sp>
      <p:sp>
        <p:nvSpPr>
          <p:cNvPr id="164" name="Google Shape;164;p6"/>
          <p:cNvSpPr/>
          <p:nvPr/>
        </p:nvSpPr>
        <p:spPr>
          <a:xfrm>
            <a:off x="6851554" y="4861205"/>
            <a:ext cx="99501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a:solidFill>
                  <a:schemeClr val="dk1"/>
                </a:solidFill>
                <a:latin typeface="Calibri"/>
                <a:ea typeface="Calibri"/>
                <a:cs typeface="Calibri"/>
                <a:sym typeface="Calibri"/>
              </a:rPr>
              <a:t>İŞVEREN</a:t>
            </a:r>
            <a:endParaRPr/>
          </a:p>
        </p:txBody>
      </p:sp>
      <p:sp>
        <p:nvSpPr>
          <p:cNvPr id="165" name="Google Shape;165;p6"/>
          <p:cNvSpPr/>
          <p:nvPr/>
        </p:nvSpPr>
        <p:spPr>
          <a:xfrm>
            <a:off x="4468210" y="4826669"/>
            <a:ext cx="53732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a:solidFill>
                  <a:schemeClr val="dk1"/>
                </a:solidFill>
                <a:latin typeface="Calibri"/>
                <a:ea typeface="Calibri"/>
                <a:cs typeface="Calibri"/>
                <a:sym typeface="Calibri"/>
              </a:rPr>
              <a:t>İŞÇİ</a:t>
            </a:r>
            <a:endParaRPr/>
          </a:p>
        </p:txBody>
      </p:sp>
      <p:sp>
        <p:nvSpPr>
          <p:cNvPr id="166" name="Google Shape;166;p6"/>
          <p:cNvSpPr/>
          <p:nvPr/>
        </p:nvSpPr>
        <p:spPr>
          <a:xfrm>
            <a:off x="765161" y="1515275"/>
            <a:ext cx="6096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Devlet, bu ilişkideki kuralları</a:t>
            </a:r>
            <a:endParaRPr dirty="0"/>
          </a:p>
          <a:p>
            <a:pPr marL="0" marR="0" lvl="0" indent="0" algn="l" rtl="0">
              <a:spcBef>
                <a:spcPts val="0"/>
              </a:spcBef>
              <a:spcAft>
                <a:spcPts val="0"/>
              </a:spcAft>
              <a:buNone/>
            </a:pPr>
            <a:r>
              <a:rPr lang="tr-TR" sz="1800" dirty="0">
                <a:solidFill>
                  <a:schemeClr val="dk1"/>
                </a:solidFill>
                <a:latin typeface="Calibri"/>
                <a:ea typeface="Calibri"/>
                <a:cs typeface="Calibri"/>
                <a:sym typeface="Calibri"/>
              </a:rPr>
              <a:t>koymak, hukuki çerçeveyi</a:t>
            </a:r>
            <a:endParaRPr dirty="0"/>
          </a:p>
          <a:p>
            <a:pPr marL="0" marR="0" lvl="0" indent="0" algn="l" rtl="0">
              <a:spcBef>
                <a:spcPts val="0"/>
              </a:spcBef>
              <a:spcAft>
                <a:spcPts val="0"/>
              </a:spcAft>
              <a:buNone/>
            </a:pPr>
            <a:r>
              <a:rPr lang="tr-TR" sz="1800" dirty="0">
                <a:solidFill>
                  <a:schemeClr val="dk1"/>
                </a:solidFill>
                <a:latin typeface="Calibri"/>
                <a:ea typeface="Calibri"/>
                <a:cs typeface="Calibri"/>
                <a:sym typeface="Calibri"/>
              </a:rPr>
              <a:t>oluşturmak, önlemleri</a:t>
            </a:r>
            <a:endParaRPr dirty="0"/>
          </a:p>
          <a:p>
            <a:pPr marL="0" marR="0" lvl="0" indent="0" algn="l" rtl="0">
              <a:spcBef>
                <a:spcPts val="0"/>
              </a:spcBef>
              <a:spcAft>
                <a:spcPts val="0"/>
              </a:spcAft>
              <a:buNone/>
            </a:pPr>
            <a:r>
              <a:rPr lang="tr-TR" sz="1800" dirty="0">
                <a:solidFill>
                  <a:schemeClr val="dk1"/>
                </a:solidFill>
                <a:latin typeface="Calibri"/>
                <a:ea typeface="Calibri"/>
                <a:cs typeface="Calibri"/>
                <a:sym typeface="Calibri"/>
              </a:rPr>
              <a:t>somutlaştırmakla yükümlüdür.</a:t>
            </a:r>
            <a:endParaRPr sz="1800" dirty="0">
              <a:solidFill>
                <a:schemeClr val="dk1"/>
              </a:solidFill>
              <a:latin typeface="Calibri"/>
              <a:ea typeface="Calibri"/>
              <a:cs typeface="Calibri"/>
              <a:sym typeface="Calibri"/>
            </a:endParaRPr>
          </a:p>
        </p:txBody>
      </p:sp>
      <p:sp>
        <p:nvSpPr>
          <p:cNvPr id="167" name="Google Shape;167;p6"/>
          <p:cNvSpPr/>
          <p:nvPr/>
        </p:nvSpPr>
        <p:spPr>
          <a:xfrm>
            <a:off x="8590991" y="1520277"/>
            <a:ext cx="9668929"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Devlet, bizatihi kendisi de</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yaşam hakkının korunması için</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önlem almakla, kontrol</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etmekle ve yaşam hakkını</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korumakla yükümlü. Dolayısıyla</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işçiye ve işverene karşı</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yükümlülükleri var.</a:t>
            </a:r>
            <a:endParaRPr/>
          </a:p>
        </p:txBody>
      </p:sp>
      <p:sp>
        <p:nvSpPr>
          <p:cNvPr id="168" name="Google Shape;168;p6"/>
          <p:cNvSpPr/>
          <p:nvPr/>
        </p:nvSpPr>
        <p:spPr>
          <a:xfrm>
            <a:off x="755306" y="2926296"/>
            <a:ext cx="532394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İşçi, işyerinde işverenin</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koyduğu kurallara uyarak iş</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sağlığı ve güvenliğinin</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sağlanmasını mümkün kılıyor.</a:t>
            </a:r>
            <a:endParaRPr/>
          </a:p>
        </p:txBody>
      </p:sp>
      <p:sp>
        <p:nvSpPr>
          <p:cNvPr id="169" name="Google Shape;169;p6"/>
          <p:cNvSpPr/>
          <p:nvPr/>
        </p:nvSpPr>
        <p:spPr>
          <a:xfrm>
            <a:off x="8600951" y="3937875"/>
            <a:ext cx="2784938"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İşçi – İşveren ilişkisindeki borç ve yükümlülükler iş sağlığı ve güvenliği hakkının</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somutlaştırılmasını sağlıyor.</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İşverenin işçiyi koruma ve</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gözetme borcu ile mutlak hak bir araya gelerek bu çerçeveyi tamamlıyor.</a:t>
            </a:r>
            <a:endParaRPr/>
          </a:p>
        </p:txBody>
      </p:sp>
      <p:sp>
        <p:nvSpPr>
          <p:cNvPr id="170" name="Google Shape;170;p6"/>
          <p:cNvSpPr/>
          <p:nvPr/>
        </p:nvSpPr>
        <p:spPr>
          <a:xfrm>
            <a:off x="765161" y="4399540"/>
            <a:ext cx="6096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İşveren, işçinin sağlığını</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korumak için «gereken her</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türlü tedbiri» mutlak hak</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olan yaşam hakkına aykırı</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davranmamak için almak</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durumundadır.</a:t>
            </a:r>
            <a:endParaRPr sz="1800">
              <a:solidFill>
                <a:schemeClr val="dk1"/>
              </a:solidFill>
              <a:latin typeface="Calibri"/>
              <a:ea typeface="Calibri"/>
              <a:cs typeface="Calibri"/>
              <a:sym typeface="Calibri"/>
            </a:endParaRPr>
          </a:p>
        </p:txBody>
      </p:sp>
      <p:sp>
        <p:nvSpPr>
          <p:cNvPr id="13"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4.3. İŞVERENİN İŞÇİYİ KORUMA VE GÖZETME BORCU</a:t>
            </a:r>
            <a:endParaRPr/>
          </a:p>
        </p:txBody>
      </p:sp>
      <p:pic>
        <p:nvPicPr>
          <p:cNvPr id="176" name="Google Shape;176;p7"/>
          <p:cNvPicPr preferRelativeResize="0">
            <a:picLocks noGrp="1"/>
          </p:cNvPicPr>
          <p:nvPr>
            <p:ph type="body" idx="1"/>
          </p:nvPr>
        </p:nvPicPr>
        <p:blipFill rotWithShape="1">
          <a:blip r:embed="rId3">
            <a:alphaModFix/>
          </a:blip>
          <a:srcRect/>
          <a:stretch/>
        </p:blipFill>
        <p:spPr>
          <a:xfrm>
            <a:off x="-1" y="2110674"/>
            <a:ext cx="5522615" cy="3949700"/>
          </a:xfrm>
          <a:prstGeom prst="rect">
            <a:avLst/>
          </a:prstGeom>
          <a:noFill/>
          <a:ln>
            <a:noFill/>
          </a:ln>
        </p:spPr>
      </p:pic>
      <p:sp>
        <p:nvSpPr>
          <p:cNvPr id="177" name="Google Shape;177;p7"/>
          <p:cNvSpPr/>
          <p:nvPr/>
        </p:nvSpPr>
        <p:spPr>
          <a:xfrm>
            <a:off x="493749" y="1413048"/>
            <a:ext cx="928801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İşverenin işçiyi koruma ve gözetme borcunun kapsamı, işçinin kişiliğinin korunmasıdır.</a:t>
            </a:r>
            <a:endParaRPr sz="1800" dirty="0">
              <a:solidFill>
                <a:schemeClr val="dk1"/>
              </a:solidFill>
              <a:latin typeface="Calibri"/>
              <a:ea typeface="Calibri"/>
              <a:cs typeface="Calibri"/>
              <a:sym typeface="Calibri"/>
            </a:endParaRPr>
          </a:p>
        </p:txBody>
      </p:sp>
      <p:sp>
        <p:nvSpPr>
          <p:cNvPr id="178" name="Google Shape;178;p7"/>
          <p:cNvSpPr/>
          <p:nvPr/>
        </p:nvSpPr>
        <p:spPr>
          <a:xfrm>
            <a:off x="493749" y="2303915"/>
            <a:ext cx="30411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Ahlaki değerlerinin korunması.</a:t>
            </a:r>
            <a:endParaRPr sz="1800" dirty="0">
              <a:solidFill>
                <a:schemeClr val="dk1"/>
              </a:solidFill>
              <a:latin typeface="Calibri"/>
              <a:ea typeface="Calibri"/>
              <a:cs typeface="Calibri"/>
              <a:sym typeface="Calibri"/>
            </a:endParaRPr>
          </a:p>
        </p:txBody>
      </p:sp>
      <p:sp>
        <p:nvSpPr>
          <p:cNvPr id="179" name="Google Shape;179;p7"/>
          <p:cNvSpPr/>
          <p:nvPr/>
        </p:nvSpPr>
        <p:spPr>
          <a:xfrm>
            <a:off x="493749" y="3088116"/>
            <a:ext cx="403604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smtClean="0">
                <a:solidFill>
                  <a:schemeClr val="dk1"/>
                </a:solidFill>
                <a:latin typeface="Calibri"/>
                <a:ea typeface="Calibri"/>
                <a:cs typeface="Calibri"/>
                <a:sym typeface="Calibri"/>
              </a:rPr>
              <a:t>İşçinin </a:t>
            </a:r>
            <a:r>
              <a:rPr lang="tr-TR" sz="1800" dirty="0">
                <a:solidFill>
                  <a:schemeClr val="dk1"/>
                </a:solidFill>
                <a:latin typeface="Calibri"/>
                <a:ea typeface="Calibri"/>
                <a:cs typeface="Calibri"/>
                <a:sym typeface="Calibri"/>
              </a:rPr>
              <a:t>hayatının ve sağlığının korunması.</a:t>
            </a:r>
            <a:endParaRPr sz="1800" dirty="0">
              <a:solidFill>
                <a:schemeClr val="dk1"/>
              </a:solidFill>
              <a:latin typeface="Calibri"/>
              <a:ea typeface="Calibri"/>
              <a:cs typeface="Calibri"/>
              <a:sym typeface="Calibri"/>
            </a:endParaRPr>
          </a:p>
        </p:txBody>
      </p:sp>
      <p:sp>
        <p:nvSpPr>
          <p:cNvPr id="180" name="Google Shape;180;p7"/>
          <p:cNvSpPr/>
          <p:nvPr/>
        </p:nvSpPr>
        <p:spPr>
          <a:xfrm>
            <a:off x="493749" y="3900878"/>
            <a:ext cx="514656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İşçinin şeref, haysiyet ve özel yaşamının korunması.</a:t>
            </a:r>
            <a:endParaRPr sz="1800" dirty="0">
              <a:solidFill>
                <a:schemeClr val="dk1"/>
              </a:solidFill>
              <a:latin typeface="Calibri"/>
              <a:ea typeface="Calibri"/>
              <a:cs typeface="Calibri"/>
              <a:sym typeface="Calibri"/>
            </a:endParaRPr>
          </a:p>
        </p:txBody>
      </p:sp>
      <p:sp>
        <p:nvSpPr>
          <p:cNvPr id="181" name="Google Shape;181;p7"/>
          <p:cNvSpPr/>
          <p:nvPr/>
        </p:nvSpPr>
        <p:spPr>
          <a:xfrm>
            <a:off x="493749" y="4539266"/>
            <a:ext cx="463956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İşçinin kişilik değerlerinin bilgisayar verilerine karşı korunması.</a:t>
            </a:r>
            <a:endParaRPr sz="1800" dirty="0">
              <a:solidFill>
                <a:schemeClr val="dk1"/>
              </a:solidFill>
              <a:latin typeface="Calibri"/>
              <a:ea typeface="Calibri"/>
              <a:cs typeface="Calibri"/>
              <a:sym typeface="Calibri"/>
            </a:endParaRPr>
          </a:p>
        </p:txBody>
      </p:sp>
      <p:sp>
        <p:nvSpPr>
          <p:cNvPr id="182" name="Google Shape;182;p7"/>
          <p:cNvSpPr/>
          <p:nvPr/>
        </p:nvSpPr>
        <p:spPr>
          <a:xfrm>
            <a:off x="493749" y="5454694"/>
            <a:ext cx="476631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dk1"/>
                </a:solidFill>
                <a:latin typeface="Calibri"/>
                <a:ea typeface="Calibri"/>
                <a:cs typeface="Calibri"/>
                <a:sym typeface="Calibri"/>
              </a:rPr>
              <a:t>İşçinin cinsel ve psikolojik tacize karşı korunması.</a:t>
            </a:r>
            <a:endParaRPr sz="1800" dirty="0">
              <a:solidFill>
                <a:schemeClr val="dk1"/>
              </a:solidFill>
              <a:latin typeface="Calibri"/>
              <a:ea typeface="Calibri"/>
              <a:cs typeface="Calibri"/>
              <a:sym typeface="Calibri"/>
            </a:endParaRPr>
          </a:p>
        </p:txBody>
      </p:sp>
      <p:pic>
        <p:nvPicPr>
          <p:cNvPr id="183" name="Google Shape;183;p7"/>
          <p:cNvPicPr preferRelativeResize="0"/>
          <p:nvPr/>
        </p:nvPicPr>
        <p:blipFill rotWithShape="1">
          <a:blip r:embed="rId4">
            <a:alphaModFix/>
          </a:blip>
          <a:srcRect/>
          <a:stretch/>
        </p:blipFill>
        <p:spPr>
          <a:xfrm flipH="1">
            <a:off x="5930021" y="1878960"/>
            <a:ext cx="5535984" cy="5535984"/>
          </a:xfrm>
          <a:prstGeom prst="rect">
            <a:avLst/>
          </a:prstGeom>
          <a:noFill/>
          <a:ln>
            <a:noFill/>
          </a:ln>
        </p:spPr>
      </p:pic>
      <p:sp>
        <p:nvSpPr>
          <p:cNvPr id="11"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4.3.1. İŞVERENİN İŞÇİYİ KORUMA VE GÖZETME BORCU</a:t>
            </a:r>
            <a:endParaRPr/>
          </a:p>
        </p:txBody>
      </p:sp>
      <p:sp>
        <p:nvSpPr>
          <p:cNvPr id="189" name="Google Shape;189;p8"/>
          <p:cNvSpPr/>
          <p:nvPr/>
        </p:nvSpPr>
        <p:spPr>
          <a:xfrm>
            <a:off x="921692" y="1492903"/>
            <a:ext cx="8204201" cy="24929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1200"/>
              </a:spcAft>
              <a:buNone/>
            </a:pPr>
            <a:r>
              <a:rPr lang="tr-TR" sz="1800" dirty="0">
                <a:solidFill>
                  <a:schemeClr val="dk1"/>
                </a:solidFill>
                <a:latin typeface="Calibri"/>
                <a:ea typeface="Calibri"/>
                <a:cs typeface="Calibri"/>
                <a:sym typeface="Calibri"/>
              </a:rPr>
              <a:t>İşveren, Borçlar Kanunu uyarınca işçiyi korumak ve </a:t>
            </a:r>
            <a:r>
              <a:rPr lang="tr-TR" sz="1800" dirty="0" smtClean="0">
                <a:solidFill>
                  <a:schemeClr val="dk1"/>
                </a:solidFill>
                <a:latin typeface="Calibri"/>
                <a:ea typeface="Calibri"/>
                <a:cs typeface="Calibri"/>
                <a:sym typeface="Calibri"/>
              </a:rPr>
              <a:t>gözetmek zorundadır</a:t>
            </a:r>
            <a:r>
              <a:rPr lang="tr-TR" sz="1800" dirty="0">
                <a:solidFill>
                  <a:schemeClr val="dk1"/>
                </a:solidFill>
                <a:latin typeface="Calibri"/>
                <a:ea typeface="Calibri"/>
                <a:cs typeface="Calibri"/>
                <a:sym typeface="Calibri"/>
              </a:rPr>
              <a:t>.</a:t>
            </a:r>
            <a:endParaRPr dirty="0"/>
          </a:p>
          <a:p>
            <a:pPr marL="0" marR="0" lvl="0" indent="0" algn="l" rtl="0">
              <a:spcBef>
                <a:spcPts val="0"/>
              </a:spcBef>
              <a:spcAft>
                <a:spcPts val="1200"/>
              </a:spcAft>
              <a:buNone/>
            </a:pPr>
            <a:r>
              <a:rPr lang="tr-TR" sz="1800" dirty="0">
                <a:solidFill>
                  <a:schemeClr val="dk1"/>
                </a:solidFill>
                <a:latin typeface="Calibri"/>
                <a:ea typeface="Calibri"/>
                <a:cs typeface="Calibri"/>
                <a:sym typeface="Calibri"/>
              </a:rPr>
              <a:t>Borçlar Kanunu 417. Madde: İşveren, işyerinde iş sağlığı ve </a:t>
            </a:r>
            <a:r>
              <a:rPr lang="tr-TR" sz="1800" dirty="0" smtClean="0">
                <a:solidFill>
                  <a:schemeClr val="dk1"/>
                </a:solidFill>
                <a:latin typeface="Calibri"/>
                <a:ea typeface="Calibri"/>
                <a:cs typeface="Calibri"/>
                <a:sym typeface="Calibri"/>
              </a:rPr>
              <a:t>güvenliğinin sağlanması </a:t>
            </a:r>
            <a:r>
              <a:rPr lang="tr-TR" sz="1800" dirty="0">
                <a:solidFill>
                  <a:schemeClr val="dk1"/>
                </a:solidFill>
                <a:latin typeface="Calibri"/>
                <a:ea typeface="Calibri"/>
                <a:cs typeface="Calibri"/>
                <a:sym typeface="Calibri"/>
              </a:rPr>
              <a:t>için gerekli her türlü önlemi almak, araç ve </a:t>
            </a:r>
            <a:r>
              <a:rPr lang="tr-TR" sz="1800" dirty="0" smtClean="0">
                <a:solidFill>
                  <a:schemeClr val="dk1"/>
                </a:solidFill>
                <a:latin typeface="Calibri"/>
                <a:ea typeface="Calibri"/>
                <a:cs typeface="Calibri"/>
                <a:sym typeface="Calibri"/>
              </a:rPr>
              <a:t>gereçleri noksansız </a:t>
            </a:r>
            <a:r>
              <a:rPr lang="tr-TR" sz="1800" dirty="0">
                <a:solidFill>
                  <a:schemeClr val="dk1"/>
                </a:solidFill>
                <a:latin typeface="Calibri"/>
                <a:ea typeface="Calibri"/>
                <a:cs typeface="Calibri"/>
                <a:sym typeface="Calibri"/>
              </a:rPr>
              <a:t>bulundurmak; işçiler de iş sağlığı ve güvenliği </a:t>
            </a:r>
            <a:r>
              <a:rPr lang="tr-TR" sz="1800" dirty="0" smtClean="0">
                <a:solidFill>
                  <a:schemeClr val="dk1"/>
                </a:solidFill>
                <a:latin typeface="Calibri"/>
                <a:ea typeface="Calibri"/>
                <a:cs typeface="Calibri"/>
                <a:sym typeface="Calibri"/>
              </a:rPr>
              <a:t>konusunda alınan </a:t>
            </a:r>
            <a:r>
              <a:rPr lang="tr-TR" sz="1800" dirty="0">
                <a:solidFill>
                  <a:schemeClr val="dk1"/>
                </a:solidFill>
                <a:latin typeface="Calibri"/>
                <a:ea typeface="Calibri"/>
                <a:cs typeface="Calibri"/>
                <a:sym typeface="Calibri"/>
              </a:rPr>
              <a:t>her türlü önleme uymakla yükümlüdür.</a:t>
            </a:r>
            <a:endParaRPr dirty="0"/>
          </a:p>
          <a:p>
            <a:pPr marL="0" marR="0" lvl="0" indent="0" algn="l" rtl="0">
              <a:spcBef>
                <a:spcPts val="0"/>
              </a:spcBef>
              <a:spcAft>
                <a:spcPts val="1200"/>
              </a:spcAft>
              <a:buNone/>
            </a:pPr>
            <a:r>
              <a:rPr lang="tr-TR" sz="1800" dirty="0">
                <a:solidFill>
                  <a:schemeClr val="dk1"/>
                </a:solidFill>
                <a:latin typeface="Calibri"/>
                <a:ea typeface="Calibri"/>
                <a:cs typeface="Calibri"/>
                <a:sym typeface="Calibri"/>
              </a:rPr>
              <a:t>İşverenin yukarıdaki hükümler dâhil, kanuna ve sözleşmeye </a:t>
            </a:r>
            <a:r>
              <a:rPr lang="tr-TR" sz="1800" dirty="0" smtClean="0">
                <a:solidFill>
                  <a:schemeClr val="dk1"/>
                </a:solidFill>
                <a:latin typeface="Calibri"/>
                <a:ea typeface="Calibri"/>
                <a:cs typeface="Calibri"/>
                <a:sym typeface="Calibri"/>
              </a:rPr>
              <a:t>aykırı davranışı nedeniyle </a:t>
            </a:r>
            <a:r>
              <a:rPr lang="tr-TR" sz="1800" dirty="0">
                <a:solidFill>
                  <a:schemeClr val="dk1"/>
                </a:solidFill>
                <a:latin typeface="Calibri"/>
                <a:ea typeface="Calibri"/>
                <a:cs typeface="Calibri"/>
                <a:sym typeface="Calibri"/>
              </a:rPr>
              <a:t>işçinin ölümü, vücut bütünlüğünün </a:t>
            </a:r>
            <a:r>
              <a:rPr lang="tr-TR" sz="1800" dirty="0" smtClean="0">
                <a:solidFill>
                  <a:schemeClr val="dk1"/>
                </a:solidFill>
                <a:latin typeface="Calibri"/>
                <a:ea typeface="Calibri"/>
                <a:cs typeface="Calibri"/>
                <a:sym typeface="Calibri"/>
              </a:rPr>
              <a:t>zedelenmesi veya </a:t>
            </a:r>
            <a:r>
              <a:rPr lang="tr-TR" sz="1800" dirty="0">
                <a:solidFill>
                  <a:schemeClr val="dk1"/>
                </a:solidFill>
                <a:latin typeface="Calibri"/>
                <a:ea typeface="Calibri"/>
                <a:cs typeface="Calibri"/>
                <a:sym typeface="Calibri"/>
              </a:rPr>
              <a:t>kişilik haklarının ihlaline bağlı zararların tazmini, </a:t>
            </a:r>
            <a:r>
              <a:rPr lang="tr-TR" sz="1800" dirty="0" smtClean="0">
                <a:solidFill>
                  <a:schemeClr val="dk1"/>
                </a:solidFill>
                <a:latin typeface="Calibri"/>
                <a:ea typeface="Calibri"/>
                <a:cs typeface="Calibri"/>
                <a:sym typeface="Calibri"/>
              </a:rPr>
              <a:t>sözleşmeye aykırılıktan </a:t>
            </a:r>
            <a:r>
              <a:rPr lang="tr-TR" sz="1800" dirty="0">
                <a:solidFill>
                  <a:schemeClr val="dk1"/>
                </a:solidFill>
                <a:latin typeface="Calibri"/>
                <a:ea typeface="Calibri"/>
                <a:cs typeface="Calibri"/>
                <a:sym typeface="Calibri"/>
              </a:rPr>
              <a:t>doğan sorumluluk hükümlerine tabidir.</a:t>
            </a:r>
            <a:endParaRPr dirty="0"/>
          </a:p>
        </p:txBody>
      </p:sp>
      <p:sp>
        <p:nvSpPr>
          <p:cNvPr id="190" name="Google Shape;190;p8"/>
          <p:cNvSpPr/>
          <p:nvPr/>
        </p:nvSpPr>
        <p:spPr>
          <a:xfrm>
            <a:off x="5395865" y="4371495"/>
            <a:ext cx="6671847" cy="22159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1200"/>
              </a:spcAft>
              <a:buNone/>
            </a:pPr>
            <a:r>
              <a:rPr lang="tr-TR" sz="1800" b="1" dirty="0">
                <a:solidFill>
                  <a:schemeClr val="dk1"/>
                </a:solidFill>
                <a:latin typeface="Calibri"/>
                <a:ea typeface="Calibri"/>
                <a:cs typeface="Calibri"/>
                <a:sym typeface="Calibri"/>
              </a:rPr>
              <a:t>Tedbir: </a:t>
            </a:r>
            <a:r>
              <a:rPr lang="tr-TR" sz="1800" dirty="0">
                <a:solidFill>
                  <a:schemeClr val="dk1"/>
                </a:solidFill>
                <a:latin typeface="Calibri"/>
                <a:ea typeface="Calibri"/>
                <a:cs typeface="Calibri"/>
                <a:sym typeface="Calibri"/>
              </a:rPr>
              <a:t>Gelecek ile bağlantılı bir kavramdır. Öngörerek </a:t>
            </a:r>
            <a:r>
              <a:rPr lang="tr-TR" sz="1800" dirty="0" smtClean="0">
                <a:solidFill>
                  <a:schemeClr val="dk1"/>
                </a:solidFill>
                <a:latin typeface="Calibri"/>
                <a:ea typeface="Calibri"/>
                <a:cs typeface="Calibri"/>
                <a:sym typeface="Calibri"/>
              </a:rPr>
              <a:t>bazı davranışların </a:t>
            </a:r>
            <a:r>
              <a:rPr lang="tr-TR" sz="1800" dirty="0">
                <a:solidFill>
                  <a:schemeClr val="dk1"/>
                </a:solidFill>
                <a:latin typeface="Calibri"/>
                <a:ea typeface="Calibri"/>
                <a:cs typeface="Calibri"/>
                <a:sym typeface="Calibri"/>
              </a:rPr>
              <a:t>gerçekleştirilmesini ifade eder.</a:t>
            </a:r>
            <a:endParaRPr dirty="0"/>
          </a:p>
          <a:p>
            <a:pPr marL="0" marR="0" lvl="0" indent="0" algn="l" rtl="0">
              <a:spcBef>
                <a:spcPts val="0"/>
              </a:spcBef>
              <a:spcAft>
                <a:spcPts val="1200"/>
              </a:spcAft>
              <a:buNone/>
            </a:pPr>
            <a:r>
              <a:rPr lang="tr-TR" sz="1800" dirty="0">
                <a:solidFill>
                  <a:schemeClr val="dk1"/>
                </a:solidFill>
                <a:latin typeface="Calibri"/>
                <a:ea typeface="Calibri"/>
                <a:cs typeface="Calibri"/>
                <a:sym typeface="Calibri"/>
              </a:rPr>
              <a:t>İş ilişkisinde tedbir, iş sağlığı ve güvenliği hakkının niteliği </a:t>
            </a:r>
            <a:r>
              <a:rPr lang="tr-TR" sz="1800" dirty="0" smtClean="0">
                <a:solidFill>
                  <a:schemeClr val="dk1"/>
                </a:solidFill>
                <a:latin typeface="Calibri"/>
                <a:ea typeface="Calibri"/>
                <a:cs typeface="Calibri"/>
                <a:sym typeface="Calibri"/>
              </a:rPr>
              <a:t>ile ilgilidir</a:t>
            </a:r>
            <a:r>
              <a:rPr lang="tr-TR" sz="1800" dirty="0">
                <a:solidFill>
                  <a:schemeClr val="dk1"/>
                </a:solidFill>
                <a:latin typeface="Calibri"/>
                <a:ea typeface="Calibri"/>
                <a:cs typeface="Calibri"/>
                <a:sym typeface="Calibri"/>
              </a:rPr>
              <a:t>.</a:t>
            </a:r>
            <a:endParaRPr dirty="0"/>
          </a:p>
          <a:p>
            <a:pPr marL="0" marR="0" lvl="0" indent="0" algn="l" rtl="0">
              <a:spcBef>
                <a:spcPts val="0"/>
              </a:spcBef>
              <a:spcAft>
                <a:spcPts val="1200"/>
              </a:spcAft>
              <a:buNone/>
            </a:pPr>
            <a:r>
              <a:rPr lang="tr-TR" sz="1800" dirty="0">
                <a:solidFill>
                  <a:schemeClr val="dk1"/>
                </a:solidFill>
                <a:latin typeface="Calibri"/>
                <a:ea typeface="Calibri"/>
                <a:cs typeface="Calibri"/>
                <a:sym typeface="Calibri"/>
              </a:rPr>
              <a:t>İş sağlığı ve güvenliği hakkının özel hukukun mutlak </a:t>
            </a:r>
            <a:r>
              <a:rPr lang="tr-TR" sz="1800" dirty="0" smtClean="0">
                <a:solidFill>
                  <a:schemeClr val="dk1"/>
                </a:solidFill>
                <a:latin typeface="Calibri"/>
                <a:ea typeface="Calibri"/>
                <a:cs typeface="Calibri"/>
                <a:sym typeface="Calibri"/>
              </a:rPr>
              <a:t>hak veya borç ilişkisi </a:t>
            </a:r>
            <a:r>
              <a:rPr lang="tr-TR" sz="1800" dirty="0">
                <a:solidFill>
                  <a:schemeClr val="dk1"/>
                </a:solidFill>
                <a:latin typeface="Calibri"/>
                <a:ea typeface="Calibri"/>
                <a:cs typeface="Calibri"/>
                <a:sym typeface="Calibri"/>
              </a:rPr>
              <a:t>kapsamında ele alınması halinde </a:t>
            </a:r>
            <a:r>
              <a:rPr lang="tr-TR" sz="1800" dirty="0" smtClean="0">
                <a:solidFill>
                  <a:schemeClr val="dk1"/>
                </a:solidFill>
                <a:latin typeface="Calibri"/>
                <a:ea typeface="Calibri"/>
                <a:cs typeface="Calibri"/>
                <a:sym typeface="Calibri"/>
              </a:rPr>
              <a:t>kapsam dar </a:t>
            </a:r>
            <a:r>
              <a:rPr lang="tr-TR" sz="1800" dirty="0">
                <a:solidFill>
                  <a:schemeClr val="dk1"/>
                </a:solidFill>
                <a:latin typeface="Calibri"/>
                <a:ea typeface="Calibri"/>
                <a:cs typeface="Calibri"/>
                <a:sym typeface="Calibri"/>
              </a:rPr>
              <a:t>kalır, iş sağlığı ve güvenliği sosyal bir hak olarak </a:t>
            </a:r>
            <a:r>
              <a:rPr lang="tr-TR" sz="1800" dirty="0" smtClean="0">
                <a:solidFill>
                  <a:schemeClr val="dk1"/>
                </a:solidFill>
                <a:latin typeface="Calibri"/>
                <a:ea typeface="Calibri"/>
                <a:cs typeface="Calibri"/>
                <a:sym typeface="Calibri"/>
              </a:rPr>
              <a:t>ele alınırsa </a:t>
            </a:r>
            <a:r>
              <a:rPr lang="tr-TR" sz="1800" dirty="0">
                <a:solidFill>
                  <a:schemeClr val="dk1"/>
                </a:solidFill>
                <a:latin typeface="Calibri"/>
                <a:ea typeface="Calibri"/>
                <a:cs typeface="Calibri"/>
                <a:sym typeface="Calibri"/>
              </a:rPr>
              <a:t>kapsam genişler.</a:t>
            </a:r>
            <a:endParaRPr dirty="0"/>
          </a:p>
        </p:txBody>
      </p:sp>
      <p:pic>
        <p:nvPicPr>
          <p:cNvPr id="191" name="Google Shape;191;p8"/>
          <p:cNvPicPr preferRelativeResize="0">
            <a:picLocks noGrp="1"/>
          </p:cNvPicPr>
          <p:nvPr>
            <p:ph type="body" idx="1"/>
          </p:nvPr>
        </p:nvPicPr>
        <p:blipFill rotWithShape="1">
          <a:blip r:embed="rId3">
            <a:alphaModFix/>
          </a:blip>
          <a:srcRect/>
          <a:stretch/>
        </p:blipFill>
        <p:spPr>
          <a:xfrm>
            <a:off x="-75613" y="1192768"/>
            <a:ext cx="1143000" cy="1055557"/>
          </a:xfrm>
          <a:prstGeom prst="rect">
            <a:avLst/>
          </a:prstGeom>
          <a:noFill/>
          <a:ln>
            <a:noFill/>
          </a:ln>
        </p:spPr>
      </p:pic>
      <p:pic>
        <p:nvPicPr>
          <p:cNvPr id="192" name="Google Shape;192;p8"/>
          <p:cNvPicPr preferRelativeResize="0"/>
          <p:nvPr/>
        </p:nvPicPr>
        <p:blipFill rotWithShape="1">
          <a:blip r:embed="rId3">
            <a:alphaModFix/>
          </a:blip>
          <a:srcRect/>
          <a:stretch/>
        </p:blipFill>
        <p:spPr>
          <a:xfrm>
            <a:off x="4285149" y="4029317"/>
            <a:ext cx="1255740" cy="1159672"/>
          </a:xfrm>
          <a:prstGeom prst="rect">
            <a:avLst/>
          </a:prstGeom>
          <a:noFill/>
          <a:ln>
            <a:noFill/>
          </a:ln>
        </p:spPr>
      </p:pic>
      <p:sp>
        <p:nvSpPr>
          <p:cNvPr id="7"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4.4. HAKKANİYET – GEREKLİ OLAN KAVRAMLARI</a:t>
            </a:r>
            <a:endParaRPr/>
          </a:p>
        </p:txBody>
      </p:sp>
      <p:sp>
        <p:nvSpPr>
          <p:cNvPr id="198" name="Google Shape;198;p9"/>
          <p:cNvSpPr txBox="1">
            <a:spLocks noGrp="1"/>
          </p:cNvSpPr>
          <p:nvPr>
            <p:ph type="body" idx="1"/>
          </p:nvPr>
        </p:nvSpPr>
        <p:spPr>
          <a:xfrm>
            <a:off x="796705" y="2833734"/>
            <a:ext cx="5223849" cy="3714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ct val="100000"/>
              <a:buNone/>
            </a:pPr>
            <a:r>
              <a:rPr lang="tr-TR" sz="2000" dirty="0" smtClean="0"/>
              <a:t>Tedbirlerin </a:t>
            </a:r>
            <a:r>
              <a:rPr lang="tr-TR" sz="2000" dirty="0" err="1"/>
              <a:t>objektifleştirilmesi</a:t>
            </a:r>
            <a:r>
              <a:rPr lang="tr-TR" sz="2000" dirty="0"/>
              <a:t> gerekliliği doğmuş ve «hakkaniyet» yerine «gerekli olan» ölçüsüne geçiş yapılmıştır.</a:t>
            </a:r>
            <a:endParaRPr sz="2000" dirty="0"/>
          </a:p>
          <a:p>
            <a:pPr marL="0" lvl="0" indent="0" algn="l" rtl="0">
              <a:lnSpc>
                <a:spcPct val="90000"/>
              </a:lnSpc>
              <a:spcBef>
                <a:spcPts val="1000"/>
              </a:spcBef>
              <a:spcAft>
                <a:spcPts val="0"/>
              </a:spcAft>
              <a:buClr>
                <a:schemeClr val="dk1"/>
              </a:buClr>
              <a:buSzPct val="100000"/>
              <a:buNone/>
            </a:pPr>
            <a:r>
              <a:rPr lang="tr-TR" sz="2000" dirty="0"/>
              <a:t>Gerekli olanın içini doldurmak uygulamaya, teknik gelişmeye ve yargı içtihatlarına kalmaktadır.</a:t>
            </a:r>
            <a:endParaRPr sz="2000" dirty="0"/>
          </a:p>
        </p:txBody>
      </p:sp>
      <p:pic>
        <p:nvPicPr>
          <p:cNvPr id="199" name="Google Shape;199;p9"/>
          <p:cNvPicPr preferRelativeResize="0"/>
          <p:nvPr/>
        </p:nvPicPr>
        <p:blipFill rotWithShape="1">
          <a:blip r:embed="rId3">
            <a:alphaModFix/>
          </a:blip>
          <a:srcRect/>
          <a:stretch/>
        </p:blipFill>
        <p:spPr>
          <a:xfrm>
            <a:off x="5252501" y="2833734"/>
            <a:ext cx="7079001" cy="4226163"/>
          </a:xfrm>
          <a:prstGeom prst="rect">
            <a:avLst/>
          </a:prstGeom>
          <a:noFill/>
          <a:ln>
            <a:noFill/>
          </a:ln>
        </p:spPr>
      </p:pic>
      <p:sp>
        <p:nvSpPr>
          <p:cNvPr id="5" name="Google Shape;198;p9"/>
          <p:cNvSpPr txBox="1">
            <a:spLocks/>
          </p:cNvSpPr>
          <p:nvPr/>
        </p:nvSpPr>
        <p:spPr>
          <a:xfrm>
            <a:off x="796705" y="1690352"/>
            <a:ext cx="11043719" cy="133350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ct val="100000"/>
              <a:buFont typeface="Arial"/>
              <a:buNone/>
            </a:pPr>
            <a:r>
              <a:rPr lang="tr-TR" sz="2000" dirty="0" smtClean="0"/>
              <a:t>Beden ve ruh bütünlüğünü bozacak her türlü tehlike karşısında tedbirde «hakkaniyet» esası, iş sağlığı ve güvenliğini sosyal hak olmaktan çıkartmaktadır.</a:t>
            </a:r>
          </a:p>
          <a:p>
            <a:pPr marL="0" indent="0">
              <a:buSzPct val="100000"/>
              <a:buFont typeface="Arial"/>
              <a:buNone/>
            </a:pPr>
            <a:r>
              <a:rPr lang="tr-TR" sz="2000" dirty="0" smtClean="0"/>
              <a:t>İşverenin ekonomik güçlüğü, tedbirdeki eksikliği makul göstermektedir.</a:t>
            </a:r>
            <a:endParaRPr lang="tr-TR" sz="2000" dirty="0"/>
          </a:p>
        </p:txBody>
      </p:sp>
      <p:sp>
        <p:nvSpPr>
          <p:cNvPr id="6" name="Google Shape;125;p2"/>
          <p:cNvSpPr txBox="1"/>
          <p:nvPr/>
        </p:nvSpPr>
        <p:spPr>
          <a:xfrm>
            <a:off x="208548" y="46186"/>
            <a:ext cx="8823158" cy="497307"/>
          </a:xfrm>
          <a:prstGeom prst="rect">
            <a:avLst/>
          </a:prstGeom>
          <a:noFill/>
          <a:ln>
            <a:noFill/>
          </a:ln>
        </p:spPr>
        <p:txBody>
          <a:bodyPr spcFirstLastPara="1" wrap="square" lIns="91425" tIns="45700" rIns="91425" bIns="45700" anchor="ctr" anchorCtr="0">
            <a:noAutofit/>
          </a:bodyPr>
          <a:lstStyle/>
          <a:p>
            <a:r>
              <a:rPr lang="tr-TR" sz="24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BÖLÜM 4: İSG'NİN HUKUKİ VE SOSYAL TEMELLERİ</a:t>
            </a:r>
            <a:endParaRPr lang="tr-TR"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553</TotalTime>
  <Words>1418</Words>
  <Application>Microsoft Office PowerPoint</Application>
  <PresentationFormat>Geniş ekran</PresentationFormat>
  <Paragraphs>125</Paragraphs>
  <Slides>15</Slides>
  <Notes>15</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Calibri</vt:lpstr>
      <vt:lpstr>Office Teması</vt:lpstr>
      <vt:lpstr>İŞ SAĞLIĞI VE GÜVENLİĞİ </vt:lpstr>
      <vt:lpstr>BÖLÜM HEDEFLERİ</vt:lpstr>
      <vt:lpstr>4.1. MUTLAK HAK – YÜKÜMLÜLÜK KAVRAMLARI</vt:lpstr>
      <vt:lpstr>4.2. İŞ SAĞLIĞI VE GÜVENLİĞİ HAKKININ TARAFLARI</vt:lpstr>
      <vt:lpstr>4.2.1 İŞ SAĞLIĞI VE GÜVENLİĞİ HAKKININ TARAFLARI</vt:lpstr>
      <vt:lpstr>4.2.2. İŞ SAĞLIĞI VE GÜVENLİĞİ HAKKININ TARAFLARI</vt:lpstr>
      <vt:lpstr>4.3. İŞVERENİN İŞÇİYİ KORUMA VE GÖZETME BORCU</vt:lpstr>
      <vt:lpstr>4.3.1. İŞVERENİN İŞÇİYİ KORUMA VE GÖZETME BORCU</vt:lpstr>
      <vt:lpstr>4.4. HAKKANİYET – GEREKLİ OLAN KAVRAMLARI</vt:lpstr>
      <vt:lpstr>4.4.1. HAKKANİYET – GEREKLİ OLAN KAVRAMLARI</vt:lpstr>
      <vt:lpstr>4.5. İŞVERENİN GEREKLİ TEDBİRLERİ ALMA YÜKÜMLÜLÜĞÜ</vt:lpstr>
      <vt:lpstr>4.6. İŞVERENİN İŞÇİYİ KORUMA VE GÖZETME BORCU</vt:lpstr>
      <vt:lpstr>4.6.1. İŞVERENİN İŞÇİYİ KORUMA ve GÖZETME BORCU </vt:lpstr>
      <vt:lpstr>4.7. İŞVERENİN İŞÇİYİ KORUMA VE GÖZETME BORCUNUN          SOSYAL POLİTİKA AÇISINDAN DEĞERLENDİRİLMESİ</vt:lpstr>
      <vt:lpstr>Bölüm Özeti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dc:title>
  <dc:creator>HBV</dc:creator>
  <cp:lastModifiedBy>Öznur BABAYİĞİT</cp:lastModifiedBy>
  <cp:revision>13</cp:revision>
  <dcterms:created xsi:type="dcterms:W3CDTF">2021-12-24T13:00:06Z</dcterms:created>
  <dcterms:modified xsi:type="dcterms:W3CDTF">2026-07-14T14:29:41Z</dcterms:modified>
</cp:coreProperties>
</file>