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1" roundtripDataSignature="AMtx7mjSvAXo0fJweGOMidtPPYe87S39F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502" autoAdjust="0"/>
    <p:restoredTop sz="94660"/>
  </p:normalViewPr>
  <p:slideViewPr>
    <p:cSldViewPr snapToGrid="0">
      <p:cViewPr varScale="1">
        <p:scale>
          <a:sx n="106" d="100"/>
          <a:sy n="106" d="100"/>
        </p:scale>
        <p:origin x="139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6" name="Google Shape;11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4" name="Google Shape;184;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1" name="Google Shape;191;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8" name="Google Shape;198;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5" name="Google Shape;205;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2" name="Google Shape;212;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9" name="Google Shape;219;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6" name="Google Shape;226;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3" name="Google Shape;23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0" name="Google Shape;240;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7" name="Google Shape;247;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1" name="Google Shape;12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4" name="Google Shape;254;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1" name="Google Shape;261;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9" name="Google Shape;269;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6" name="Google Shape;276;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3" name="Google Shape;283;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0" name="Google Shape;290;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6" name="Google Shape;296;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9" name="Google Shape;309;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5" name="Google Shape;315;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9" name="Google Shape;329;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8" name="Google Shape;12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9" name="Google Shape;339;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1" name="Google Shape;351;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8" name="Google Shape;358;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9" name="Google Shape;369;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6" name="Google Shape;376;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4" name="Google Shape;384;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5" name="Google Shape;13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2" name="Google Shape;14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9" name="Google Shape;149;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3" name="Google Shape;16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0" name="Google Shape;170;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7" name="Google Shape;177;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11.png"/><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8.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aşlık Slaydı">
  <p:cSld name="Başlık Slaydı">
    <p:spTree>
      <p:nvGrpSpPr>
        <p:cNvPr id="1" name="Shape 11"/>
        <p:cNvGrpSpPr/>
        <p:nvPr/>
      </p:nvGrpSpPr>
      <p:grpSpPr>
        <a:xfrm>
          <a:off x="0" y="0"/>
          <a:ext cx="0" cy="0"/>
          <a:chOff x="0" y="0"/>
          <a:chExt cx="0" cy="0"/>
        </a:xfrm>
      </p:grpSpPr>
      <p:pic>
        <p:nvPicPr>
          <p:cNvPr id="12" name="Google Shape;12;p38"/>
          <p:cNvPicPr preferRelativeResize="0"/>
          <p:nvPr/>
        </p:nvPicPr>
        <p:blipFill rotWithShape="1">
          <a:blip r:embed="rId2">
            <a:alphaModFix/>
          </a:blip>
          <a:srcRect/>
          <a:stretch/>
        </p:blipFill>
        <p:spPr>
          <a:xfrm>
            <a:off x="1206893" y="4797388"/>
            <a:ext cx="4009373" cy="1643186"/>
          </a:xfrm>
          <a:prstGeom prst="rect">
            <a:avLst/>
          </a:prstGeom>
          <a:noFill/>
          <a:ln>
            <a:noFill/>
          </a:ln>
        </p:spPr>
      </p:pic>
      <p:pic>
        <p:nvPicPr>
          <p:cNvPr id="13" name="Google Shape;13;p38"/>
          <p:cNvPicPr preferRelativeResize="0"/>
          <p:nvPr/>
        </p:nvPicPr>
        <p:blipFill rotWithShape="1">
          <a:blip r:embed="rId3">
            <a:alphaModFix/>
          </a:blip>
          <a:srcRect/>
          <a:stretch/>
        </p:blipFill>
        <p:spPr>
          <a:xfrm>
            <a:off x="-838200" y="3812798"/>
            <a:ext cx="12192000" cy="1511808"/>
          </a:xfrm>
          <a:prstGeom prst="rect">
            <a:avLst/>
          </a:prstGeom>
          <a:noFill/>
          <a:ln>
            <a:noFill/>
          </a:ln>
        </p:spPr>
      </p:pic>
      <p:sp>
        <p:nvSpPr>
          <p:cNvPr id="14" name="Google Shape;14;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pic>
        <p:nvPicPr>
          <p:cNvPr id="17" name="Google Shape;17;p38"/>
          <p:cNvPicPr preferRelativeResize="0"/>
          <p:nvPr/>
        </p:nvPicPr>
        <p:blipFill rotWithShape="1">
          <a:blip r:embed="rId4">
            <a:alphaModFix/>
          </a:blip>
          <a:srcRect/>
          <a:stretch/>
        </p:blipFill>
        <p:spPr>
          <a:xfrm>
            <a:off x="132347" y="141355"/>
            <a:ext cx="5630779" cy="1291946"/>
          </a:xfrm>
          <a:prstGeom prst="rect">
            <a:avLst/>
          </a:prstGeom>
          <a:noFill/>
          <a:ln>
            <a:noFill/>
          </a:ln>
        </p:spPr>
      </p:pic>
      <p:pic>
        <p:nvPicPr>
          <p:cNvPr id="18" name="Google Shape;18;p38"/>
          <p:cNvPicPr preferRelativeResize="0"/>
          <p:nvPr/>
        </p:nvPicPr>
        <p:blipFill rotWithShape="1">
          <a:blip r:embed="rId5">
            <a:alphaModFix/>
          </a:blip>
          <a:srcRect/>
          <a:stretch/>
        </p:blipFill>
        <p:spPr>
          <a:xfrm>
            <a:off x="2165683" y="2149788"/>
            <a:ext cx="10026317" cy="4109147"/>
          </a:xfrm>
          <a:prstGeom prst="rect">
            <a:avLst/>
          </a:prstGeom>
          <a:noFill/>
          <a:ln>
            <a:noFill/>
          </a:ln>
        </p:spPr>
      </p:pic>
      <p:sp>
        <p:nvSpPr>
          <p:cNvPr id="19" name="Google Shape;19;p38"/>
          <p:cNvSpPr txBox="1">
            <a:spLocks noGrp="1"/>
          </p:cNvSpPr>
          <p:nvPr>
            <p:ph type="ctrTitle"/>
          </p:nvPr>
        </p:nvSpPr>
        <p:spPr>
          <a:xfrm>
            <a:off x="4932947" y="3092837"/>
            <a:ext cx="7259053"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Calibri"/>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oş" type="blank">
  <p:cSld name="BLANK">
    <p:spTree>
      <p:nvGrpSpPr>
        <p:cNvPr id="1" name="Shape 105"/>
        <p:cNvGrpSpPr/>
        <p:nvPr/>
      </p:nvGrpSpPr>
      <p:grpSpPr>
        <a:xfrm>
          <a:off x="0" y="0"/>
          <a:ext cx="0" cy="0"/>
          <a:chOff x="0" y="0"/>
          <a:chExt cx="0" cy="0"/>
        </a:xfrm>
      </p:grpSpPr>
      <p:pic>
        <p:nvPicPr>
          <p:cNvPr id="106" name="Google Shape;106;p47"/>
          <p:cNvPicPr preferRelativeResize="0"/>
          <p:nvPr/>
        </p:nvPicPr>
        <p:blipFill rotWithShape="1">
          <a:blip r:embed="rId2">
            <a:alphaModFix/>
          </a:blip>
          <a:srcRect/>
          <a:stretch/>
        </p:blipFill>
        <p:spPr>
          <a:xfrm>
            <a:off x="-2065882" y="471272"/>
            <a:ext cx="11354585" cy="838779"/>
          </a:xfrm>
          <a:prstGeom prst="rect">
            <a:avLst/>
          </a:prstGeom>
          <a:noFill/>
          <a:ln>
            <a:noFill/>
          </a:ln>
        </p:spPr>
      </p:pic>
      <p:pic>
        <p:nvPicPr>
          <p:cNvPr id="107" name="Google Shape;107;p47"/>
          <p:cNvPicPr preferRelativeResize="0"/>
          <p:nvPr/>
        </p:nvPicPr>
        <p:blipFill rotWithShape="1">
          <a:blip r:embed="rId3">
            <a:alphaModFix/>
          </a:blip>
          <a:srcRect/>
          <a:stretch/>
        </p:blipFill>
        <p:spPr>
          <a:xfrm>
            <a:off x="9737560" y="471272"/>
            <a:ext cx="3401715" cy="838779"/>
          </a:xfrm>
          <a:prstGeom prst="rect">
            <a:avLst/>
          </a:prstGeom>
          <a:noFill/>
          <a:ln>
            <a:noFill/>
          </a:ln>
        </p:spPr>
      </p:pic>
      <p:pic>
        <p:nvPicPr>
          <p:cNvPr id="108" name="Google Shape;108;p47"/>
          <p:cNvPicPr preferRelativeResize="0"/>
          <p:nvPr/>
        </p:nvPicPr>
        <p:blipFill rotWithShape="1">
          <a:blip r:embed="rId4">
            <a:alphaModFix/>
          </a:blip>
          <a:srcRect/>
          <a:stretch/>
        </p:blipFill>
        <p:spPr>
          <a:xfrm>
            <a:off x="9293652" y="471272"/>
            <a:ext cx="939743" cy="838779"/>
          </a:xfrm>
          <a:prstGeom prst="rect">
            <a:avLst/>
          </a:prstGeom>
          <a:noFill/>
          <a:ln>
            <a:noFill/>
          </a:ln>
        </p:spPr>
      </p:pic>
      <p:pic>
        <p:nvPicPr>
          <p:cNvPr id="109" name="Google Shape;109;p47"/>
          <p:cNvPicPr preferRelativeResize="0"/>
          <p:nvPr/>
        </p:nvPicPr>
        <p:blipFill rotWithShape="1">
          <a:blip r:embed="rId5">
            <a:alphaModFix/>
          </a:blip>
          <a:srcRect/>
          <a:stretch/>
        </p:blipFill>
        <p:spPr>
          <a:xfrm>
            <a:off x="8846306" y="471272"/>
            <a:ext cx="939743" cy="838779"/>
          </a:xfrm>
          <a:prstGeom prst="rect">
            <a:avLst/>
          </a:prstGeom>
          <a:noFill/>
          <a:ln>
            <a:noFill/>
          </a:ln>
        </p:spPr>
      </p:pic>
      <p:pic>
        <p:nvPicPr>
          <p:cNvPr id="110" name="Google Shape;110;p47"/>
          <p:cNvPicPr preferRelativeResize="0"/>
          <p:nvPr/>
        </p:nvPicPr>
        <p:blipFill rotWithShape="1">
          <a:blip r:embed="rId6">
            <a:alphaModFix/>
          </a:blip>
          <a:srcRect/>
          <a:stretch/>
        </p:blipFill>
        <p:spPr>
          <a:xfrm>
            <a:off x="9881041" y="63283"/>
            <a:ext cx="1962043" cy="450178"/>
          </a:xfrm>
          <a:prstGeom prst="rect">
            <a:avLst/>
          </a:prstGeom>
          <a:noFill/>
          <a:ln>
            <a:noFill/>
          </a:ln>
        </p:spPr>
      </p:pic>
      <p:sp>
        <p:nvSpPr>
          <p:cNvPr id="111" name="Google Shape;111;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2" name="Google Shape;112;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Yalnızca Başlık">
  <p:cSld name="1_Yalnızca Başlık">
    <p:spTree>
      <p:nvGrpSpPr>
        <p:cNvPr id="1" name="Shape 20"/>
        <p:cNvGrpSpPr/>
        <p:nvPr/>
      </p:nvGrpSpPr>
      <p:grpSpPr>
        <a:xfrm>
          <a:off x="0" y="0"/>
          <a:ext cx="0" cy="0"/>
          <a:chOff x="0" y="0"/>
          <a:chExt cx="0" cy="0"/>
        </a:xfrm>
      </p:grpSpPr>
      <p:pic>
        <p:nvPicPr>
          <p:cNvPr id="21" name="Google Shape;21;p39"/>
          <p:cNvPicPr preferRelativeResize="0"/>
          <p:nvPr/>
        </p:nvPicPr>
        <p:blipFill rotWithShape="1">
          <a:blip r:embed="rId2">
            <a:alphaModFix/>
          </a:blip>
          <a:srcRect/>
          <a:stretch/>
        </p:blipFill>
        <p:spPr>
          <a:xfrm>
            <a:off x="10300756" y="956706"/>
            <a:ext cx="591551" cy="242439"/>
          </a:xfrm>
          <a:prstGeom prst="rect">
            <a:avLst/>
          </a:prstGeom>
          <a:noFill/>
          <a:ln>
            <a:noFill/>
          </a:ln>
        </p:spPr>
      </p:pic>
      <p:pic>
        <p:nvPicPr>
          <p:cNvPr id="22" name="Google Shape;22;p39"/>
          <p:cNvPicPr preferRelativeResize="0"/>
          <p:nvPr/>
        </p:nvPicPr>
        <p:blipFill rotWithShape="1">
          <a:blip r:embed="rId3">
            <a:alphaModFix/>
          </a:blip>
          <a:srcRect/>
          <a:stretch/>
        </p:blipFill>
        <p:spPr>
          <a:xfrm flipH="1">
            <a:off x="1345258" y="975756"/>
            <a:ext cx="648114" cy="242439"/>
          </a:xfrm>
          <a:prstGeom prst="rect">
            <a:avLst/>
          </a:prstGeom>
          <a:noFill/>
          <a:ln>
            <a:noFill/>
          </a:ln>
        </p:spPr>
      </p:pic>
      <p:sp>
        <p:nvSpPr>
          <p:cNvPr id="23" name="Google Shape;23;p39"/>
          <p:cNvSpPr/>
          <p:nvPr/>
        </p:nvSpPr>
        <p:spPr>
          <a:xfrm>
            <a:off x="1054442" y="676275"/>
            <a:ext cx="10058401" cy="401650"/>
          </a:xfrm>
          <a:prstGeom prst="rect">
            <a:avLst/>
          </a:prstGeom>
          <a:gradFill>
            <a:gsLst>
              <a:gs pos="0">
                <a:srgbClr val="E6272D"/>
              </a:gs>
              <a:gs pos="44000">
                <a:srgbClr val="7F0F12"/>
              </a:gs>
              <a:gs pos="54000">
                <a:srgbClr val="7F0F12"/>
              </a:gs>
              <a:gs pos="100000">
                <a:srgbClr val="E6272D"/>
              </a:gs>
            </a:gsLst>
            <a:path path="circle">
              <a:fillToRect l="100000" t="100000"/>
            </a:path>
            <a:tileRect r="-100000" b="-100000"/>
          </a:gradFill>
          <a:ln w="12700" cap="flat" cmpd="sng">
            <a:solidFill>
              <a:srgbClr val="7F0F1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4" name="Google Shape;24;p39"/>
          <p:cNvPicPr preferRelativeResize="0"/>
          <p:nvPr/>
        </p:nvPicPr>
        <p:blipFill rotWithShape="1">
          <a:blip r:embed="rId4">
            <a:alphaModFix/>
          </a:blip>
          <a:srcRect/>
          <a:stretch/>
        </p:blipFill>
        <p:spPr>
          <a:xfrm>
            <a:off x="5362628" y="6312572"/>
            <a:ext cx="1962043" cy="450178"/>
          </a:xfrm>
          <a:prstGeom prst="rect">
            <a:avLst/>
          </a:prstGeom>
          <a:noFill/>
          <a:ln>
            <a:noFill/>
          </a:ln>
        </p:spPr>
      </p:pic>
      <p:sp>
        <p:nvSpPr>
          <p:cNvPr id="25" name="Google Shape;25;p39"/>
          <p:cNvSpPr txBox="1">
            <a:spLocks noGrp="1"/>
          </p:cNvSpPr>
          <p:nvPr>
            <p:ph type="body" idx="1"/>
          </p:nvPr>
        </p:nvSpPr>
        <p:spPr>
          <a:xfrm>
            <a:off x="838200" y="1384209"/>
            <a:ext cx="5353050" cy="4792754"/>
          </a:xfrm>
          <a:prstGeom prst="rect">
            <a:avLst/>
          </a:prstGeom>
          <a:noFill/>
          <a:ln>
            <a:noFill/>
          </a:ln>
        </p:spPr>
        <p:txBody>
          <a:bodyPr spcFirstLastPara="1" wrap="square" lIns="91425" tIns="45700" rIns="91425" bIns="45700" anchor="t" anchorCtr="0">
            <a:normAutofit/>
          </a:bodyPr>
          <a:lstStyle>
            <a:lvl1pPr marL="457200" lvl="0" indent="-381000" algn="ctr">
              <a:lnSpc>
                <a:spcPct val="90000"/>
              </a:lnSpc>
              <a:spcBef>
                <a:spcPts val="1000"/>
              </a:spcBef>
              <a:spcAft>
                <a:spcPts val="0"/>
              </a:spcAft>
              <a:buClr>
                <a:schemeClr val="dk1"/>
              </a:buClr>
              <a:buSzPts val="2400"/>
              <a:buChar char="•"/>
              <a:defRPr/>
            </a:lvl1pPr>
            <a:lvl2pPr marL="914400" lvl="1" indent="-381000" algn="ctr">
              <a:lnSpc>
                <a:spcPct val="90000"/>
              </a:lnSpc>
              <a:spcBef>
                <a:spcPts val="500"/>
              </a:spcBef>
              <a:spcAft>
                <a:spcPts val="0"/>
              </a:spcAft>
              <a:buClr>
                <a:schemeClr val="dk1"/>
              </a:buClr>
              <a:buSzPts val="2400"/>
              <a:buChar char="•"/>
              <a:defRPr/>
            </a:lvl2pPr>
            <a:lvl3pPr marL="1371600" lvl="2" indent="-381000" algn="ctr">
              <a:lnSpc>
                <a:spcPct val="90000"/>
              </a:lnSpc>
              <a:spcBef>
                <a:spcPts val="500"/>
              </a:spcBef>
              <a:spcAft>
                <a:spcPts val="0"/>
              </a:spcAft>
              <a:buClr>
                <a:schemeClr val="dk1"/>
              </a:buClr>
              <a:buSzPts val="2400"/>
              <a:buChar char="•"/>
              <a:defRPr/>
            </a:lvl3pPr>
            <a:lvl4pPr marL="1828800" lvl="3" indent="-381000" algn="ctr">
              <a:lnSpc>
                <a:spcPct val="90000"/>
              </a:lnSpc>
              <a:spcBef>
                <a:spcPts val="500"/>
              </a:spcBef>
              <a:spcAft>
                <a:spcPts val="0"/>
              </a:spcAft>
              <a:buClr>
                <a:schemeClr val="dk1"/>
              </a:buClr>
              <a:buSzPts val="2400"/>
              <a:buChar char="•"/>
              <a:defRPr/>
            </a:lvl4pPr>
            <a:lvl5pPr marL="2286000" lvl="4" indent="-381000" algn="ctr">
              <a:lnSpc>
                <a:spcPct val="90000"/>
              </a:lnSpc>
              <a:spcBef>
                <a:spcPts val="500"/>
              </a:spcBef>
              <a:spcAft>
                <a:spcPts val="0"/>
              </a:spcAft>
              <a:buClr>
                <a:schemeClr val="dk1"/>
              </a:buClr>
              <a:buSzPts val="2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6" name="Google Shape;26;p39"/>
          <p:cNvPicPr preferRelativeResize="0"/>
          <p:nvPr/>
        </p:nvPicPr>
        <p:blipFill rotWithShape="1">
          <a:blip r:embed="rId5">
            <a:alphaModFix/>
          </a:blip>
          <a:srcRect/>
          <a:stretch/>
        </p:blipFill>
        <p:spPr>
          <a:xfrm>
            <a:off x="6214356" y="3365530"/>
            <a:ext cx="6227030" cy="3172131"/>
          </a:xfrm>
          <a:prstGeom prst="rect">
            <a:avLst/>
          </a:prstGeom>
          <a:noFill/>
          <a:ln>
            <a:noFill/>
          </a:ln>
        </p:spPr>
      </p:pic>
      <p:sp>
        <p:nvSpPr>
          <p:cNvPr id="27" name="Google Shape;27;p39"/>
          <p:cNvSpPr txBox="1">
            <a:spLocks noGrp="1"/>
          </p:cNvSpPr>
          <p:nvPr>
            <p:ph type="title"/>
          </p:nvPr>
        </p:nvSpPr>
        <p:spPr>
          <a:xfrm>
            <a:off x="1717237" y="691270"/>
            <a:ext cx="8823158" cy="377798"/>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2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28" name="Google Shape;28;p39"/>
          <p:cNvPicPr preferRelativeResize="0"/>
          <p:nvPr/>
        </p:nvPicPr>
        <p:blipFill rotWithShape="1">
          <a:blip r:embed="rId6">
            <a:alphaModFix/>
          </a:blip>
          <a:srcRect/>
          <a:stretch/>
        </p:blipFill>
        <p:spPr>
          <a:xfrm>
            <a:off x="982265" y="383364"/>
            <a:ext cx="806256" cy="806256"/>
          </a:xfrm>
          <a:prstGeom prst="rect">
            <a:avLst/>
          </a:prstGeom>
          <a:noFill/>
          <a:ln>
            <a:noFill/>
          </a:ln>
        </p:spPr>
      </p:pic>
      <p:pic>
        <p:nvPicPr>
          <p:cNvPr id="29" name="Google Shape;29;p39"/>
          <p:cNvPicPr preferRelativeResize="0"/>
          <p:nvPr/>
        </p:nvPicPr>
        <p:blipFill rotWithShape="1">
          <a:blip r:embed="rId7">
            <a:alphaModFix/>
          </a:blip>
          <a:srcRect/>
          <a:stretch/>
        </p:blipFill>
        <p:spPr>
          <a:xfrm>
            <a:off x="10469110" y="411503"/>
            <a:ext cx="763368" cy="763368"/>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aşlık ve İçerik" type="obj">
  <p:cSld name="OBJECT">
    <p:spTree>
      <p:nvGrpSpPr>
        <p:cNvPr id="1" name="Shape 30"/>
        <p:cNvGrpSpPr/>
        <p:nvPr/>
      </p:nvGrpSpPr>
      <p:grpSpPr>
        <a:xfrm>
          <a:off x="0" y="0"/>
          <a:ext cx="0" cy="0"/>
          <a:chOff x="0" y="0"/>
          <a:chExt cx="0" cy="0"/>
        </a:xfrm>
      </p:grpSpPr>
      <p:pic>
        <p:nvPicPr>
          <p:cNvPr id="31" name="Google Shape;31;p40"/>
          <p:cNvPicPr preferRelativeResize="0"/>
          <p:nvPr/>
        </p:nvPicPr>
        <p:blipFill rotWithShape="1">
          <a:blip r:embed="rId2">
            <a:alphaModFix/>
          </a:blip>
          <a:srcRect/>
          <a:stretch/>
        </p:blipFill>
        <p:spPr>
          <a:xfrm>
            <a:off x="-2065882" y="471272"/>
            <a:ext cx="11354585" cy="838779"/>
          </a:xfrm>
          <a:prstGeom prst="rect">
            <a:avLst/>
          </a:prstGeom>
          <a:noFill/>
          <a:ln>
            <a:noFill/>
          </a:ln>
        </p:spPr>
      </p:pic>
      <p:pic>
        <p:nvPicPr>
          <p:cNvPr id="32" name="Google Shape;32;p40"/>
          <p:cNvPicPr preferRelativeResize="0"/>
          <p:nvPr/>
        </p:nvPicPr>
        <p:blipFill rotWithShape="1">
          <a:blip r:embed="rId3">
            <a:alphaModFix/>
          </a:blip>
          <a:srcRect/>
          <a:stretch/>
        </p:blipFill>
        <p:spPr>
          <a:xfrm>
            <a:off x="9737560" y="471272"/>
            <a:ext cx="3401715" cy="838779"/>
          </a:xfrm>
          <a:prstGeom prst="rect">
            <a:avLst/>
          </a:prstGeom>
          <a:noFill/>
          <a:ln>
            <a:noFill/>
          </a:ln>
        </p:spPr>
      </p:pic>
      <p:pic>
        <p:nvPicPr>
          <p:cNvPr id="33" name="Google Shape;33;p40"/>
          <p:cNvPicPr preferRelativeResize="0"/>
          <p:nvPr/>
        </p:nvPicPr>
        <p:blipFill rotWithShape="1">
          <a:blip r:embed="rId4">
            <a:alphaModFix/>
          </a:blip>
          <a:srcRect/>
          <a:stretch/>
        </p:blipFill>
        <p:spPr>
          <a:xfrm>
            <a:off x="9293652" y="471272"/>
            <a:ext cx="939743" cy="838779"/>
          </a:xfrm>
          <a:prstGeom prst="rect">
            <a:avLst/>
          </a:prstGeom>
          <a:noFill/>
          <a:ln>
            <a:noFill/>
          </a:ln>
        </p:spPr>
      </p:pic>
      <p:pic>
        <p:nvPicPr>
          <p:cNvPr id="34" name="Google Shape;34;p40"/>
          <p:cNvPicPr preferRelativeResize="0"/>
          <p:nvPr/>
        </p:nvPicPr>
        <p:blipFill rotWithShape="1">
          <a:blip r:embed="rId5">
            <a:alphaModFix/>
          </a:blip>
          <a:srcRect/>
          <a:stretch/>
        </p:blipFill>
        <p:spPr>
          <a:xfrm>
            <a:off x="8846306" y="471272"/>
            <a:ext cx="939743" cy="838779"/>
          </a:xfrm>
          <a:prstGeom prst="rect">
            <a:avLst/>
          </a:prstGeom>
          <a:noFill/>
          <a:ln>
            <a:noFill/>
          </a:ln>
        </p:spPr>
      </p:pic>
      <p:pic>
        <p:nvPicPr>
          <p:cNvPr id="35" name="Google Shape;35;p40"/>
          <p:cNvPicPr preferRelativeResize="0"/>
          <p:nvPr/>
        </p:nvPicPr>
        <p:blipFill rotWithShape="1">
          <a:blip r:embed="rId6">
            <a:alphaModFix/>
          </a:blip>
          <a:srcRect/>
          <a:stretch/>
        </p:blipFill>
        <p:spPr>
          <a:xfrm>
            <a:off x="9881041" y="63283"/>
            <a:ext cx="1962043" cy="450178"/>
          </a:xfrm>
          <a:prstGeom prst="rect">
            <a:avLst/>
          </a:prstGeom>
          <a:noFill/>
          <a:ln>
            <a:noFill/>
          </a:ln>
        </p:spPr>
      </p:pic>
      <p:sp>
        <p:nvSpPr>
          <p:cNvPr id="36" name="Google Shape;36;p40"/>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40"/>
          <p:cNvSpPr txBox="1">
            <a:spLocks noGrp="1"/>
          </p:cNvSpPr>
          <p:nvPr>
            <p:ph type="body" idx="1"/>
          </p:nvPr>
        </p:nvSpPr>
        <p:spPr>
          <a:xfrm>
            <a:off x="838200" y="1384209"/>
            <a:ext cx="10515600" cy="479275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3_Yalnızca Başlık">
  <p:cSld name="3_Yalnızca Başlık">
    <p:spTree>
      <p:nvGrpSpPr>
        <p:cNvPr id="1" name="Shape 41"/>
        <p:cNvGrpSpPr/>
        <p:nvPr/>
      </p:nvGrpSpPr>
      <p:grpSpPr>
        <a:xfrm>
          <a:off x="0" y="0"/>
          <a:ext cx="0" cy="0"/>
          <a:chOff x="0" y="0"/>
          <a:chExt cx="0" cy="0"/>
        </a:xfrm>
      </p:grpSpPr>
      <p:pic>
        <p:nvPicPr>
          <p:cNvPr id="42" name="Google Shape;42;p41"/>
          <p:cNvPicPr preferRelativeResize="0"/>
          <p:nvPr/>
        </p:nvPicPr>
        <p:blipFill rotWithShape="1">
          <a:blip r:embed="rId2">
            <a:alphaModFix/>
          </a:blip>
          <a:srcRect/>
          <a:stretch/>
        </p:blipFill>
        <p:spPr>
          <a:xfrm>
            <a:off x="10300756" y="956706"/>
            <a:ext cx="591551" cy="242439"/>
          </a:xfrm>
          <a:prstGeom prst="rect">
            <a:avLst/>
          </a:prstGeom>
          <a:noFill/>
          <a:ln>
            <a:noFill/>
          </a:ln>
        </p:spPr>
      </p:pic>
      <p:pic>
        <p:nvPicPr>
          <p:cNvPr id="43" name="Google Shape;43;p41"/>
          <p:cNvPicPr preferRelativeResize="0"/>
          <p:nvPr/>
        </p:nvPicPr>
        <p:blipFill rotWithShape="1">
          <a:blip r:embed="rId3">
            <a:alphaModFix/>
          </a:blip>
          <a:srcRect/>
          <a:stretch/>
        </p:blipFill>
        <p:spPr>
          <a:xfrm flipH="1">
            <a:off x="1345258" y="975756"/>
            <a:ext cx="648114" cy="242439"/>
          </a:xfrm>
          <a:prstGeom prst="rect">
            <a:avLst/>
          </a:prstGeom>
          <a:noFill/>
          <a:ln>
            <a:noFill/>
          </a:ln>
        </p:spPr>
      </p:pic>
      <p:sp>
        <p:nvSpPr>
          <p:cNvPr id="44" name="Google Shape;44;p41"/>
          <p:cNvSpPr/>
          <p:nvPr/>
        </p:nvSpPr>
        <p:spPr>
          <a:xfrm>
            <a:off x="1046205" y="676275"/>
            <a:ext cx="10107828" cy="401650"/>
          </a:xfrm>
          <a:prstGeom prst="rect">
            <a:avLst/>
          </a:prstGeom>
          <a:gradFill>
            <a:gsLst>
              <a:gs pos="0">
                <a:srgbClr val="E6272D"/>
              </a:gs>
              <a:gs pos="44000">
                <a:srgbClr val="7F0F12"/>
              </a:gs>
              <a:gs pos="54000">
                <a:srgbClr val="7F0F12"/>
              </a:gs>
              <a:gs pos="100000">
                <a:srgbClr val="E6272D"/>
              </a:gs>
            </a:gsLst>
            <a:path path="circle">
              <a:fillToRect l="100000" t="100000"/>
            </a:path>
            <a:tileRect r="-100000" b="-100000"/>
          </a:gradFill>
          <a:ln w="12700" cap="flat" cmpd="sng">
            <a:solidFill>
              <a:srgbClr val="7F0F1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5" name="Google Shape;45;p41"/>
          <p:cNvPicPr preferRelativeResize="0"/>
          <p:nvPr/>
        </p:nvPicPr>
        <p:blipFill rotWithShape="1">
          <a:blip r:embed="rId4">
            <a:alphaModFix/>
          </a:blip>
          <a:srcRect/>
          <a:stretch/>
        </p:blipFill>
        <p:spPr>
          <a:xfrm>
            <a:off x="5362628" y="6312572"/>
            <a:ext cx="1962043" cy="450178"/>
          </a:xfrm>
          <a:prstGeom prst="rect">
            <a:avLst/>
          </a:prstGeom>
          <a:noFill/>
          <a:ln>
            <a:noFill/>
          </a:ln>
        </p:spPr>
      </p:pic>
      <p:sp>
        <p:nvSpPr>
          <p:cNvPr id="46" name="Google Shape;46;p41"/>
          <p:cNvSpPr txBox="1">
            <a:spLocks noGrp="1"/>
          </p:cNvSpPr>
          <p:nvPr>
            <p:ph type="body" idx="1"/>
          </p:nvPr>
        </p:nvSpPr>
        <p:spPr>
          <a:xfrm>
            <a:off x="838200" y="1384209"/>
            <a:ext cx="10668000" cy="4792754"/>
          </a:xfrm>
          <a:prstGeom prst="rect">
            <a:avLst/>
          </a:prstGeom>
          <a:noFill/>
          <a:ln>
            <a:noFill/>
          </a:ln>
        </p:spPr>
        <p:txBody>
          <a:bodyPr spcFirstLastPara="1" wrap="square" lIns="91425" tIns="45700" rIns="91425" bIns="45700" anchor="t" anchorCtr="0">
            <a:normAutofit/>
          </a:bodyPr>
          <a:lstStyle>
            <a:lvl1pPr marL="457200" lvl="0" indent="-381000" algn="ctr">
              <a:lnSpc>
                <a:spcPct val="90000"/>
              </a:lnSpc>
              <a:spcBef>
                <a:spcPts val="1000"/>
              </a:spcBef>
              <a:spcAft>
                <a:spcPts val="0"/>
              </a:spcAft>
              <a:buClr>
                <a:schemeClr val="dk1"/>
              </a:buClr>
              <a:buSzPts val="2400"/>
              <a:buChar char="•"/>
              <a:defRPr/>
            </a:lvl1pPr>
            <a:lvl2pPr marL="914400" lvl="1" indent="-381000" algn="ctr">
              <a:lnSpc>
                <a:spcPct val="90000"/>
              </a:lnSpc>
              <a:spcBef>
                <a:spcPts val="500"/>
              </a:spcBef>
              <a:spcAft>
                <a:spcPts val="0"/>
              </a:spcAft>
              <a:buClr>
                <a:schemeClr val="dk1"/>
              </a:buClr>
              <a:buSzPts val="2400"/>
              <a:buChar char="•"/>
              <a:defRPr/>
            </a:lvl2pPr>
            <a:lvl3pPr marL="1371600" lvl="2" indent="-381000" algn="ctr">
              <a:lnSpc>
                <a:spcPct val="90000"/>
              </a:lnSpc>
              <a:spcBef>
                <a:spcPts val="500"/>
              </a:spcBef>
              <a:spcAft>
                <a:spcPts val="0"/>
              </a:spcAft>
              <a:buClr>
                <a:schemeClr val="dk1"/>
              </a:buClr>
              <a:buSzPts val="2400"/>
              <a:buChar char="•"/>
              <a:defRPr/>
            </a:lvl3pPr>
            <a:lvl4pPr marL="1828800" lvl="3" indent="-381000" algn="ctr">
              <a:lnSpc>
                <a:spcPct val="90000"/>
              </a:lnSpc>
              <a:spcBef>
                <a:spcPts val="500"/>
              </a:spcBef>
              <a:spcAft>
                <a:spcPts val="0"/>
              </a:spcAft>
              <a:buClr>
                <a:schemeClr val="dk1"/>
              </a:buClr>
              <a:buSzPts val="2400"/>
              <a:buChar char="•"/>
              <a:defRPr/>
            </a:lvl4pPr>
            <a:lvl5pPr marL="2286000" lvl="4" indent="-381000" algn="ctr">
              <a:lnSpc>
                <a:spcPct val="90000"/>
              </a:lnSpc>
              <a:spcBef>
                <a:spcPts val="500"/>
              </a:spcBef>
              <a:spcAft>
                <a:spcPts val="0"/>
              </a:spcAft>
              <a:buClr>
                <a:schemeClr val="dk1"/>
              </a:buClr>
              <a:buSzPts val="2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7" name="Google Shape;47;p41"/>
          <p:cNvPicPr preferRelativeResize="0"/>
          <p:nvPr/>
        </p:nvPicPr>
        <p:blipFill rotWithShape="1">
          <a:blip r:embed="rId5">
            <a:alphaModFix/>
          </a:blip>
          <a:srcRect/>
          <a:stretch/>
        </p:blipFill>
        <p:spPr>
          <a:xfrm>
            <a:off x="10469110" y="411503"/>
            <a:ext cx="763368" cy="763368"/>
          </a:xfrm>
          <a:prstGeom prst="rect">
            <a:avLst/>
          </a:prstGeom>
          <a:noFill/>
          <a:ln>
            <a:noFill/>
          </a:ln>
        </p:spPr>
      </p:pic>
      <p:pic>
        <p:nvPicPr>
          <p:cNvPr id="48" name="Google Shape;48;p41"/>
          <p:cNvPicPr preferRelativeResize="0"/>
          <p:nvPr/>
        </p:nvPicPr>
        <p:blipFill rotWithShape="1">
          <a:blip r:embed="rId6">
            <a:alphaModFix/>
          </a:blip>
          <a:srcRect/>
          <a:stretch/>
        </p:blipFill>
        <p:spPr>
          <a:xfrm>
            <a:off x="982265" y="383364"/>
            <a:ext cx="806256" cy="806256"/>
          </a:xfrm>
          <a:prstGeom prst="rect">
            <a:avLst/>
          </a:prstGeom>
          <a:noFill/>
          <a:ln>
            <a:noFill/>
          </a:ln>
        </p:spPr>
      </p:pic>
      <p:sp>
        <p:nvSpPr>
          <p:cNvPr id="49" name="Google Shape;49;p41"/>
          <p:cNvSpPr txBox="1">
            <a:spLocks noGrp="1"/>
          </p:cNvSpPr>
          <p:nvPr>
            <p:ph type="title"/>
          </p:nvPr>
        </p:nvSpPr>
        <p:spPr>
          <a:xfrm>
            <a:off x="1717237" y="691270"/>
            <a:ext cx="8823158" cy="377798"/>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2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_Yalnızca Başlık">
  <p:cSld name="2_Yalnızca Başlık">
    <p:spTree>
      <p:nvGrpSpPr>
        <p:cNvPr id="1" name="Shape 50"/>
        <p:cNvGrpSpPr/>
        <p:nvPr/>
      </p:nvGrpSpPr>
      <p:grpSpPr>
        <a:xfrm>
          <a:off x="0" y="0"/>
          <a:ext cx="0" cy="0"/>
          <a:chOff x="0" y="0"/>
          <a:chExt cx="0" cy="0"/>
        </a:xfrm>
      </p:grpSpPr>
      <p:pic>
        <p:nvPicPr>
          <p:cNvPr id="51" name="Google Shape;51;p42"/>
          <p:cNvPicPr preferRelativeResize="0"/>
          <p:nvPr/>
        </p:nvPicPr>
        <p:blipFill rotWithShape="1">
          <a:blip r:embed="rId2">
            <a:alphaModFix/>
          </a:blip>
          <a:srcRect/>
          <a:stretch/>
        </p:blipFill>
        <p:spPr>
          <a:xfrm>
            <a:off x="10300756" y="956706"/>
            <a:ext cx="591551" cy="242439"/>
          </a:xfrm>
          <a:prstGeom prst="rect">
            <a:avLst/>
          </a:prstGeom>
          <a:noFill/>
          <a:ln>
            <a:noFill/>
          </a:ln>
        </p:spPr>
      </p:pic>
      <p:pic>
        <p:nvPicPr>
          <p:cNvPr id="52" name="Google Shape;52;p42"/>
          <p:cNvPicPr preferRelativeResize="0"/>
          <p:nvPr/>
        </p:nvPicPr>
        <p:blipFill rotWithShape="1">
          <a:blip r:embed="rId3">
            <a:alphaModFix/>
          </a:blip>
          <a:srcRect/>
          <a:stretch/>
        </p:blipFill>
        <p:spPr>
          <a:xfrm flipH="1">
            <a:off x="1345258" y="975756"/>
            <a:ext cx="648114" cy="242439"/>
          </a:xfrm>
          <a:prstGeom prst="rect">
            <a:avLst/>
          </a:prstGeom>
          <a:noFill/>
          <a:ln>
            <a:noFill/>
          </a:ln>
        </p:spPr>
      </p:pic>
      <p:pic>
        <p:nvPicPr>
          <p:cNvPr id="53" name="Google Shape;53;p42"/>
          <p:cNvPicPr preferRelativeResize="0"/>
          <p:nvPr/>
        </p:nvPicPr>
        <p:blipFill rotWithShape="1">
          <a:blip r:embed="rId4">
            <a:alphaModFix/>
          </a:blip>
          <a:srcRect/>
          <a:stretch/>
        </p:blipFill>
        <p:spPr>
          <a:xfrm>
            <a:off x="1070918" y="596567"/>
            <a:ext cx="10091351" cy="602578"/>
          </a:xfrm>
          <a:prstGeom prst="rect">
            <a:avLst/>
          </a:prstGeom>
          <a:noFill/>
          <a:ln>
            <a:noFill/>
          </a:ln>
        </p:spPr>
      </p:pic>
      <p:pic>
        <p:nvPicPr>
          <p:cNvPr id="54" name="Google Shape;54;p42"/>
          <p:cNvPicPr preferRelativeResize="0"/>
          <p:nvPr/>
        </p:nvPicPr>
        <p:blipFill rotWithShape="1">
          <a:blip r:embed="rId5">
            <a:alphaModFix/>
          </a:blip>
          <a:srcRect/>
          <a:stretch/>
        </p:blipFill>
        <p:spPr>
          <a:xfrm>
            <a:off x="5362628" y="6312572"/>
            <a:ext cx="1962043" cy="450178"/>
          </a:xfrm>
          <a:prstGeom prst="rect">
            <a:avLst/>
          </a:prstGeom>
          <a:noFill/>
          <a:ln>
            <a:noFill/>
          </a:ln>
        </p:spPr>
      </p:pic>
      <p:sp>
        <p:nvSpPr>
          <p:cNvPr id="55" name="Google Shape;55;p42"/>
          <p:cNvSpPr txBox="1">
            <a:spLocks noGrp="1"/>
          </p:cNvSpPr>
          <p:nvPr>
            <p:ph type="title"/>
          </p:nvPr>
        </p:nvSpPr>
        <p:spPr>
          <a:xfrm>
            <a:off x="1798046" y="708053"/>
            <a:ext cx="8823158" cy="377798"/>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2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56" name="Google Shape;56;p42"/>
          <p:cNvPicPr preferRelativeResize="0"/>
          <p:nvPr/>
        </p:nvPicPr>
        <p:blipFill rotWithShape="1">
          <a:blip r:embed="rId6">
            <a:alphaModFix/>
          </a:blip>
          <a:srcRect/>
          <a:stretch/>
        </p:blipFill>
        <p:spPr>
          <a:xfrm>
            <a:off x="10484518" y="426911"/>
            <a:ext cx="747960" cy="747960"/>
          </a:xfrm>
          <a:prstGeom prst="rect">
            <a:avLst/>
          </a:prstGeom>
          <a:noFill/>
          <a:ln>
            <a:noFill/>
          </a:ln>
        </p:spPr>
      </p:pic>
      <p:pic>
        <p:nvPicPr>
          <p:cNvPr id="57" name="Google Shape;57;p42"/>
          <p:cNvPicPr preferRelativeResize="0"/>
          <p:nvPr/>
        </p:nvPicPr>
        <p:blipFill rotWithShape="1">
          <a:blip r:embed="rId7">
            <a:alphaModFix/>
          </a:blip>
          <a:srcRect/>
          <a:stretch/>
        </p:blipFill>
        <p:spPr>
          <a:xfrm flipH="1">
            <a:off x="978568" y="451185"/>
            <a:ext cx="819478" cy="747960"/>
          </a:xfrm>
          <a:prstGeom prst="rect">
            <a:avLst/>
          </a:prstGeom>
          <a:noFill/>
          <a:ln>
            <a:noFill/>
          </a:ln>
        </p:spPr>
      </p:pic>
      <p:sp>
        <p:nvSpPr>
          <p:cNvPr id="58" name="Google Shape;58;p42"/>
          <p:cNvSpPr txBox="1">
            <a:spLocks noGrp="1"/>
          </p:cNvSpPr>
          <p:nvPr>
            <p:ph type="body" idx="1"/>
          </p:nvPr>
        </p:nvSpPr>
        <p:spPr>
          <a:xfrm>
            <a:off x="838199" y="1384209"/>
            <a:ext cx="10620375" cy="479275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ölüm Üstbilgisi">
  <p:cSld name="Bölüm Üstbilgisi">
    <p:spTree>
      <p:nvGrpSpPr>
        <p:cNvPr id="1" name="Shape 59"/>
        <p:cNvGrpSpPr/>
        <p:nvPr/>
      </p:nvGrpSpPr>
      <p:grpSpPr>
        <a:xfrm>
          <a:off x="0" y="0"/>
          <a:ext cx="0" cy="0"/>
          <a:chOff x="0" y="0"/>
          <a:chExt cx="0" cy="0"/>
        </a:xfrm>
      </p:grpSpPr>
      <p:sp>
        <p:nvSpPr>
          <p:cNvPr id="60" name="Google Shape;60;p43"/>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61" name="Google Shape;61;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pic>
        <p:nvPicPr>
          <p:cNvPr id="64" name="Google Shape;64;p43"/>
          <p:cNvPicPr preferRelativeResize="0"/>
          <p:nvPr/>
        </p:nvPicPr>
        <p:blipFill rotWithShape="1">
          <a:blip r:embed="rId2">
            <a:alphaModFix/>
          </a:blip>
          <a:srcRect/>
          <a:stretch/>
        </p:blipFill>
        <p:spPr>
          <a:xfrm>
            <a:off x="1206893" y="4797388"/>
            <a:ext cx="4009373" cy="1643186"/>
          </a:xfrm>
          <a:prstGeom prst="rect">
            <a:avLst/>
          </a:prstGeom>
          <a:noFill/>
          <a:ln>
            <a:noFill/>
          </a:ln>
        </p:spPr>
      </p:pic>
      <p:pic>
        <p:nvPicPr>
          <p:cNvPr id="65" name="Google Shape;65;p43"/>
          <p:cNvPicPr preferRelativeResize="0"/>
          <p:nvPr/>
        </p:nvPicPr>
        <p:blipFill rotWithShape="1">
          <a:blip r:embed="rId3">
            <a:alphaModFix/>
          </a:blip>
          <a:srcRect/>
          <a:stretch/>
        </p:blipFill>
        <p:spPr>
          <a:xfrm>
            <a:off x="-838200" y="3812798"/>
            <a:ext cx="12192000" cy="1511808"/>
          </a:xfrm>
          <a:prstGeom prst="rect">
            <a:avLst/>
          </a:prstGeom>
          <a:noFill/>
          <a:ln>
            <a:noFill/>
          </a:ln>
        </p:spPr>
      </p:pic>
      <p:pic>
        <p:nvPicPr>
          <p:cNvPr id="66" name="Google Shape;66;p43"/>
          <p:cNvPicPr preferRelativeResize="0"/>
          <p:nvPr/>
        </p:nvPicPr>
        <p:blipFill rotWithShape="1">
          <a:blip r:embed="rId4">
            <a:alphaModFix/>
          </a:blip>
          <a:srcRect/>
          <a:stretch/>
        </p:blipFill>
        <p:spPr>
          <a:xfrm>
            <a:off x="132347" y="141355"/>
            <a:ext cx="5630779" cy="1291946"/>
          </a:xfrm>
          <a:prstGeom prst="rect">
            <a:avLst/>
          </a:prstGeom>
          <a:noFill/>
          <a:ln>
            <a:noFill/>
          </a:ln>
        </p:spPr>
      </p:pic>
      <p:pic>
        <p:nvPicPr>
          <p:cNvPr id="67" name="Google Shape;67;p43"/>
          <p:cNvPicPr preferRelativeResize="0"/>
          <p:nvPr/>
        </p:nvPicPr>
        <p:blipFill rotWithShape="1">
          <a:blip r:embed="rId5">
            <a:alphaModFix/>
          </a:blip>
          <a:srcRect/>
          <a:stretch/>
        </p:blipFill>
        <p:spPr>
          <a:xfrm>
            <a:off x="2165683" y="2149788"/>
            <a:ext cx="10026317" cy="4109147"/>
          </a:xfrm>
          <a:prstGeom prst="rect">
            <a:avLst/>
          </a:prstGeom>
          <a:noFill/>
          <a:ln>
            <a:noFill/>
          </a:ln>
        </p:spPr>
      </p:pic>
      <p:sp>
        <p:nvSpPr>
          <p:cNvPr id="68" name="Google Shape;68;p43"/>
          <p:cNvSpPr txBox="1"/>
          <p:nvPr/>
        </p:nvSpPr>
        <p:spPr>
          <a:xfrm>
            <a:off x="4932947" y="3092837"/>
            <a:ext cx="7259053" cy="2387600"/>
          </a:xfrm>
          <a:prstGeom prst="rect">
            <a:avLst/>
          </a:prstGeom>
          <a:noFill/>
          <a:ln>
            <a:noFill/>
          </a:ln>
        </p:spPr>
        <p:txBody>
          <a:bodyPr spcFirstLastPara="1" wrap="square" lIns="91425" tIns="45700" rIns="91425" bIns="45700" anchor="b" anchorCtr="0">
            <a:noAutofit/>
          </a:bodyPr>
          <a:lstStyle/>
          <a:p>
            <a:pPr marL="0" marR="0" lvl="0" indent="0" algn="ctr" rtl="0">
              <a:lnSpc>
                <a:spcPct val="90000"/>
              </a:lnSpc>
              <a:spcBef>
                <a:spcPts val="0"/>
              </a:spcBef>
              <a:spcAft>
                <a:spcPts val="0"/>
              </a:spcAft>
              <a:buClr>
                <a:schemeClr val="lt1"/>
              </a:buClr>
              <a:buSzPts val="6000"/>
              <a:buFont typeface="Calibri"/>
              <a:buNone/>
            </a:pPr>
            <a:r>
              <a:rPr lang="tr-TR" sz="6000" b="1">
                <a:solidFill>
                  <a:schemeClr val="lt1"/>
                </a:solidFill>
                <a:latin typeface="Calibri"/>
                <a:ea typeface="Calibri"/>
                <a:cs typeface="Calibri"/>
                <a:sym typeface="Calibri"/>
              </a:rPr>
              <a:t>ASIL BAŞLIK STİLİ İÇİN TIKLATIN</a:t>
            </a:r>
            <a:endParaRPr sz="6000" b="1">
              <a:solidFill>
                <a:schemeClr val="lt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ki İçerik" type="twoObj">
  <p:cSld name="TWO_OBJECTS">
    <p:spTree>
      <p:nvGrpSpPr>
        <p:cNvPr id="1" name="Shape 69"/>
        <p:cNvGrpSpPr/>
        <p:nvPr/>
      </p:nvGrpSpPr>
      <p:grpSpPr>
        <a:xfrm>
          <a:off x="0" y="0"/>
          <a:ext cx="0" cy="0"/>
          <a:chOff x="0" y="0"/>
          <a:chExt cx="0" cy="0"/>
        </a:xfrm>
      </p:grpSpPr>
      <p:pic>
        <p:nvPicPr>
          <p:cNvPr id="70" name="Google Shape;70;p44"/>
          <p:cNvPicPr preferRelativeResize="0"/>
          <p:nvPr/>
        </p:nvPicPr>
        <p:blipFill rotWithShape="1">
          <a:blip r:embed="rId2">
            <a:alphaModFix/>
          </a:blip>
          <a:srcRect/>
          <a:stretch/>
        </p:blipFill>
        <p:spPr>
          <a:xfrm>
            <a:off x="-2065882" y="471272"/>
            <a:ext cx="11354585" cy="838779"/>
          </a:xfrm>
          <a:prstGeom prst="rect">
            <a:avLst/>
          </a:prstGeom>
          <a:noFill/>
          <a:ln>
            <a:noFill/>
          </a:ln>
        </p:spPr>
      </p:pic>
      <p:pic>
        <p:nvPicPr>
          <p:cNvPr id="71" name="Google Shape;71;p44"/>
          <p:cNvPicPr preferRelativeResize="0"/>
          <p:nvPr/>
        </p:nvPicPr>
        <p:blipFill rotWithShape="1">
          <a:blip r:embed="rId3">
            <a:alphaModFix/>
          </a:blip>
          <a:srcRect/>
          <a:stretch/>
        </p:blipFill>
        <p:spPr>
          <a:xfrm>
            <a:off x="9737560" y="471272"/>
            <a:ext cx="3401715" cy="838779"/>
          </a:xfrm>
          <a:prstGeom prst="rect">
            <a:avLst/>
          </a:prstGeom>
          <a:noFill/>
          <a:ln>
            <a:noFill/>
          </a:ln>
        </p:spPr>
      </p:pic>
      <p:pic>
        <p:nvPicPr>
          <p:cNvPr id="72" name="Google Shape;72;p44"/>
          <p:cNvPicPr preferRelativeResize="0"/>
          <p:nvPr/>
        </p:nvPicPr>
        <p:blipFill rotWithShape="1">
          <a:blip r:embed="rId4">
            <a:alphaModFix/>
          </a:blip>
          <a:srcRect/>
          <a:stretch/>
        </p:blipFill>
        <p:spPr>
          <a:xfrm>
            <a:off x="9293652" y="471272"/>
            <a:ext cx="939743" cy="838779"/>
          </a:xfrm>
          <a:prstGeom prst="rect">
            <a:avLst/>
          </a:prstGeom>
          <a:noFill/>
          <a:ln>
            <a:noFill/>
          </a:ln>
        </p:spPr>
      </p:pic>
      <p:pic>
        <p:nvPicPr>
          <p:cNvPr id="73" name="Google Shape;73;p44"/>
          <p:cNvPicPr preferRelativeResize="0"/>
          <p:nvPr/>
        </p:nvPicPr>
        <p:blipFill rotWithShape="1">
          <a:blip r:embed="rId5">
            <a:alphaModFix/>
          </a:blip>
          <a:srcRect/>
          <a:stretch/>
        </p:blipFill>
        <p:spPr>
          <a:xfrm>
            <a:off x="8846306" y="471272"/>
            <a:ext cx="939743" cy="838779"/>
          </a:xfrm>
          <a:prstGeom prst="rect">
            <a:avLst/>
          </a:prstGeom>
          <a:noFill/>
          <a:ln>
            <a:noFill/>
          </a:ln>
        </p:spPr>
      </p:pic>
      <p:pic>
        <p:nvPicPr>
          <p:cNvPr id="74" name="Google Shape;74;p44"/>
          <p:cNvPicPr preferRelativeResize="0"/>
          <p:nvPr/>
        </p:nvPicPr>
        <p:blipFill rotWithShape="1">
          <a:blip r:embed="rId6">
            <a:alphaModFix/>
          </a:blip>
          <a:srcRect/>
          <a:stretch/>
        </p:blipFill>
        <p:spPr>
          <a:xfrm>
            <a:off x="9881041" y="63283"/>
            <a:ext cx="1962043" cy="450178"/>
          </a:xfrm>
          <a:prstGeom prst="rect">
            <a:avLst/>
          </a:prstGeom>
          <a:noFill/>
          <a:ln>
            <a:noFill/>
          </a:ln>
        </p:spPr>
      </p:pic>
      <p:sp>
        <p:nvSpPr>
          <p:cNvPr id="75" name="Google Shape;75;p44"/>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4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4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Karşılaştırma" type="twoTxTwoObj">
  <p:cSld name="TWO_OBJECTS_WITH_TEXT">
    <p:spTree>
      <p:nvGrpSpPr>
        <p:cNvPr id="1" name="Shape 81"/>
        <p:cNvGrpSpPr/>
        <p:nvPr/>
      </p:nvGrpSpPr>
      <p:grpSpPr>
        <a:xfrm>
          <a:off x="0" y="0"/>
          <a:ext cx="0" cy="0"/>
          <a:chOff x="0" y="0"/>
          <a:chExt cx="0" cy="0"/>
        </a:xfrm>
      </p:grpSpPr>
      <p:pic>
        <p:nvPicPr>
          <p:cNvPr id="82" name="Google Shape;82;p45"/>
          <p:cNvPicPr preferRelativeResize="0"/>
          <p:nvPr/>
        </p:nvPicPr>
        <p:blipFill rotWithShape="1">
          <a:blip r:embed="rId2">
            <a:alphaModFix/>
          </a:blip>
          <a:srcRect/>
          <a:stretch/>
        </p:blipFill>
        <p:spPr>
          <a:xfrm>
            <a:off x="-2065882" y="471272"/>
            <a:ext cx="11354585" cy="838779"/>
          </a:xfrm>
          <a:prstGeom prst="rect">
            <a:avLst/>
          </a:prstGeom>
          <a:noFill/>
          <a:ln>
            <a:noFill/>
          </a:ln>
        </p:spPr>
      </p:pic>
      <p:pic>
        <p:nvPicPr>
          <p:cNvPr id="83" name="Google Shape;83;p45"/>
          <p:cNvPicPr preferRelativeResize="0"/>
          <p:nvPr/>
        </p:nvPicPr>
        <p:blipFill rotWithShape="1">
          <a:blip r:embed="rId3">
            <a:alphaModFix/>
          </a:blip>
          <a:srcRect/>
          <a:stretch/>
        </p:blipFill>
        <p:spPr>
          <a:xfrm>
            <a:off x="9737560" y="471272"/>
            <a:ext cx="3401715" cy="838779"/>
          </a:xfrm>
          <a:prstGeom prst="rect">
            <a:avLst/>
          </a:prstGeom>
          <a:noFill/>
          <a:ln>
            <a:noFill/>
          </a:ln>
        </p:spPr>
      </p:pic>
      <p:pic>
        <p:nvPicPr>
          <p:cNvPr id="84" name="Google Shape;84;p45"/>
          <p:cNvPicPr preferRelativeResize="0"/>
          <p:nvPr/>
        </p:nvPicPr>
        <p:blipFill rotWithShape="1">
          <a:blip r:embed="rId4">
            <a:alphaModFix/>
          </a:blip>
          <a:srcRect/>
          <a:stretch/>
        </p:blipFill>
        <p:spPr>
          <a:xfrm>
            <a:off x="9293652" y="471272"/>
            <a:ext cx="939743" cy="838779"/>
          </a:xfrm>
          <a:prstGeom prst="rect">
            <a:avLst/>
          </a:prstGeom>
          <a:noFill/>
          <a:ln>
            <a:noFill/>
          </a:ln>
        </p:spPr>
      </p:pic>
      <p:pic>
        <p:nvPicPr>
          <p:cNvPr id="85" name="Google Shape;85;p45"/>
          <p:cNvPicPr preferRelativeResize="0"/>
          <p:nvPr/>
        </p:nvPicPr>
        <p:blipFill rotWithShape="1">
          <a:blip r:embed="rId5">
            <a:alphaModFix/>
          </a:blip>
          <a:srcRect/>
          <a:stretch/>
        </p:blipFill>
        <p:spPr>
          <a:xfrm>
            <a:off x="8846306" y="471272"/>
            <a:ext cx="939743" cy="838779"/>
          </a:xfrm>
          <a:prstGeom prst="rect">
            <a:avLst/>
          </a:prstGeom>
          <a:noFill/>
          <a:ln>
            <a:noFill/>
          </a:ln>
        </p:spPr>
      </p:pic>
      <p:pic>
        <p:nvPicPr>
          <p:cNvPr id="86" name="Google Shape;86;p45"/>
          <p:cNvPicPr preferRelativeResize="0"/>
          <p:nvPr/>
        </p:nvPicPr>
        <p:blipFill rotWithShape="1">
          <a:blip r:embed="rId6">
            <a:alphaModFix/>
          </a:blip>
          <a:srcRect/>
          <a:stretch/>
        </p:blipFill>
        <p:spPr>
          <a:xfrm>
            <a:off x="9881041" y="63283"/>
            <a:ext cx="1962043" cy="450178"/>
          </a:xfrm>
          <a:prstGeom prst="rect">
            <a:avLst/>
          </a:prstGeom>
          <a:noFill/>
          <a:ln>
            <a:noFill/>
          </a:ln>
        </p:spPr>
      </p:pic>
      <p:sp>
        <p:nvSpPr>
          <p:cNvPr id="87" name="Google Shape;87;p45"/>
          <p:cNvSpPr txBox="1">
            <a:spLocks noGrp="1"/>
          </p:cNvSpPr>
          <p:nvPr>
            <p:ph type="title"/>
          </p:nvPr>
        </p:nvSpPr>
        <p:spPr>
          <a:xfrm>
            <a:off x="202114" y="541421"/>
            <a:ext cx="8641096" cy="60158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4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9" name="Google Shape;89;p4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4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1" name="Google Shape;91;p4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Yalnızca Başlık">
  <p:cSld name="Yalnızca Başlık">
    <p:spTree>
      <p:nvGrpSpPr>
        <p:cNvPr id="1" name="Shape 95"/>
        <p:cNvGrpSpPr/>
        <p:nvPr/>
      </p:nvGrpSpPr>
      <p:grpSpPr>
        <a:xfrm>
          <a:off x="0" y="0"/>
          <a:ext cx="0" cy="0"/>
          <a:chOff x="0" y="0"/>
          <a:chExt cx="0" cy="0"/>
        </a:xfrm>
      </p:grpSpPr>
      <p:pic>
        <p:nvPicPr>
          <p:cNvPr id="96" name="Google Shape;96;p46"/>
          <p:cNvPicPr preferRelativeResize="0"/>
          <p:nvPr/>
        </p:nvPicPr>
        <p:blipFill rotWithShape="1">
          <a:blip r:embed="rId2">
            <a:alphaModFix/>
          </a:blip>
          <a:srcRect/>
          <a:stretch/>
        </p:blipFill>
        <p:spPr>
          <a:xfrm>
            <a:off x="10300756" y="956706"/>
            <a:ext cx="591551" cy="242439"/>
          </a:xfrm>
          <a:prstGeom prst="rect">
            <a:avLst/>
          </a:prstGeom>
          <a:noFill/>
          <a:ln>
            <a:noFill/>
          </a:ln>
        </p:spPr>
      </p:pic>
      <p:pic>
        <p:nvPicPr>
          <p:cNvPr id="97" name="Google Shape;97;p46"/>
          <p:cNvPicPr preferRelativeResize="0"/>
          <p:nvPr/>
        </p:nvPicPr>
        <p:blipFill rotWithShape="1">
          <a:blip r:embed="rId3">
            <a:alphaModFix/>
          </a:blip>
          <a:srcRect/>
          <a:stretch/>
        </p:blipFill>
        <p:spPr>
          <a:xfrm flipH="1">
            <a:off x="1345258" y="975756"/>
            <a:ext cx="648114" cy="242439"/>
          </a:xfrm>
          <a:prstGeom prst="rect">
            <a:avLst/>
          </a:prstGeom>
          <a:noFill/>
          <a:ln>
            <a:noFill/>
          </a:ln>
        </p:spPr>
      </p:pic>
      <p:pic>
        <p:nvPicPr>
          <p:cNvPr id="98" name="Google Shape;98;p46"/>
          <p:cNvPicPr preferRelativeResize="0"/>
          <p:nvPr/>
        </p:nvPicPr>
        <p:blipFill rotWithShape="1">
          <a:blip r:embed="rId4">
            <a:alphaModFix/>
          </a:blip>
          <a:srcRect/>
          <a:stretch/>
        </p:blipFill>
        <p:spPr>
          <a:xfrm>
            <a:off x="1070918" y="596567"/>
            <a:ext cx="10058401" cy="602578"/>
          </a:xfrm>
          <a:prstGeom prst="rect">
            <a:avLst/>
          </a:prstGeom>
          <a:noFill/>
          <a:ln>
            <a:noFill/>
          </a:ln>
        </p:spPr>
      </p:pic>
      <p:pic>
        <p:nvPicPr>
          <p:cNvPr id="99" name="Google Shape;99;p46"/>
          <p:cNvPicPr preferRelativeResize="0"/>
          <p:nvPr/>
        </p:nvPicPr>
        <p:blipFill rotWithShape="1">
          <a:blip r:embed="rId5">
            <a:alphaModFix/>
          </a:blip>
          <a:srcRect/>
          <a:stretch/>
        </p:blipFill>
        <p:spPr>
          <a:xfrm>
            <a:off x="5362628" y="6312572"/>
            <a:ext cx="1962043" cy="450178"/>
          </a:xfrm>
          <a:prstGeom prst="rect">
            <a:avLst/>
          </a:prstGeom>
          <a:noFill/>
          <a:ln>
            <a:noFill/>
          </a:ln>
        </p:spPr>
      </p:pic>
      <p:sp>
        <p:nvSpPr>
          <p:cNvPr id="100" name="Google Shape;100;p46"/>
          <p:cNvSpPr txBox="1">
            <a:spLocks noGrp="1"/>
          </p:cNvSpPr>
          <p:nvPr>
            <p:ph type="body" idx="1"/>
          </p:nvPr>
        </p:nvSpPr>
        <p:spPr>
          <a:xfrm>
            <a:off x="838200" y="1384209"/>
            <a:ext cx="5172075" cy="479275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01" name="Google Shape;101;p46"/>
          <p:cNvPicPr preferRelativeResize="0"/>
          <p:nvPr/>
        </p:nvPicPr>
        <p:blipFill rotWithShape="1">
          <a:blip r:embed="rId6">
            <a:alphaModFix/>
          </a:blip>
          <a:srcRect/>
          <a:stretch/>
        </p:blipFill>
        <p:spPr>
          <a:xfrm>
            <a:off x="6214356" y="3365530"/>
            <a:ext cx="6227030" cy="3172131"/>
          </a:xfrm>
          <a:prstGeom prst="rect">
            <a:avLst/>
          </a:prstGeom>
          <a:noFill/>
          <a:ln>
            <a:noFill/>
          </a:ln>
        </p:spPr>
      </p:pic>
      <p:sp>
        <p:nvSpPr>
          <p:cNvPr id="102" name="Google Shape;102;p46"/>
          <p:cNvSpPr txBox="1">
            <a:spLocks noGrp="1"/>
          </p:cNvSpPr>
          <p:nvPr>
            <p:ph type="title"/>
          </p:nvPr>
        </p:nvSpPr>
        <p:spPr>
          <a:xfrm>
            <a:off x="1798046" y="708053"/>
            <a:ext cx="8823158" cy="377798"/>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2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03" name="Google Shape;103;p46"/>
          <p:cNvPicPr preferRelativeResize="0"/>
          <p:nvPr/>
        </p:nvPicPr>
        <p:blipFill rotWithShape="1">
          <a:blip r:embed="rId7">
            <a:alphaModFix/>
          </a:blip>
          <a:srcRect/>
          <a:stretch/>
        </p:blipFill>
        <p:spPr>
          <a:xfrm>
            <a:off x="10484518" y="426911"/>
            <a:ext cx="747960" cy="747960"/>
          </a:xfrm>
          <a:prstGeom prst="rect">
            <a:avLst/>
          </a:prstGeom>
          <a:noFill/>
          <a:ln>
            <a:noFill/>
          </a:ln>
        </p:spPr>
      </p:pic>
      <p:pic>
        <p:nvPicPr>
          <p:cNvPr id="104" name="Google Shape;104;p46"/>
          <p:cNvPicPr preferRelativeResize="0"/>
          <p:nvPr/>
        </p:nvPicPr>
        <p:blipFill rotWithShape="1">
          <a:blip r:embed="rId8">
            <a:alphaModFix/>
          </a:blip>
          <a:srcRect/>
          <a:stretch/>
        </p:blipFill>
        <p:spPr>
          <a:xfrm flipH="1">
            <a:off x="978568" y="451185"/>
            <a:ext cx="819478" cy="74796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2">
            <a:alphaModFix/>
          </a:blip>
          <a:stretch>
            <a:fillRect/>
          </a:stretch>
        </a:blipFill>
        <a:effectLst/>
      </p:bgPr>
    </p:bg>
    <p:spTree>
      <p:nvGrpSpPr>
        <p:cNvPr id="1" name="Shape 5"/>
        <p:cNvGrpSpPr/>
        <p:nvPr/>
      </p:nvGrpSpPr>
      <p:grpSpPr>
        <a:xfrm>
          <a:off x="0" y="0"/>
          <a:ext cx="0" cy="0"/>
          <a:chOff x="0" y="0"/>
          <a:chExt cx="0" cy="0"/>
        </a:xfrm>
      </p:grpSpPr>
      <p:sp>
        <p:nvSpPr>
          <p:cNvPr id="6" name="Google Shape;6;p37"/>
          <p:cNvSpPr txBox="1">
            <a:spLocks noGrp="1"/>
          </p:cNvSpPr>
          <p:nvPr>
            <p:ph type="body" idx="1"/>
          </p:nvPr>
        </p:nvSpPr>
        <p:spPr>
          <a:xfrm>
            <a:off x="838200" y="1384209"/>
            <a:ext cx="10515600" cy="4792754"/>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 name="Google Shape;7;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t>‹#›</a:t>
            </a:fld>
            <a:endParaRPr/>
          </a:p>
        </p:txBody>
      </p:sp>
      <p:sp>
        <p:nvSpPr>
          <p:cNvPr id="10" name="Google Shape;10;p37"/>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lt1"/>
              </a:buClr>
              <a:buSzPts val="2600"/>
              <a:buFont typeface="Calibri"/>
              <a:buNone/>
              <a:defRPr sz="2600" b="1"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8.xml"/><Relationship Id="rId1" Type="http://schemas.openxmlformats.org/officeDocument/2006/relationships/slideLayout" Target="../slideLayouts/slideLayout3.xml"/><Relationship Id="rId5" Type="http://schemas.openxmlformats.org/officeDocument/2006/relationships/image" Target="../media/image44.png"/><Relationship Id="rId4" Type="http://schemas.openxmlformats.org/officeDocument/2006/relationships/image" Target="../media/image43.png"/></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
          <p:cNvSpPr txBox="1">
            <a:spLocks noGrp="1"/>
          </p:cNvSpPr>
          <p:nvPr>
            <p:ph type="ctrTitle"/>
          </p:nvPr>
        </p:nvSpPr>
        <p:spPr>
          <a:xfrm>
            <a:off x="4932947" y="3092837"/>
            <a:ext cx="7259053" cy="23876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6000"/>
              <a:buFont typeface="Calibri"/>
              <a:buNone/>
            </a:pPr>
            <a:r>
              <a:rPr lang="tr-TR"/>
              <a:t>İŞ SAĞLIĞI VE GÜVENLİĞİ</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10"/>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5.3. Dünya’da İş Sağlığı ve Güvenliğinin Gelişimi </a:t>
            </a:r>
            <a:endParaRPr/>
          </a:p>
        </p:txBody>
      </p:sp>
      <p:sp>
        <p:nvSpPr>
          <p:cNvPr id="187" name="Google Shape;187;p10"/>
          <p:cNvSpPr txBox="1">
            <a:spLocks noGrp="1"/>
          </p:cNvSpPr>
          <p:nvPr>
            <p:ph type="body" idx="1"/>
          </p:nvPr>
        </p:nvSpPr>
        <p:spPr>
          <a:xfrm>
            <a:off x="838200" y="1448554"/>
            <a:ext cx="7674600" cy="472844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None/>
            </a:pPr>
            <a:r>
              <a:rPr lang="tr-TR" dirty="0"/>
              <a:t>Kapitalizmde sömürülmekten daha kötü olan şey, sömürülmeye layık görülmemektir.</a:t>
            </a:r>
            <a:endParaRPr dirty="0"/>
          </a:p>
          <a:p>
            <a:pPr marL="0" lvl="0" indent="0" algn="l" rtl="0">
              <a:lnSpc>
                <a:spcPct val="90000"/>
              </a:lnSpc>
              <a:spcBef>
                <a:spcPts val="1000"/>
              </a:spcBef>
              <a:spcAft>
                <a:spcPts val="0"/>
              </a:spcAft>
              <a:buNone/>
            </a:pPr>
            <a:endParaRPr dirty="0"/>
          </a:p>
          <a:p>
            <a:pPr marL="0" lvl="0" indent="0" algn="l" rtl="0">
              <a:lnSpc>
                <a:spcPct val="90000"/>
              </a:lnSpc>
              <a:spcBef>
                <a:spcPts val="1000"/>
              </a:spcBef>
              <a:spcAft>
                <a:spcPts val="0"/>
              </a:spcAft>
              <a:buNone/>
            </a:pPr>
            <a:r>
              <a:rPr lang="tr-TR" dirty="0"/>
              <a:t>Çalışma etiğinin temel düşüncesi, kişinin yaşamak ve mutlu olmak için başkalarının değerli bulduğu ve karşılığını ödemeye hazır olduğu bir şey yapmasına dayanmaktadır.</a:t>
            </a:r>
            <a:endParaRPr dirty="0"/>
          </a:p>
          <a:p>
            <a:pPr marL="0" lvl="0" indent="0" algn="l" rtl="0">
              <a:lnSpc>
                <a:spcPct val="90000"/>
              </a:lnSpc>
              <a:spcBef>
                <a:spcPts val="1000"/>
              </a:spcBef>
              <a:spcAft>
                <a:spcPts val="0"/>
              </a:spcAft>
              <a:buNone/>
            </a:pPr>
            <a:endParaRPr dirty="0"/>
          </a:p>
          <a:p>
            <a:pPr marL="0" lvl="0" indent="0" algn="l" rtl="0">
              <a:lnSpc>
                <a:spcPct val="90000"/>
              </a:lnSpc>
              <a:spcBef>
                <a:spcPts val="1000"/>
              </a:spcBef>
              <a:spcAft>
                <a:spcPts val="0"/>
              </a:spcAft>
              <a:buNone/>
            </a:pPr>
            <a:r>
              <a:rPr lang="tr-TR" dirty="0"/>
              <a:t>Çalışma kutsanarak, bu sistemin altyapısı hazırlanmıştır. Kişinin sahip olduklarıyla yetinmesi yanlıştır. Daha fazla çalışıp güç toplamak nedeniyle olmayan dinlenme doğru bir davranış değildir.</a:t>
            </a:r>
            <a:endParaRPr dirty="0"/>
          </a:p>
        </p:txBody>
      </p:sp>
      <p:pic>
        <p:nvPicPr>
          <p:cNvPr id="188" name="Google Shape;188;p10" title="Ekran görüntüsü 2026-03-04 111159-Photoroom.png"/>
          <p:cNvPicPr preferRelativeResize="0"/>
          <p:nvPr/>
        </p:nvPicPr>
        <p:blipFill>
          <a:blip r:embed="rId3">
            <a:alphaModFix/>
          </a:blip>
          <a:stretch>
            <a:fillRect/>
          </a:stretch>
        </p:blipFill>
        <p:spPr>
          <a:xfrm>
            <a:off x="8233400" y="2693625"/>
            <a:ext cx="3958600" cy="4164375"/>
          </a:xfrm>
          <a:prstGeom prst="rect">
            <a:avLst/>
          </a:prstGeom>
          <a:noFill/>
          <a:ln>
            <a:noFill/>
          </a:ln>
        </p:spPr>
      </p:pic>
      <p:sp>
        <p:nvSpPr>
          <p:cNvPr id="5" name="Google Shape;125;p2"/>
          <p:cNvSpPr txBox="1"/>
          <p:nvPr/>
        </p:nvSpPr>
        <p:spPr>
          <a:xfrm>
            <a:off x="208548" y="116796"/>
            <a:ext cx="10026229" cy="461635"/>
          </a:xfrm>
          <a:prstGeom prst="rect">
            <a:avLst/>
          </a:prstGeom>
          <a:noFill/>
          <a:ln>
            <a:noFill/>
          </a:ln>
        </p:spPr>
        <p:txBody>
          <a:bodyPr spcFirstLastPara="1" wrap="square" lIns="91425" tIns="45700" rIns="91425" bIns="45700" anchor="ctr" anchorCtr="0">
            <a:noAutofit/>
          </a:bodyPr>
          <a:lstStyle/>
          <a:p>
            <a:pPr marL="0" marR="0" lvl="0" indent="0" rtl="0">
              <a:lnSpc>
                <a:spcPct val="80000"/>
              </a:lnSpc>
              <a:spcBef>
                <a:spcPts val="0"/>
              </a:spcBef>
              <a:spcAft>
                <a:spcPts val="0"/>
              </a:spcAft>
              <a:buClr>
                <a:srgbClr val="E6272D"/>
              </a:buClr>
              <a:buSzPts val="2600"/>
              <a:buFont typeface="Calibri"/>
              <a:buNone/>
            </a:pPr>
            <a:r>
              <a:rPr lang="tr-TR" sz="2400" b="1" i="0" u="none" strike="noStrike" cap="none" dirty="0" smtClean="0">
                <a:solidFill>
                  <a:srgbClr val="E6272D"/>
                </a:solidFill>
                <a:latin typeface="Calibri"/>
                <a:ea typeface="Calibri"/>
                <a:cs typeface="Calibri"/>
                <a:sym typeface="Calibri"/>
              </a:rPr>
              <a:t>BÖLÜM </a:t>
            </a:r>
            <a:r>
              <a:rPr lang="tr-TR" sz="2400" b="1" dirty="0" smtClean="0">
                <a:solidFill>
                  <a:srgbClr val="E6272D"/>
                </a:solidFill>
                <a:latin typeface="Calibri"/>
                <a:ea typeface="Calibri"/>
                <a:cs typeface="Calibri"/>
                <a:sym typeface="Calibri"/>
              </a:rPr>
              <a:t>5</a:t>
            </a:r>
            <a:r>
              <a:rPr lang="tr-TR" sz="2400" b="1" i="0" u="none" strike="noStrike" cap="none" dirty="0" smtClean="0">
                <a:solidFill>
                  <a:srgbClr val="E6272D"/>
                </a:solidFill>
                <a:latin typeface="Calibri"/>
                <a:ea typeface="Calibri"/>
                <a:cs typeface="Calibri"/>
                <a:sym typeface="Calibri"/>
              </a:rPr>
              <a:t>. İSG’NİN HUKUKİ KAYNAKLARI VE GELİŞİMİ</a:t>
            </a:r>
            <a:endParaRPr lang="tr-TR" sz="24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11"/>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5.3. Dünya’da İş Sağlığı ve Güvenliğinin Gelişimi </a:t>
            </a:r>
            <a:endParaRPr/>
          </a:p>
        </p:txBody>
      </p:sp>
      <p:pic>
        <p:nvPicPr>
          <p:cNvPr id="194" name="Google Shape;194;p11" title="ChatGPT Image 4 Mar 2026 11_08_00-Photoroom.png"/>
          <p:cNvPicPr preferRelativeResize="0"/>
          <p:nvPr/>
        </p:nvPicPr>
        <p:blipFill>
          <a:blip r:embed="rId3">
            <a:alphaModFix/>
          </a:blip>
          <a:stretch>
            <a:fillRect/>
          </a:stretch>
        </p:blipFill>
        <p:spPr>
          <a:xfrm>
            <a:off x="3757950" y="1226075"/>
            <a:ext cx="4675001" cy="5631926"/>
          </a:xfrm>
          <a:prstGeom prst="rect">
            <a:avLst/>
          </a:prstGeom>
          <a:noFill/>
          <a:ln>
            <a:noFill/>
          </a:ln>
        </p:spPr>
      </p:pic>
      <p:sp>
        <p:nvSpPr>
          <p:cNvPr id="195" name="Google Shape;195;p11"/>
          <p:cNvSpPr txBox="1"/>
          <p:nvPr/>
        </p:nvSpPr>
        <p:spPr>
          <a:xfrm>
            <a:off x="8363700" y="3395538"/>
            <a:ext cx="38283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tr-TR" sz="2400"/>
              <a:t>M.Ö. 2000’lerde Babil dönemi Hammurabi Kanunlarından;</a:t>
            </a:r>
            <a:endParaRPr sz="2400"/>
          </a:p>
        </p:txBody>
      </p:sp>
      <p:sp>
        <p:nvSpPr>
          <p:cNvPr id="5" name="Google Shape;125;p2"/>
          <p:cNvSpPr txBox="1"/>
          <p:nvPr/>
        </p:nvSpPr>
        <p:spPr>
          <a:xfrm>
            <a:off x="208548" y="116796"/>
            <a:ext cx="10026229" cy="461635"/>
          </a:xfrm>
          <a:prstGeom prst="rect">
            <a:avLst/>
          </a:prstGeom>
          <a:noFill/>
          <a:ln>
            <a:noFill/>
          </a:ln>
        </p:spPr>
        <p:txBody>
          <a:bodyPr spcFirstLastPara="1" wrap="square" lIns="91425" tIns="45700" rIns="91425" bIns="45700" anchor="ctr" anchorCtr="0">
            <a:noAutofit/>
          </a:bodyPr>
          <a:lstStyle/>
          <a:p>
            <a:pPr marL="0" marR="0" lvl="0" indent="0" rtl="0">
              <a:lnSpc>
                <a:spcPct val="80000"/>
              </a:lnSpc>
              <a:spcBef>
                <a:spcPts val="0"/>
              </a:spcBef>
              <a:spcAft>
                <a:spcPts val="0"/>
              </a:spcAft>
              <a:buClr>
                <a:srgbClr val="E6272D"/>
              </a:buClr>
              <a:buSzPts val="2600"/>
              <a:buFont typeface="Calibri"/>
              <a:buNone/>
            </a:pPr>
            <a:r>
              <a:rPr lang="tr-TR" sz="2400" b="1" i="0" u="none" strike="noStrike" cap="none" dirty="0" smtClean="0">
                <a:solidFill>
                  <a:srgbClr val="E6272D"/>
                </a:solidFill>
                <a:latin typeface="Calibri"/>
                <a:ea typeface="Calibri"/>
                <a:cs typeface="Calibri"/>
                <a:sym typeface="Calibri"/>
              </a:rPr>
              <a:t>BÖLÜM </a:t>
            </a:r>
            <a:r>
              <a:rPr lang="tr-TR" sz="2400" b="1" dirty="0" smtClean="0">
                <a:solidFill>
                  <a:srgbClr val="E6272D"/>
                </a:solidFill>
                <a:latin typeface="Calibri"/>
                <a:ea typeface="Calibri"/>
                <a:cs typeface="Calibri"/>
                <a:sym typeface="Calibri"/>
              </a:rPr>
              <a:t>5</a:t>
            </a:r>
            <a:r>
              <a:rPr lang="tr-TR" sz="2400" b="1" i="0" u="none" strike="noStrike" cap="none" dirty="0" smtClean="0">
                <a:solidFill>
                  <a:srgbClr val="E6272D"/>
                </a:solidFill>
                <a:latin typeface="Calibri"/>
                <a:ea typeface="Calibri"/>
                <a:cs typeface="Calibri"/>
                <a:sym typeface="Calibri"/>
              </a:rPr>
              <a:t>. İSG’NİN HUKUKİ KAYNAKLARI VE GELİŞİMİ</a:t>
            </a:r>
            <a:endParaRPr lang="tr-TR" sz="24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12"/>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5.3. Dünya’da İş Sağlığı ve Güvenliğinin Gelişimi </a:t>
            </a:r>
            <a:endParaRPr/>
          </a:p>
        </p:txBody>
      </p:sp>
      <p:sp>
        <p:nvSpPr>
          <p:cNvPr id="201" name="Google Shape;201;p12"/>
          <p:cNvSpPr txBox="1">
            <a:spLocks noGrp="1"/>
          </p:cNvSpPr>
          <p:nvPr>
            <p:ph type="body" idx="1"/>
          </p:nvPr>
        </p:nvSpPr>
        <p:spPr>
          <a:xfrm>
            <a:off x="838200" y="1384209"/>
            <a:ext cx="10515600" cy="4792754"/>
          </a:xfrm>
          <a:prstGeom prst="rect">
            <a:avLst/>
          </a:prstGeom>
          <a:noFill/>
          <a:ln>
            <a:noFill/>
          </a:ln>
        </p:spPr>
        <p:txBody>
          <a:bodyPr spcFirstLastPara="1" wrap="square" lIns="91425" tIns="45700" rIns="91425" bIns="45700" anchor="t" anchorCtr="0">
            <a:normAutofit/>
          </a:bodyPr>
          <a:lstStyle/>
          <a:p>
            <a:pPr marL="342900" lvl="0" algn="l" rtl="0">
              <a:lnSpc>
                <a:spcPct val="90000"/>
              </a:lnSpc>
              <a:spcBef>
                <a:spcPts val="0"/>
              </a:spcBef>
              <a:spcAft>
                <a:spcPts val="0"/>
              </a:spcAft>
              <a:buClr>
                <a:schemeClr val="dk1"/>
              </a:buClr>
              <a:buSzPts val="2400"/>
              <a:buFont typeface="Arial" panose="020B0604020202020204" pitchFamily="34" charset="0"/>
              <a:buChar char="•"/>
            </a:pPr>
            <a:r>
              <a:rPr lang="tr-TR" dirty="0"/>
              <a:t>Eski Mısırlılar (M.Ö. 1500) döneminde; Piramitlerin inşaatı için yeterli iş gücünün sağlanması için, tıbbi servisler kurulmuştur.</a:t>
            </a:r>
            <a:endParaRPr dirty="0"/>
          </a:p>
          <a:p>
            <a:pPr marL="342900" lvl="0" algn="l" rtl="0">
              <a:lnSpc>
                <a:spcPct val="90000"/>
              </a:lnSpc>
              <a:spcBef>
                <a:spcPts val="1000"/>
              </a:spcBef>
              <a:spcAft>
                <a:spcPts val="0"/>
              </a:spcAft>
              <a:buClr>
                <a:schemeClr val="dk1"/>
              </a:buClr>
              <a:buSzPts val="2400"/>
              <a:buFont typeface="Arial" panose="020B0604020202020204" pitchFamily="34" charset="0"/>
              <a:buChar char="•"/>
            </a:pPr>
            <a:r>
              <a:rPr lang="tr-TR" dirty="0" smtClean="0"/>
              <a:t>Hipokrat </a:t>
            </a:r>
            <a:r>
              <a:rPr lang="tr-TR" dirty="0"/>
              <a:t>(MÖ.460-370) Kurşun zehirlenmesini tanımlamıştır.</a:t>
            </a:r>
            <a:endParaRPr dirty="0"/>
          </a:p>
          <a:p>
            <a:pPr marL="342900" lvl="0" algn="l" rtl="0">
              <a:lnSpc>
                <a:spcPct val="90000"/>
              </a:lnSpc>
              <a:spcBef>
                <a:spcPts val="1000"/>
              </a:spcBef>
              <a:spcAft>
                <a:spcPts val="0"/>
              </a:spcAft>
              <a:buClr>
                <a:schemeClr val="dk1"/>
              </a:buClr>
              <a:buSzPts val="2400"/>
              <a:buFont typeface="Arial" panose="020B0604020202020204" pitchFamily="34" charset="0"/>
              <a:buChar char="•"/>
            </a:pPr>
            <a:r>
              <a:rPr lang="tr-TR" dirty="0" smtClean="0"/>
              <a:t>Platon </a:t>
            </a:r>
            <a:r>
              <a:rPr lang="tr-TR" dirty="0"/>
              <a:t>(Eflatun) (MÖ.428-348) Zanaatkârların çalışma koşullarından kaynaklanan sorunları dile getirmiştir.</a:t>
            </a:r>
            <a:endParaRPr dirty="0"/>
          </a:p>
          <a:p>
            <a:pPr marL="342900" lvl="0" algn="l" rtl="0">
              <a:lnSpc>
                <a:spcPct val="90000"/>
              </a:lnSpc>
              <a:spcBef>
                <a:spcPts val="1000"/>
              </a:spcBef>
              <a:spcAft>
                <a:spcPts val="0"/>
              </a:spcAft>
              <a:buClr>
                <a:schemeClr val="dk1"/>
              </a:buClr>
              <a:buSzPts val="2400"/>
              <a:buFont typeface="Arial" panose="020B0604020202020204" pitchFamily="34" charset="0"/>
              <a:buChar char="•"/>
            </a:pPr>
            <a:r>
              <a:rPr lang="tr-TR" dirty="0" smtClean="0"/>
              <a:t>Aristo </a:t>
            </a:r>
            <a:r>
              <a:rPr lang="tr-TR" dirty="0"/>
              <a:t>(MÖ.384-322) Gladyatör diyetini tanımlamıştır.</a:t>
            </a:r>
            <a:endParaRPr dirty="0"/>
          </a:p>
        </p:txBody>
      </p:sp>
      <p:pic>
        <p:nvPicPr>
          <p:cNvPr id="202" name="Google Shape;202;p12" title="Ekran görüntüsü 2026-03-04 110242-Photoroom.png"/>
          <p:cNvPicPr preferRelativeResize="0"/>
          <p:nvPr/>
        </p:nvPicPr>
        <p:blipFill>
          <a:blip r:embed="rId3">
            <a:alphaModFix/>
          </a:blip>
          <a:stretch>
            <a:fillRect/>
          </a:stretch>
        </p:blipFill>
        <p:spPr>
          <a:xfrm>
            <a:off x="6757150" y="2601650"/>
            <a:ext cx="4921600" cy="4256349"/>
          </a:xfrm>
          <a:prstGeom prst="rect">
            <a:avLst/>
          </a:prstGeom>
          <a:noFill/>
          <a:ln>
            <a:noFill/>
          </a:ln>
        </p:spPr>
      </p:pic>
      <p:sp>
        <p:nvSpPr>
          <p:cNvPr id="5" name="Google Shape;125;p2"/>
          <p:cNvSpPr txBox="1"/>
          <p:nvPr/>
        </p:nvSpPr>
        <p:spPr>
          <a:xfrm>
            <a:off x="208548" y="116796"/>
            <a:ext cx="10026229" cy="461635"/>
          </a:xfrm>
          <a:prstGeom prst="rect">
            <a:avLst/>
          </a:prstGeom>
          <a:noFill/>
          <a:ln>
            <a:noFill/>
          </a:ln>
        </p:spPr>
        <p:txBody>
          <a:bodyPr spcFirstLastPara="1" wrap="square" lIns="91425" tIns="45700" rIns="91425" bIns="45700" anchor="ctr" anchorCtr="0">
            <a:noAutofit/>
          </a:bodyPr>
          <a:lstStyle/>
          <a:p>
            <a:pPr marL="0" marR="0" lvl="0" indent="0" rtl="0">
              <a:lnSpc>
                <a:spcPct val="80000"/>
              </a:lnSpc>
              <a:spcBef>
                <a:spcPts val="0"/>
              </a:spcBef>
              <a:spcAft>
                <a:spcPts val="0"/>
              </a:spcAft>
              <a:buClr>
                <a:srgbClr val="E6272D"/>
              </a:buClr>
              <a:buSzPts val="2600"/>
              <a:buFont typeface="Calibri"/>
              <a:buNone/>
            </a:pPr>
            <a:r>
              <a:rPr lang="tr-TR" sz="2400" b="1" i="0" u="none" strike="noStrike" cap="none" dirty="0" smtClean="0">
                <a:solidFill>
                  <a:srgbClr val="E6272D"/>
                </a:solidFill>
                <a:latin typeface="Calibri"/>
                <a:ea typeface="Calibri"/>
                <a:cs typeface="Calibri"/>
                <a:sym typeface="Calibri"/>
              </a:rPr>
              <a:t>BÖLÜM </a:t>
            </a:r>
            <a:r>
              <a:rPr lang="tr-TR" sz="2400" b="1" dirty="0" smtClean="0">
                <a:solidFill>
                  <a:srgbClr val="E6272D"/>
                </a:solidFill>
                <a:latin typeface="Calibri"/>
                <a:ea typeface="Calibri"/>
                <a:cs typeface="Calibri"/>
                <a:sym typeface="Calibri"/>
              </a:rPr>
              <a:t>5</a:t>
            </a:r>
            <a:r>
              <a:rPr lang="tr-TR" sz="2400" b="1" i="0" u="none" strike="noStrike" cap="none" dirty="0" smtClean="0">
                <a:solidFill>
                  <a:srgbClr val="E6272D"/>
                </a:solidFill>
                <a:latin typeface="Calibri"/>
                <a:ea typeface="Calibri"/>
                <a:cs typeface="Calibri"/>
                <a:sym typeface="Calibri"/>
              </a:rPr>
              <a:t>. İSG’NİN HUKUKİ KAYNAKLARI VE GELİŞİMİ</a:t>
            </a:r>
            <a:endParaRPr lang="tr-TR" sz="24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13"/>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5.3. Dünya’da İş Sağlığı ve Güvenliğinin Gelişimi </a:t>
            </a:r>
            <a:endParaRPr/>
          </a:p>
        </p:txBody>
      </p:sp>
      <p:sp>
        <p:nvSpPr>
          <p:cNvPr id="208" name="Google Shape;208;p13"/>
          <p:cNvSpPr txBox="1">
            <a:spLocks noGrp="1"/>
          </p:cNvSpPr>
          <p:nvPr>
            <p:ph type="body" idx="1"/>
          </p:nvPr>
        </p:nvSpPr>
        <p:spPr>
          <a:xfrm>
            <a:off x="549411" y="1638995"/>
            <a:ext cx="7415400" cy="4792800"/>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0"/>
              </a:spcBef>
              <a:spcAft>
                <a:spcPts val="1200"/>
              </a:spcAft>
              <a:buSzPts val="1800"/>
              <a:buChar char="•"/>
            </a:pPr>
            <a:r>
              <a:rPr lang="tr-TR" b="1" dirty="0"/>
              <a:t>Galen (</a:t>
            </a:r>
            <a:r>
              <a:rPr lang="tr-TR" b="1" dirty="0" err="1"/>
              <a:t>MS.II.Yüzyıl</a:t>
            </a:r>
            <a:r>
              <a:rPr lang="tr-TR" b="1" dirty="0"/>
              <a:t>)</a:t>
            </a:r>
            <a:r>
              <a:rPr lang="tr-TR" dirty="0"/>
              <a:t> Hastalıklarda çevre faktörünü (</a:t>
            </a:r>
            <a:r>
              <a:rPr lang="tr-TR" dirty="0" err="1"/>
              <a:t>Miasma</a:t>
            </a:r>
            <a:r>
              <a:rPr lang="tr-TR" dirty="0"/>
              <a:t> Teorisi) dile getirmiştir.</a:t>
            </a:r>
            <a:endParaRPr dirty="0"/>
          </a:p>
          <a:p>
            <a:pPr marL="457200" lvl="0" indent="-342900" algn="l" rtl="0">
              <a:lnSpc>
                <a:spcPct val="90000"/>
              </a:lnSpc>
              <a:spcBef>
                <a:spcPts val="1000"/>
              </a:spcBef>
              <a:spcAft>
                <a:spcPts val="1200"/>
              </a:spcAft>
              <a:buSzPts val="1800"/>
              <a:buChar char="•"/>
            </a:pPr>
            <a:r>
              <a:rPr lang="tr-TR" b="1" dirty="0" err="1"/>
              <a:t>Paracelsus</a:t>
            </a:r>
            <a:r>
              <a:rPr lang="tr-TR" b="1" dirty="0"/>
              <a:t> (1493-1541)</a:t>
            </a:r>
            <a:r>
              <a:rPr lang="tr-TR" dirty="0"/>
              <a:t> “Bütün maddeler zehirdir. Zehir olmayan hiçbir madde yoktur. Uygun doz, zehir ve ilaç arasındaki farkı yaratır.” demiş ve bu sözü tıp tarihine geçmiştir.</a:t>
            </a:r>
            <a:endParaRPr dirty="0"/>
          </a:p>
          <a:p>
            <a:pPr marL="457200" lvl="0" indent="-342900" algn="l" rtl="0">
              <a:lnSpc>
                <a:spcPct val="90000"/>
              </a:lnSpc>
              <a:spcBef>
                <a:spcPts val="1000"/>
              </a:spcBef>
              <a:spcAft>
                <a:spcPts val="1200"/>
              </a:spcAft>
              <a:buSzPts val="1800"/>
              <a:buChar char="•"/>
            </a:pPr>
            <a:r>
              <a:rPr lang="tr-TR" b="1" dirty="0" err="1"/>
              <a:t>Gregorius</a:t>
            </a:r>
            <a:r>
              <a:rPr lang="tr-TR" b="1" dirty="0"/>
              <a:t> </a:t>
            </a:r>
            <a:r>
              <a:rPr lang="tr-TR" b="1" dirty="0" err="1"/>
              <a:t>Agricola</a:t>
            </a:r>
            <a:r>
              <a:rPr lang="tr-TR" b="1" dirty="0"/>
              <a:t>-George </a:t>
            </a:r>
            <a:r>
              <a:rPr lang="tr-TR" b="1" dirty="0" err="1"/>
              <a:t>Bauer</a:t>
            </a:r>
            <a:r>
              <a:rPr lang="tr-TR" b="1" dirty="0"/>
              <a:t> 1526</a:t>
            </a:r>
            <a:r>
              <a:rPr lang="tr-TR" dirty="0"/>
              <a:t>’da Avrupa madenlerinde çalışan işçilerin sorunlarıyla ilgili klasik bilgileri içeren “De Re </a:t>
            </a:r>
            <a:r>
              <a:rPr lang="tr-TR" dirty="0" err="1"/>
              <a:t>Metalica</a:t>
            </a:r>
            <a:r>
              <a:rPr lang="tr-TR" dirty="0"/>
              <a:t>” adlı eserini yazmıştır.</a:t>
            </a:r>
            <a:endParaRPr dirty="0"/>
          </a:p>
          <a:p>
            <a:pPr marL="457200" lvl="0" indent="-342900" algn="l" rtl="0">
              <a:lnSpc>
                <a:spcPct val="90000"/>
              </a:lnSpc>
              <a:spcBef>
                <a:spcPts val="1000"/>
              </a:spcBef>
              <a:spcAft>
                <a:spcPts val="1200"/>
              </a:spcAft>
              <a:buSzPts val="1800"/>
              <a:buChar char="•"/>
            </a:pPr>
            <a:r>
              <a:rPr lang="tr-TR" b="1" dirty="0" err="1"/>
              <a:t>Ramazzini</a:t>
            </a:r>
            <a:r>
              <a:rPr lang="tr-TR" dirty="0"/>
              <a:t>: Meslek – hastalık ilişkisi. «Hastalara mesleğini sorunuz»</a:t>
            </a:r>
            <a:endParaRPr dirty="0"/>
          </a:p>
        </p:txBody>
      </p:sp>
      <p:pic>
        <p:nvPicPr>
          <p:cNvPr id="209" name="Google Shape;209;p13" title="Ekran görüntüsü 2026-03-04 110103-Photoroom.png"/>
          <p:cNvPicPr preferRelativeResize="0"/>
          <p:nvPr/>
        </p:nvPicPr>
        <p:blipFill>
          <a:blip r:embed="rId3">
            <a:alphaModFix/>
          </a:blip>
          <a:stretch>
            <a:fillRect/>
          </a:stretch>
        </p:blipFill>
        <p:spPr>
          <a:xfrm>
            <a:off x="7416500" y="1864025"/>
            <a:ext cx="4715700" cy="4664749"/>
          </a:xfrm>
          <a:prstGeom prst="rect">
            <a:avLst/>
          </a:prstGeom>
          <a:noFill/>
          <a:ln>
            <a:noFill/>
          </a:ln>
        </p:spPr>
      </p:pic>
      <p:sp>
        <p:nvSpPr>
          <p:cNvPr id="5" name="Google Shape;125;p2"/>
          <p:cNvSpPr txBox="1"/>
          <p:nvPr/>
        </p:nvSpPr>
        <p:spPr>
          <a:xfrm>
            <a:off x="208548" y="116796"/>
            <a:ext cx="10026229" cy="461635"/>
          </a:xfrm>
          <a:prstGeom prst="rect">
            <a:avLst/>
          </a:prstGeom>
          <a:noFill/>
          <a:ln>
            <a:noFill/>
          </a:ln>
        </p:spPr>
        <p:txBody>
          <a:bodyPr spcFirstLastPara="1" wrap="square" lIns="91425" tIns="45700" rIns="91425" bIns="45700" anchor="ctr" anchorCtr="0">
            <a:noAutofit/>
          </a:bodyPr>
          <a:lstStyle/>
          <a:p>
            <a:pPr marL="0" marR="0" lvl="0" indent="0" rtl="0">
              <a:lnSpc>
                <a:spcPct val="80000"/>
              </a:lnSpc>
              <a:spcBef>
                <a:spcPts val="0"/>
              </a:spcBef>
              <a:spcAft>
                <a:spcPts val="0"/>
              </a:spcAft>
              <a:buClr>
                <a:srgbClr val="E6272D"/>
              </a:buClr>
              <a:buSzPts val="2600"/>
              <a:buFont typeface="Calibri"/>
              <a:buNone/>
            </a:pPr>
            <a:r>
              <a:rPr lang="tr-TR" sz="2400" b="1" i="0" u="none" strike="noStrike" cap="none" dirty="0" smtClean="0">
                <a:solidFill>
                  <a:srgbClr val="E6272D"/>
                </a:solidFill>
                <a:latin typeface="Calibri"/>
                <a:ea typeface="Calibri"/>
                <a:cs typeface="Calibri"/>
                <a:sym typeface="Calibri"/>
              </a:rPr>
              <a:t>BÖLÜM </a:t>
            </a:r>
            <a:r>
              <a:rPr lang="tr-TR" sz="2400" b="1" dirty="0" smtClean="0">
                <a:solidFill>
                  <a:srgbClr val="E6272D"/>
                </a:solidFill>
                <a:latin typeface="Calibri"/>
                <a:ea typeface="Calibri"/>
                <a:cs typeface="Calibri"/>
                <a:sym typeface="Calibri"/>
              </a:rPr>
              <a:t>5</a:t>
            </a:r>
            <a:r>
              <a:rPr lang="tr-TR" sz="2400" b="1" i="0" u="none" strike="noStrike" cap="none" dirty="0" smtClean="0">
                <a:solidFill>
                  <a:srgbClr val="E6272D"/>
                </a:solidFill>
                <a:latin typeface="Calibri"/>
                <a:ea typeface="Calibri"/>
                <a:cs typeface="Calibri"/>
                <a:sym typeface="Calibri"/>
              </a:rPr>
              <a:t>. İSG’NİN HUKUKİ KAYNAKLARI VE GELİŞİMİ</a:t>
            </a:r>
            <a:endParaRPr lang="tr-TR" sz="24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4"/>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5.3. Dünya’da İş Sağlığı ve Güvenliğinin Gelişimi </a:t>
            </a:r>
            <a:endParaRPr/>
          </a:p>
        </p:txBody>
      </p:sp>
      <p:sp>
        <p:nvSpPr>
          <p:cNvPr id="215" name="Google Shape;215;p14"/>
          <p:cNvSpPr txBox="1">
            <a:spLocks noGrp="1"/>
          </p:cNvSpPr>
          <p:nvPr>
            <p:ph type="body" idx="1"/>
          </p:nvPr>
        </p:nvSpPr>
        <p:spPr>
          <a:xfrm>
            <a:off x="649921" y="1538395"/>
            <a:ext cx="6647700" cy="4792800"/>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0"/>
              </a:spcBef>
              <a:spcAft>
                <a:spcPts val="0"/>
              </a:spcAft>
              <a:buSzPts val="1800"/>
              <a:buChar char="➔"/>
            </a:pPr>
            <a:r>
              <a:rPr lang="tr-TR" dirty="0"/>
              <a:t>1802 yılında, sanayileşmenin hızlanması ile İngiltere’de günde 14 saat çalıştırılan çocuk işçiler (yaşları 4-6 civarında olan bu çocuklar, boyları tezgâh yetişmediğinden bir sandalyeye çıkarılarak çalıştırılıyordu) için “Çocukların Korunması Kanunu” çıkarıldı. Bu kanun daha sonra, 1833’lerde kadınları da koruyacak şekilde genişletildi</a:t>
            </a:r>
            <a:r>
              <a:rPr lang="tr-TR" dirty="0" smtClean="0"/>
              <a:t>.</a:t>
            </a:r>
          </a:p>
          <a:p>
            <a:pPr marL="457200" lvl="0" indent="-342900" algn="l" rtl="0">
              <a:lnSpc>
                <a:spcPct val="90000"/>
              </a:lnSpc>
              <a:spcBef>
                <a:spcPts val="0"/>
              </a:spcBef>
              <a:spcAft>
                <a:spcPts val="0"/>
              </a:spcAft>
              <a:buSzPts val="1800"/>
              <a:buChar char="➔"/>
            </a:pPr>
            <a:endParaRPr dirty="0"/>
          </a:p>
          <a:p>
            <a:pPr marL="457200" lvl="0" indent="-342900" algn="l" rtl="0">
              <a:lnSpc>
                <a:spcPct val="90000"/>
              </a:lnSpc>
              <a:spcBef>
                <a:spcPts val="1000"/>
              </a:spcBef>
              <a:spcAft>
                <a:spcPts val="0"/>
              </a:spcAft>
              <a:buSzPts val="1800"/>
              <a:buChar char="➔"/>
            </a:pPr>
            <a:r>
              <a:rPr lang="tr-TR" dirty="0"/>
              <a:t>1802 yılında İngiltere’de fabrikalar kanunu yürürlüğe konuldu. Dünyada ilk defa yapılan bu İş Sağlığı ve Güvenliği Kanunu adı “Çıraklık Sağlık ve Ahlakı Kanunu” idi.</a:t>
            </a:r>
            <a:endParaRPr dirty="0"/>
          </a:p>
          <a:p>
            <a:pPr marL="457200" lvl="0" indent="0" algn="l" rtl="0">
              <a:lnSpc>
                <a:spcPct val="90000"/>
              </a:lnSpc>
              <a:spcBef>
                <a:spcPts val="1000"/>
              </a:spcBef>
              <a:spcAft>
                <a:spcPts val="0"/>
              </a:spcAft>
              <a:buNone/>
            </a:pPr>
            <a:endParaRPr dirty="0"/>
          </a:p>
        </p:txBody>
      </p:sp>
      <p:pic>
        <p:nvPicPr>
          <p:cNvPr id="216" name="Google Shape;216;p14" title="Ekran görüntüsü 2026-03-04 105835-Photoroom.png"/>
          <p:cNvPicPr preferRelativeResize="0"/>
          <p:nvPr/>
        </p:nvPicPr>
        <p:blipFill>
          <a:blip r:embed="rId3">
            <a:alphaModFix/>
          </a:blip>
          <a:stretch>
            <a:fillRect/>
          </a:stretch>
        </p:blipFill>
        <p:spPr>
          <a:xfrm>
            <a:off x="7685350" y="2041250"/>
            <a:ext cx="4384149" cy="3178175"/>
          </a:xfrm>
          <a:prstGeom prst="rect">
            <a:avLst/>
          </a:prstGeom>
          <a:noFill/>
          <a:ln>
            <a:noFill/>
          </a:ln>
        </p:spPr>
      </p:pic>
      <p:sp>
        <p:nvSpPr>
          <p:cNvPr id="5" name="Google Shape;125;p2"/>
          <p:cNvSpPr txBox="1"/>
          <p:nvPr/>
        </p:nvSpPr>
        <p:spPr>
          <a:xfrm>
            <a:off x="208548" y="116796"/>
            <a:ext cx="10026229" cy="461635"/>
          </a:xfrm>
          <a:prstGeom prst="rect">
            <a:avLst/>
          </a:prstGeom>
          <a:noFill/>
          <a:ln>
            <a:noFill/>
          </a:ln>
        </p:spPr>
        <p:txBody>
          <a:bodyPr spcFirstLastPara="1" wrap="square" lIns="91425" tIns="45700" rIns="91425" bIns="45700" anchor="ctr" anchorCtr="0">
            <a:noAutofit/>
          </a:bodyPr>
          <a:lstStyle/>
          <a:p>
            <a:pPr marL="0" marR="0" lvl="0" indent="0" rtl="0">
              <a:lnSpc>
                <a:spcPct val="80000"/>
              </a:lnSpc>
              <a:spcBef>
                <a:spcPts val="0"/>
              </a:spcBef>
              <a:spcAft>
                <a:spcPts val="0"/>
              </a:spcAft>
              <a:buClr>
                <a:srgbClr val="E6272D"/>
              </a:buClr>
              <a:buSzPts val="2600"/>
              <a:buFont typeface="Calibri"/>
              <a:buNone/>
            </a:pPr>
            <a:r>
              <a:rPr lang="tr-TR" sz="2400" b="1" i="0" u="none" strike="noStrike" cap="none" dirty="0" smtClean="0">
                <a:solidFill>
                  <a:srgbClr val="E6272D"/>
                </a:solidFill>
                <a:latin typeface="Calibri"/>
                <a:ea typeface="Calibri"/>
                <a:cs typeface="Calibri"/>
                <a:sym typeface="Calibri"/>
              </a:rPr>
              <a:t>BÖLÜM </a:t>
            </a:r>
            <a:r>
              <a:rPr lang="tr-TR" sz="2400" b="1" dirty="0" smtClean="0">
                <a:solidFill>
                  <a:srgbClr val="E6272D"/>
                </a:solidFill>
                <a:latin typeface="Calibri"/>
                <a:ea typeface="Calibri"/>
                <a:cs typeface="Calibri"/>
                <a:sym typeface="Calibri"/>
              </a:rPr>
              <a:t>5</a:t>
            </a:r>
            <a:r>
              <a:rPr lang="tr-TR" sz="2400" b="1" i="0" u="none" strike="noStrike" cap="none" dirty="0" smtClean="0">
                <a:solidFill>
                  <a:srgbClr val="E6272D"/>
                </a:solidFill>
                <a:latin typeface="Calibri"/>
                <a:ea typeface="Calibri"/>
                <a:cs typeface="Calibri"/>
                <a:sym typeface="Calibri"/>
              </a:rPr>
              <a:t>. İSG’NİN HUKUKİ KAYNAKLARI VE GELİŞİMİ</a:t>
            </a:r>
            <a:endParaRPr lang="tr-TR" sz="24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15"/>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5.3. Dünya’da İş Sağlığı ve Güvenliğinin Gelişimi </a:t>
            </a:r>
            <a:endParaRPr/>
          </a:p>
        </p:txBody>
      </p:sp>
      <p:sp>
        <p:nvSpPr>
          <p:cNvPr id="222" name="Google Shape;222;p15"/>
          <p:cNvSpPr txBox="1">
            <a:spLocks noGrp="1"/>
          </p:cNvSpPr>
          <p:nvPr>
            <p:ph type="body" idx="1"/>
          </p:nvPr>
        </p:nvSpPr>
        <p:spPr>
          <a:xfrm>
            <a:off x="867575" y="1673275"/>
            <a:ext cx="10356300" cy="4792800"/>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0"/>
              </a:spcBef>
              <a:spcAft>
                <a:spcPts val="1200"/>
              </a:spcAft>
              <a:buSzPts val="1800"/>
              <a:buChar char="➔"/>
            </a:pPr>
            <a:r>
              <a:rPr lang="tr-TR" dirty="0"/>
              <a:t>1828 yılında Prusyalı (Alman) General Kon </a:t>
            </a:r>
            <a:r>
              <a:rPr lang="tr-TR" dirty="0" err="1"/>
              <a:t>Horn</a:t>
            </a:r>
            <a:r>
              <a:rPr lang="tr-TR" dirty="0"/>
              <a:t>, orduya almak için sağlam genç erkekler bulamadığından şikayetle, genç yaşta çocuk işçilerin fabrikada çalıştırılarak sakatlanmasını önlenmesi için ve fabrikalara çocuk işçilerin özellikle erkek çocukların alınmasının yasaklanmasını Prusya Kralından talep etti.</a:t>
            </a:r>
            <a:endParaRPr dirty="0"/>
          </a:p>
          <a:p>
            <a:pPr marL="457200" lvl="0" indent="-342900" algn="l" rtl="0">
              <a:lnSpc>
                <a:spcPct val="90000"/>
              </a:lnSpc>
              <a:spcBef>
                <a:spcPts val="0"/>
              </a:spcBef>
              <a:spcAft>
                <a:spcPts val="1200"/>
              </a:spcAft>
              <a:buSzPts val="1800"/>
              <a:buChar char="➔"/>
            </a:pPr>
            <a:r>
              <a:rPr lang="tr-TR" dirty="0"/>
              <a:t>1831 yılında, buhar kazanlarının kontrolü için “Polis Kontrol Tüzüğü” yayınlandı.</a:t>
            </a:r>
            <a:endParaRPr dirty="0"/>
          </a:p>
          <a:p>
            <a:pPr marL="457200" lvl="0" indent="-342900" algn="l" rtl="0">
              <a:lnSpc>
                <a:spcPct val="90000"/>
              </a:lnSpc>
              <a:spcBef>
                <a:spcPts val="0"/>
              </a:spcBef>
              <a:spcAft>
                <a:spcPts val="1200"/>
              </a:spcAft>
              <a:buSzPts val="1800"/>
              <a:buChar char="➔"/>
            </a:pPr>
            <a:r>
              <a:rPr lang="tr-TR" dirty="0"/>
              <a:t>1833 yılında İngiltere’de iş yerlerinin genel koşullarını </a:t>
            </a:r>
            <a:br>
              <a:rPr lang="tr-TR" dirty="0"/>
            </a:br>
            <a:r>
              <a:rPr lang="tr-TR" dirty="0"/>
              <a:t>saptayan ve devlet tarafından denetimini öngören </a:t>
            </a:r>
            <a:br>
              <a:rPr lang="tr-TR" dirty="0"/>
            </a:br>
            <a:r>
              <a:rPr lang="tr-TR" dirty="0"/>
              <a:t>bir örgüt kuruldu. </a:t>
            </a:r>
            <a:endParaRPr dirty="0"/>
          </a:p>
        </p:txBody>
      </p:sp>
      <p:pic>
        <p:nvPicPr>
          <p:cNvPr id="223" name="Google Shape;223;p15" title="Ekran görüntüsü 2026-03-04 113910-Photoroom.png"/>
          <p:cNvPicPr preferRelativeResize="0"/>
          <p:nvPr/>
        </p:nvPicPr>
        <p:blipFill>
          <a:blip r:embed="rId3">
            <a:alphaModFix/>
          </a:blip>
          <a:stretch>
            <a:fillRect/>
          </a:stretch>
        </p:blipFill>
        <p:spPr>
          <a:xfrm>
            <a:off x="8751925" y="3865000"/>
            <a:ext cx="3599550" cy="3182350"/>
          </a:xfrm>
          <a:prstGeom prst="rect">
            <a:avLst/>
          </a:prstGeom>
          <a:noFill/>
          <a:ln>
            <a:noFill/>
          </a:ln>
        </p:spPr>
      </p:pic>
      <p:sp>
        <p:nvSpPr>
          <p:cNvPr id="5" name="Google Shape;125;p2"/>
          <p:cNvSpPr txBox="1"/>
          <p:nvPr/>
        </p:nvSpPr>
        <p:spPr>
          <a:xfrm>
            <a:off x="208548" y="116796"/>
            <a:ext cx="10026229" cy="461635"/>
          </a:xfrm>
          <a:prstGeom prst="rect">
            <a:avLst/>
          </a:prstGeom>
          <a:noFill/>
          <a:ln>
            <a:noFill/>
          </a:ln>
        </p:spPr>
        <p:txBody>
          <a:bodyPr spcFirstLastPara="1" wrap="square" lIns="91425" tIns="45700" rIns="91425" bIns="45700" anchor="ctr" anchorCtr="0">
            <a:noAutofit/>
          </a:bodyPr>
          <a:lstStyle/>
          <a:p>
            <a:pPr marL="0" marR="0" lvl="0" indent="0" rtl="0">
              <a:lnSpc>
                <a:spcPct val="80000"/>
              </a:lnSpc>
              <a:spcBef>
                <a:spcPts val="0"/>
              </a:spcBef>
              <a:spcAft>
                <a:spcPts val="0"/>
              </a:spcAft>
              <a:buClr>
                <a:srgbClr val="E6272D"/>
              </a:buClr>
              <a:buSzPts val="2600"/>
              <a:buFont typeface="Calibri"/>
              <a:buNone/>
            </a:pPr>
            <a:r>
              <a:rPr lang="tr-TR" sz="2400" b="1" i="0" u="none" strike="noStrike" cap="none" dirty="0" smtClean="0">
                <a:solidFill>
                  <a:srgbClr val="E6272D"/>
                </a:solidFill>
                <a:latin typeface="Calibri"/>
                <a:ea typeface="Calibri"/>
                <a:cs typeface="Calibri"/>
                <a:sym typeface="Calibri"/>
              </a:rPr>
              <a:t>BÖLÜM </a:t>
            </a:r>
            <a:r>
              <a:rPr lang="tr-TR" sz="2400" b="1" dirty="0" smtClean="0">
                <a:solidFill>
                  <a:srgbClr val="E6272D"/>
                </a:solidFill>
                <a:latin typeface="Calibri"/>
                <a:ea typeface="Calibri"/>
                <a:cs typeface="Calibri"/>
                <a:sym typeface="Calibri"/>
              </a:rPr>
              <a:t>5</a:t>
            </a:r>
            <a:r>
              <a:rPr lang="tr-TR" sz="2400" b="1" i="0" u="none" strike="noStrike" cap="none" dirty="0" smtClean="0">
                <a:solidFill>
                  <a:srgbClr val="E6272D"/>
                </a:solidFill>
                <a:latin typeface="Calibri"/>
                <a:ea typeface="Calibri"/>
                <a:cs typeface="Calibri"/>
                <a:sym typeface="Calibri"/>
              </a:rPr>
              <a:t>. İSG’NİN HUKUKİ KAYNAKLARI VE GELİŞİMİ</a:t>
            </a:r>
            <a:endParaRPr lang="tr-TR" sz="24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16"/>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5.3. Dünya’da İş Sağlığı ve Güvenliğinin Gelişimi </a:t>
            </a:r>
            <a:endParaRPr/>
          </a:p>
        </p:txBody>
      </p:sp>
      <p:sp>
        <p:nvSpPr>
          <p:cNvPr id="229" name="Google Shape;229;p16"/>
          <p:cNvSpPr txBox="1">
            <a:spLocks noGrp="1"/>
          </p:cNvSpPr>
          <p:nvPr>
            <p:ph type="body" idx="1"/>
          </p:nvPr>
        </p:nvSpPr>
        <p:spPr>
          <a:xfrm>
            <a:off x="838200" y="1565300"/>
            <a:ext cx="7654500" cy="4792800"/>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0"/>
              </a:spcBef>
              <a:spcAft>
                <a:spcPts val="1200"/>
              </a:spcAft>
              <a:buSzPts val="1800"/>
              <a:buChar char="➔"/>
            </a:pPr>
            <a:r>
              <a:rPr lang="tr-TR" dirty="0"/>
              <a:t>1839 yılında Prusya’da İş Sağlığı ve Güvenliği Kanunu çıkarıldı. Kanunla, 9 yaşından küçük çocukların çalışması yasaklandı. 9-15 yaş arası çocukların günde en çok 10 saat çalışması sınırı getirildi, gece 21-05 arası vardiya çalışması çocuklara yasaklandı, öğle paydosu 1 saat, kahvaltı ve ikindi yemeği 15 dakika olarak kabul edildi ve ayrıca Çalışma Bakanlığı kuruldu.</a:t>
            </a:r>
            <a:endParaRPr dirty="0"/>
          </a:p>
          <a:p>
            <a:pPr marL="457200" lvl="0" indent="-342900" algn="l" rtl="0">
              <a:lnSpc>
                <a:spcPct val="90000"/>
              </a:lnSpc>
              <a:spcBef>
                <a:spcPts val="0"/>
              </a:spcBef>
              <a:spcAft>
                <a:spcPts val="1200"/>
              </a:spcAft>
              <a:buSzPts val="1800"/>
              <a:buChar char="➔"/>
            </a:pPr>
            <a:r>
              <a:rPr lang="tr-TR" dirty="0"/>
              <a:t>1845 yılında Prusya Esnaf Derneği, izin alınarak kurulacak (yangın çıkabilecek işler ve yerler, barut imalatı, yüksek fırın çalışmaları vb.) tehlikeli tesis sistemlerini belirleyen bir katalog yayınlandı.</a:t>
            </a:r>
            <a:endParaRPr dirty="0"/>
          </a:p>
        </p:txBody>
      </p:sp>
      <p:pic>
        <p:nvPicPr>
          <p:cNvPr id="230" name="Google Shape;230;p16" title="Ekran görüntüsü 2026-03-04 105643-Photoroom.png"/>
          <p:cNvPicPr preferRelativeResize="0"/>
          <p:nvPr/>
        </p:nvPicPr>
        <p:blipFill>
          <a:blip r:embed="rId3">
            <a:alphaModFix/>
          </a:blip>
          <a:stretch>
            <a:fillRect/>
          </a:stretch>
        </p:blipFill>
        <p:spPr>
          <a:xfrm>
            <a:off x="7608539" y="3506196"/>
            <a:ext cx="4357125" cy="3552944"/>
          </a:xfrm>
          <a:prstGeom prst="rect">
            <a:avLst/>
          </a:prstGeom>
          <a:noFill/>
          <a:ln>
            <a:noFill/>
          </a:ln>
        </p:spPr>
      </p:pic>
      <p:sp>
        <p:nvSpPr>
          <p:cNvPr id="5" name="Google Shape;125;p2"/>
          <p:cNvSpPr txBox="1"/>
          <p:nvPr/>
        </p:nvSpPr>
        <p:spPr>
          <a:xfrm>
            <a:off x="208548" y="116796"/>
            <a:ext cx="10026229" cy="461635"/>
          </a:xfrm>
          <a:prstGeom prst="rect">
            <a:avLst/>
          </a:prstGeom>
          <a:noFill/>
          <a:ln>
            <a:noFill/>
          </a:ln>
        </p:spPr>
        <p:txBody>
          <a:bodyPr spcFirstLastPara="1" wrap="square" lIns="91425" tIns="45700" rIns="91425" bIns="45700" anchor="ctr" anchorCtr="0">
            <a:noAutofit/>
          </a:bodyPr>
          <a:lstStyle/>
          <a:p>
            <a:pPr marL="0" marR="0" lvl="0" indent="0" rtl="0">
              <a:lnSpc>
                <a:spcPct val="80000"/>
              </a:lnSpc>
              <a:spcBef>
                <a:spcPts val="0"/>
              </a:spcBef>
              <a:spcAft>
                <a:spcPts val="0"/>
              </a:spcAft>
              <a:buClr>
                <a:srgbClr val="E6272D"/>
              </a:buClr>
              <a:buSzPts val="2600"/>
              <a:buFont typeface="Calibri"/>
              <a:buNone/>
            </a:pPr>
            <a:r>
              <a:rPr lang="tr-TR" sz="2400" b="1" i="0" u="none" strike="noStrike" cap="none" dirty="0" smtClean="0">
                <a:solidFill>
                  <a:srgbClr val="E6272D"/>
                </a:solidFill>
                <a:latin typeface="Calibri"/>
                <a:ea typeface="Calibri"/>
                <a:cs typeface="Calibri"/>
                <a:sym typeface="Calibri"/>
              </a:rPr>
              <a:t>BÖLÜM </a:t>
            </a:r>
            <a:r>
              <a:rPr lang="tr-TR" sz="2400" b="1" dirty="0" smtClean="0">
                <a:solidFill>
                  <a:srgbClr val="E6272D"/>
                </a:solidFill>
                <a:latin typeface="Calibri"/>
                <a:ea typeface="Calibri"/>
                <a:cs typeface="Calibri"/>
                <a:sym typeface="Calibri"/>
              </a:rPr>
              <a:t>5</a:t>
            </a:r>
            <a:r>
              <a:rPr lang="tr-TR" sz="2400" b="1" i="0" u="none" strike="noStrike" cap="none" dirty="0" smtClean="0">
                <a:solidFill>
                  <a:srgbClr val="E6272D"/>
                </a:solidFill>
                <a:latin typeface="Calibri"/>
                <a:ea typeface="Calibri"/>
                <a:cs typeface="Calibri"/>
                <a:sym typeface="Calibri"/>
              </a:rPr>
              <a:t>. İSG’NİN HUKUKİ KAYNAKLARI VE GELİŞİMİ</a:t>
            </a:r>
            <a:endParaRPr lang="tr-TR" sz="24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pic>
        <p:nvPicPr>
          <p:cNvPr id="237" name="Google Shape;237;p17" title="image-Photoroom (10).png"/>
          <p:cNvPicPr preferRelativeResize="0"/>
          <p:nvPr/>
        </p:nvPicPr>
        <p:blipFill>
          <a:blip r:embed="rId3">
            <a:alphaModFix/>
          </a:blip>
          <a:stretch>
            <a:fillRect/>
          </a:stretch>
        </p:blipFill>
        <p:spPr>
          <a:xfrm>
            <a:off x="2882452" y="3417434"/>
            <a:ext cx="6306815" cy="3909790"/>
          </a:xfrm>
          <a:prstGeom prst="rect">
            <a:avLst/>
          </a:prstGeom>
          <a:noFill/>
          <a:ln>
            <a:noFill/>
          </a:ln>
        </p:spPr>
      </p:pic>
      <p:sp>
        <p:nvSpPr>
          <p:cNvPr id="235" name="Google Shape;235;p17"/>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5.3. Dünya’da İş Sağlığı ve Güvenliğinin Gelişimi </a:t>
            </a:r>
            <a:endParaRPr/>
          </a:p>
        </p:txBody>
      </p:sp>
      <p:sp>
        <p:nvSpPr>
          <p:cNvPr id="236" name="Google Shape;236;p17"/>
          <p:cNvSpPr txBox="1">
            <a:spLocks noGrp="1"/>
          </p:cNvSpPr>
          <p:nvPr>
            <p:ph type="body" idx="1"/>
          </p:nvPr>
        </p:nvSpPr>
        <p:spPr>
          <a:xfrm>
            <a:off x="838200" y="1384200"/>
            <a:ext cx="10844400" cy="4792800"/>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0"/>
              </a:spcBef>
              <a:spcAft>
                <a:spcPts val="0"/>
              </a:spcAft>
              <a:buSzPts val="1800"/>
              <a:buChar char="➔"/>
            </a:pPr>
            <a:r>
              <a:rPr lang="tr-TR"/>
              <a:t>1853 yılında, 12 yaşından küçük çocukların çalışma yasağı, 12-14 yaş arası çocukların günde 10 saatten fazla çalıştırılmamaları,gençlere en az 2 saat dinlenme verilmesi hakkında kanun çıkarıldı.</a:t>
            </a:r>
            <a:endParaRPr/>
          </a:p>
          <a:p>
            <a:pPr marL="457200" lvl="0" indent="-342900" algn="l" rtl="0">
              <a:lnSpc>
                <a:spcPct val="90000"/>
              </a:lnSpc>
              <a:spcBef>
                <a:spcPts val="1000"/>
              </a:spcBef>
              <a:spcAft>
                <a:spcPts val="0"/>
              </a:spcAft>
              <a:buSzPts val="1800"/>
              <a:buChar char="➔"/>
            </a:pPr>
            <a:r>
              <a:rPr lang="tr-TR"/>
              <a:t>1869 yılında Kuzey Almanya Sanayi Derneği kurularak, fabrikalarda Teknik İş Sağlığı ve Güvenliği sistemi kuruldu.</a:t>
            </a:r>
            <a:endParaRPr/>
          </a:p>
          <a:p>
            <a:pPr marL="457200" lvl="0" indent="-342900" algn="l" rtl="0">
              <a:lnSpc>
                <a:spcPct val="90000"/>
              </a:lnSpc>
              <a:spcBef>
                <a:spcPts val="1000"/>
              </a:spcBef>
              <a:spcAft>
                <a:spcPts val="1000"/>
              </a:spcAft>
              <a:buSzPts val="1800"/>
              <a:buChar char="➔"/>
            </a:pPr>
            <a:r>
              <a:rPr lang="tr-TR"/>
              <a:t>1890 yılında çalışma güvenliğinin kurallarının belirlenmesi amacıyla ilk uluslararası konferans yapıldı.</a:t>
            </a:r>
            <a:endParaRPr/>
          </a:p>
        </p:txBody>
      </p:sp>
      <p:sp>
        <p:nvSpPr>
          <p:cNvPr id="5" name="Google Shape;125;p2"/>
          <p:cNvSpPr txBox="1"/>
          <p:nvPr/>
        </p:nvSpPr>
        <p:spPr>
          <a:xfrm>
            <a:off x="208548" y="116796"/>
            <a:ext cx="10026229" cy="461635"/>
          </a:xfrm>
          <a:prstGeom prst="rect">
            <a:avLst/>
          </a:prstGeom>
          <a:noFill/>
          <a:ln>
            <a:noFill/>
          </a:ln>
        </p:spPr>
        <p:txBody>
          <a:bodyPr spcFirstLastPara="1" wrap="square" lIns="91425" tIns="45700" rIns="91425" bIns="45700" anchor="ctr" anchorCtr="0">
            <a:noAutofit/>
          </a:bodyPr>
          <a:lstStyle/>
          <a:p>
            <a:pPr marL="0" marR="0" lvl="0" indent="0" rtl="0">
              <a:lnSpc>
                <a:spcPct val="80000"/>
              </a:lnSpc>
              <a:spcBef>
                <a:spcPts val="0"/>
              </a:spcBef>
              <a:spcAft>
                <a:spcPts val="0"/>
              </a:spcAft>
              <a:buClr>
                <a:srgbClr val="E6272D"/>
              </a:buClr>
              <a:buSzPts val="2600"/>
              <a:buFont typeface="Calibri"/>
              <a:buNone/>
            </a:pPr>
            <a:r>
              <a:rPr lang="tr-TR" sz="2400" b="1" i="0" u="none" strike="noStrike" cap="none" dirty="0" smtClean="0">
                <a:solidFill>
                  <a:srgbClr val="E6272D"/>
                </a:solidFill>
                <a:latin typeface="Calibri"/>
                <a:ea typeface="Calibri"/>
                <a:cs typeface="Calibri"/>
                <a:sym typeface="Calibri"/>
              </a:rPr>
              <a:t>BÖLÜM </a:t>
            </a:r>
            <a:r>
              <a:rPr lang="tr-TR" sz="2400" b="1" dirty="0" smtClean="0">
                <a:solidFill>
                  <a:srgbClr val="E6272D"/>
                </a:solidFill>
                <a:latin typeface="Calibri"/>
                <a:ea typeface="Calibri"/>
                <a:cs typeface="Calibri"/>
                <a:sym typeface="Calibri"/>
              </a:rPr>
              <a:t>5</a:t>
            </a:r>
            <a:r>
              <a:rPr lang="tr-TR" sz="2400" b="1" i="0" u="none" strike="noStrike" cap="none" dirty="0" smtClean="0">
                <a:solidFill>
                  <a:srgbClr val="E6272D"/>
                </a:solidFill>
                <a:latin typeface="Calibri"/>
                <a:ea typeface="Calibri"/>
                <a:cs typeface="Calibri"/>
                <a:sym typeface="Calibri"/>
              </a:rPr>
              <a:t>. İSG’NİN HUKUKİ KAYNAKLARI VE GELİŞİMİ</a:t>
            </a:r>
            <a:endParaRPr lang="tr-TR" sz="24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18"/>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5.3. Dünya’da İş Sağlığı ve Güvenliğinin Gelişimi </a:t>
            </a:r>
            <a:endParaRPr/>
          </a:p>
        </p:txBody>
      </p:sp>
      <p:sp>
        <p:nvSpPr>
          <p:cNvPr id="243" name="Google Shape;243;p18"/>
          <p:cNvSpPr txBox="1">
            <a:spLocks noGrp="1"/>
          </p:cNvSpPr>
          <p:nvPr>
            <p:ph type="body" idx="1"/>
          </p:nvPr>
        </p:nvSpPr>
        <p:spPr>
          <a:xfrm>
            <a:off x="838200" y="1563625"/>
            <a:ext cx="6867000" cy="4792800"/>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0"/>
              </a:spcBef>
              <a:spcAft>
                <a:spcPts val="0"/>
              </a:spcAft>
              <a:buSzPts val="1800"/>
              <a:buChar char="➔"/>
            </a:pPr>
            <a:r>
              <a:rPr lang="tr-TR"/>
              <a:t>1891 yılında pazar günü çalışma yasağı, çalışma süresinin haftalık 65 saatle sınırlandırılması, lohusaların 6 hafta izin hakkı, fabrika denetim sisteminin sanayi denetimi şekline dönüştürülmesi, 13 yaşından aşağı yaşta çocuk işçi çalışma yasağı ve sanayi denetimmemurlarının mahalli polis denetimi yetkilerinin üstlenmesi gibi kanunlar çıkarıldı.</a:t>
            </a:r>
            <a:endParaRPr/>
          </a:p>
          <a:p>
            <a:pPr marL="457200" lvl="0" indent="-342900" algn="l" rtl="0">
              <a:lnSpc>
                <a:spcPct val="90000"/>
              </a:lnSpc>
              <a:spcBef>
                <a:spcPts val="1000"/>
              </a:spcBef>
              <a:spcAft>
                <a:spcPts val="0"/>
              </a:spcAft>
              <a:buSzPts val="1800"/>
              <a:buChar char="➔"/>
            </a:pPr>
            <a:r>
              <a:rPr lang="tr-TR"/>
              <a:t>1906 yılında, beyaz fosforun sanayide kullanımı ve gece çalışma şartlarının belirlenmesi üzerine kanunlar çıkarıldı.</a:t>
            </a:r>
            <a:endParaRPr/>
          </a:p>
          <a:p>
            <a:pPr marL="457200" lvl="0" indent="-342900" algn="l" rtl="0">
              <a:lnSpc>
                <a:spcPct val="90000"/>
              </a:lnSpc>
              <a:spcBef>
                <a:spcPts val="1000"/>
              </a:spcBef>
              <a:spcAft>
                <a:spcPts val="1000"/>
              </a:spcAft>
              <a:buSzPts val="1800"/>
              <a:buChar char="➔"/>
            </a:pPr>
            <a:r>
              <a:rPr lang="tr-TR"/>
              <a:t>1918 yılında, günde azami 8 saat çalışma kabul edildi.</a:t>
            </a:r>
            <a:endParaRPr/>
          </a:p>
        </p:txBody>
      </p:sp>
      <p:pic>
        <p:nvPicPr>
          <p:cNvPr id="244" name="Google Shape;244;p18" title="image-Photoroom (9).png"/>
          <p:cNvPicPr preferRelativeResize="0"/>
          <p:nvPr/>
        </p:nvPicPr>
        <p:blipFill>
          <a:blip r:embed="rId3">
            <a:alphaModFix/>
          </a:blip>
          <a:stretch>
            <a:fillRect/>
          </a:stretch>
        </p:blipFill>
        <p:spPr>
          <a:xfrm>
            <a:off x="7639775" y="1674625"/>
            <a:ext cx="4552224" cy="4552224"/>
          </a:xfrm>
          <a:prstGeom prst="rect">
            <a:avLst/>
          </a:prstGeom>
          <a:noFill/>
          <a:ln>
            <a:noFill/>
          </a:ln>
        </p:spPr>
      </p:pic>
      <p:sp>
        <p:nvSpPr>
          <p:cNvPr id="5" name="Google Shape;125;p2"/>
          <p:cNvSpPr txBox="1"/>
          <p:nvPr/>
        </p:nvSpPr>
        <p:spPr>
          <a:xfrm>
            <a:off x="208548" y="116796"/>
            <a:ext cx="10026229" cy="461635"/>
          </a:xfrm>
          <a:prstGeom prst="rect">
            <a:avLst/>
          </a:prstGeom>
          <a:noFill/>
          <a:ln>
            <a:noFill/>
          </a:ln>
        </p:spPr>
        <p:txBody>
          <a:bodyPr spcFirstLastPara="1" wrap="square" lIns="91425" tIns="45700" rIns="91425" bIns="45700" anchor="ctr" anchorCtr="0">
            <a:noAutofit/>
          </a:bodyPr>
          <a:lstStyle/>
          <a:p>
            <a:pPr marL="0" marR="0" lvl="0" indent="0" rtl="0">
              <a:lnSpc>
                <a:spcPct val="80000"/>
              </a:lnSpc>
              <a:spcBef>
                <a:spcPts val="0"/>
              </a:spcBef>
              <a:spcAft>
                <a:spcPts val="0"/>
              </a:spcAft>
              <a:buClr>
                <a:srgbClr val="E6272D"/>
              </a:buClr>
              <a:buSzPts val="2600"/>
              <a:buFont typeface="Calibri"/>
              <a:buNone/>
            </a:pPr>
            <a:r>
              <a:rPr lang="tr-TR" sz="2400" b="1" i="0" u="none" strike="noStrike" cap="none" dirty="0" smtClean="0">
                <a:solidFill>
                  <a:srgbClr val="E6272D"/>
                </a:solidFill>
                <a:latin typeface="Calibri"/>
                <a:ea typeface="Calibri"/>
                <a:cs typeface="Calibri"/>
                <a:sym typeface="Calibri"/>
              </a:rPr>
              <a:t>BÖLÜM </a:t>
            </a:r>
            <a:r>
              <a:rPr lang="tr-TR" sz="2400" b="1" dirty="0" smtClean="0">
                <a:solidFill>
                  <a:srgbClr val="E6272D"/>
                </a:solidFill>
                <a:latin typeface="Calibri"/>
                <a:ea typeface="Calibri"/>
                <a:cs typeface="Calibri"/>
                <a:sym typeface="Calibri"/>
              </a:rPr>
              <a:t>5</a:t>
            </a:r>
            <a:r>
              <a:rPr lang="tr-TR" sz="2400" b="1" i="0" u="none" strike="noStrike" cap="none" dirty="0" smtClean="0">
                <a:solidFill>
                  <a:srgbClr val="E6272D"/>
                </a:solidFill>
                <a:latin typeface="Calibri"/>
                <a:ea typeface="Calibri"/>
                <a:cs typeface="Calibri"/>
                <a:sym typeface="Calibri"/>
              </a:rPr>
              <a:t>. İSG’NİN HUKUKİ KAYNAKLARI VE GELİŞİMİ</a:t>
            </a:r>
            <a:endParaRPr lang="tr-TR" sz="24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19"/>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5.4. Türkiye’de İş Sağlığı ve Güvenliğinin Gelişimi </a:t>
            </a:r>
            <a:endParaRPr/>
          </a:p>
        </p:txBody>
      </p:sp>
      <p:sp>
        <p:nvSpPr>
          <p:cNvPr id="250" name="Google Shape;250;p19"/>
          <p:cNvSpPr txBox="1">
            <a:spLocks noGrp="1"/>
          </p:cNvSpPr>
          <p:nvPr>
            <p:ph type="body" idx="1"/>
          </p:nvPr>
        </p:nvSpPr>
        <p:spPr>
          <a:xfrm>
            <a:off x="838200" y="1684609"/>
            <a:ext cx="10515600" cy="47928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tr-TR"/>
              <a:t>Sanayileşmedeki gecikme, işçi sınıfının oluşmamasına</a:t>
            </a:r>
            <a:endParaRPr/>
          </a:p>
          <a:p>
            <a:pPr marL="0" lvl="0" indent="0" algn="l" rtl="0">
              <a:lnSpc>
                <a:spcPct val="90000"/>
              </a:lnSpc>
              <a:spcBef>
                <a:spcPts val="1000"/>
              </a:spcBef>
              <a:spcAft>
                <a:spcPts val="0"/>
              </a:spcAft>
              <a:buClr>
                <a:schemeClr val="dk1"/>
              </a:buClr>
              <a:buSzPts val="2400"/>
              <a:buNone/>
            </a:pPr>
            <a:r>
              <a:rPr lang="tr-TR"/>
              <a:t>neden olmuştur. Daha sonra liberal yaklaşımla,</a:t>
            </a:r>
            <a:endParaRPr/>
          </a:p>
          <a:p>
            <a:pPr marL="0" lvl="0" indent="0" algn="l" rtl="0">
              <a:lnSpc>
                <a:spcPct val="90000"/>
              </a:lnSpc>
              <a:spcBef>
                <a:spcPts val="1000"/>
              </a:spcBef>
              <a:spcAft>
                <a:spcPts val="0"/>
              </a:spcAft>
              <a:buClr>
                <a:schemeClr val="dk1"/>
              </a:buClr>
              <a:buSzPts val="2400"/>
              <a:buNone/>
            </a:pPr>
            <a:r>
              <a:rPr lang="tr-TR"/>
              <a:t>sözleşme özgürlüğü çerçevesinde bir bakışla iş sağlığı</a:t>
            </a:r>
            <a:endParaRPr/>
          </a:p>
          <a:p>
            <a:pPr marL="0" lvl="0" indent="0" algn="l" rtl="0">
              <a:lnSpc>
                <a:spcPct val="90000"/>
              </a:lnSpc>
              <a:spcBef>
                <a:spcPts val="1000"/>
              </a:spcBef>
              <a:spcAft>
                <a:spcPts val="0"/>
              </a:spcAft>
              <a:buClr>
                <a:schemeClr val="dk1"/>
              </a:buClr>
              <a:buSzPts val="2400"/>
              <a:buNone/>
            </a:pPr>
            <a:r>
              <a:rPr lang="tr-TR"/>
              <a:t>ve güvenliği alanı düzenlenmeye çalışılmıştır.</a:t>
            </a:r>
            <a:endParaRPr/>
          </a:p>
          <a:p>
            <a:pPr marL="0" lvl="0" indent="0" algn="l" rtl="0">
              <a:lnSpc>
                <a:spcPct val="90000"/>
              </a:lnSpc>
              <a:spcBef>
                <a:spcPts val="1000"/>
              </a:spcBef>
              <a:spcAft>
                <a:spcPts val="0"/>
              </a:spcAft>
              <a:buClr>
                <a:schemeClr val="dk1"/>
              </a:buClr>
              <a:buSzPts val="2400"/>
              <a:buNone/>
            </a:pPr>
            <a:r>
              <a:rPr lang="tr-TR"/>
              <a:t>Bu bakış açısı, dünyada sanayileşme ile gelişen bakış</a:t>
            </a:r>
            <a:endParaRPr/>
          </a:p>
          <a:p>
            <a:pPr marL="0" lvl="0" indent="0" algn="l" rtl="0">
              <a:lnSpc>
                <a:spcPct val="90000"/>
              </a:lnSpc>
              <a:spcBef>
                <a:spcPts val="1000"/>
              </a:spcBef>
              <a:spcAft>
                <a:spcPts val="0"/>
              </a:spcAft>
              <a:buClr>
                <a:schemeClr val="dk1"/>
              </a:buClr>
              <a:buSzPts val="2400"/>
              <a:buNone/>
            </a:pPr>
            <a:r>
              <a:rPr lang="tr-TR"/>
              <a:t>açısından farklı değildir. Türkiye’de sanayileşme ile</a:t>
            </a:r>
            <a:endParaRPr/>
          </a:p>
          <a:p>
            <a:pPr marL="0" lvl="0" indent="0" algn="l" rtl="0">
              <a:lnSpc>
                <a:spcPct val="90000"/>
              </a:lnSpc>
              <a:spcBef>
                <a:spcPts val="1000"/>
              </a:spcBef>
              <a:spcAft>
                <a:spcPts val="0"/>
              </a:spcAft>
              <a:buClr>
                <a:schemeClr val="dk1"/>
              </a:buClr>
              <a:buSzPts val="2400"/>
              <a:buNone/>
            </a:pPr>
            <a:r>
              <a:rPr lang="tr-TR"/>
              <a:t>benzer yapıya evrilmiştir.</a:t>
            </a:r>
            <a:endParaRPr/>
          </a:p>
        </p:txBody>
      </p:sp>
      <p:pic>
        <p:nvPicPr>
          <p:cNvPr id="251" name="Google Shape;251;p19" title="image-Photoroom (8).png"/>
          <p:cNvPicPr preferRelativeResize="0"/>
          <p:nvPr/>
        </p:nvPicPr>
        <p:blipFill>
          <a:blip r:embed="rId3">
            <a:alphaModFix/>
          </a:blip>
          <a:stretch>
            <a:fillRect/>
          </a:stretch>
        </p:blipFill>
        <p:spPr>
          <a:xfrm>
            <a:off x="7487100" y="1684600"/>
            <a:ext cx="4704899" cy="4704899"/>
          </a:xfrm>
          <a:prstGeom prst="rect">
            <a:avLst/>
          </a:prstGeom>
          <a:noFill/>
          <a:ln>
            <a:noFill/>
          </a:ln>
        </p:spPr>
      </p:pic>
      <p:sp>
        <p:nvSpPr>
          <p:cNvPr id="5" name="Google Shape;125;p2"/>
          <p:cNvSpPr txBox="1"/>
          <p:nvPr/>
        </p:nvSpPr>
        <p:spPr>
          <a:xfrm>
            <a:off x="208548" y="116796"/>
            <a:ext cx="10026229" cy="461635"/>
          </a:xfrm>
          <a:prstGeom prst="rect">
            <a:avLst/>
          </a:prstGeom>
          <a:noFill/>
          <a:ln>
            <a:noFill/>
          </a:ln>
        </p:spPr>
        <p:txBody>
          <a:bodyPr spcFirstLastPara="1" wrap="square" lIns="91425" tIns="45700" rIns="91425" bIns="45700" anchor="ctr" anchorCtr="0">
            <a:noAutofit/>
          </a:bodyPr>
          <a:lstStyle/>
          <a:p>
            <a:pPr marL="0" marR="0" lvl="0" indent="0" rtl="0">
              <a:lnSpc>
                <a:spcPct val="80000"/>
              </a:lnSpc>
              <a:spcBef>
                <a:spcPts val="0"/>
              </a:spcBef>
              <a:spcAft>
                <a:spcPts val="0"/>
              </a:spcAft>
              <a:buClr>
                <a:srgbClr val="E6272D"/>
              </a:buClr>
              <a:buSzPts val="2600"/>
              <a:buFont typeface="Calibri"/>
              <a:buNone/>
            </a:pPr>
            <a:r>
              <a:rPr lang="tr-TR" sz="2400" b="1" i="0" u="none" strike="noStrike" cap="none" dirty="0" smtClean="0">
                <a:solidFill>
                  <a:srgbClr val="E6272D"/>
                </a:solidFill>
                <a:latin typeface="Calibri"/>
                <a:ea typeface="Calibri"/>
                <a:cs typeface="Calibri"/>
                <a:sym typeface="Calibri"/>
              </a:rPr>
              <a:t>BÖLÜM </a:t>
            </a:r>
            <a:r>
              <a:rPr lang="tr-TR" sz="2400" b="1" dirty="0" smtClean="0">
                <a:solidFill>
                  <a:srgbClr val="E6272D"/>
                </a:solidFill>
                <a:latin typeface="Calibri"/>
                <a:ea typeface="Calibri"/>
                <a:cs typeface="Calibri"/>
                <a:sym typeface="Calibri"/>
              </a:rPr>
              <a:t>5</a:t>
            </a:r>
            <a:r>
              <a:rPr lang="tr-TR" sz="2400" b="1" i="0" u="none" strike="noStrike" cap="none" dirty="0" smtClean="0">
                <a:solidFill>
                  <a:srgbClr val="E6272D"/>
                </a:solidFill>
                <a:latin typeface="Calibri"/>
                <a:ea typeface="Calibri"/>
                <a:cs typeface="Calibri"/>
                <a:sym typeface="Calibri"/>
              </a:rPr>
              <a:t>. İSG’NİN HUKUKİ KAYNAKLARI VE GELİŞİMİ</a:t>
            </a:r>
            <a:endParaRPr lang="tr-TR" sz="24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
          <p:cNvSpPr txBox="1">
            <a:spLocks noGrp="1"/>
          </p:cNvSpPr>
          <p:nvPr>
            <p:ph type="body" idx="1"/>
          </p:nvPr>
        </p:nvSpPr>
        <p:spPr>
          <a:xfrm>
            <a:off x="948468" y="1639122"/>
            <a:ext cx="9291000" cy="47928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400"/>
              <a:buChar char="•"/>
            </a:pPr>
            <a:r>
              <a:rPr lang="tr-TR" dirty="0"/>
              <a:t>İş sağlığı ve güvenliğinin hukuki </a:t>
            </a:r>
            <a:r>
              <a:rPr lang="tr-TR" dirty="0" smtClean="0"/>
              <a:t>kaynaklarını kavrar.</a:t>
            </a:r>
            <a:endParaRPr dirty="0"/>
          </a:p>
          <a:p>
            <a:pPr marL="228600" lvl="0" indent="-228600" algn="l" rtl="0">
              <a:lnSpc>
                <a:spcPct val="90000"/>
              </a:lnSpc>
              <a:spcBef>
                <a:spcPts val="1000"/>
              </a:spcBef>
              <a:spcAft>
                <a:spcPts val="0"/>
              </a:spcAft>
              <a:buClr>
                <a:schemeClr val="dk1"/>
              </a:buClr>
              <a:buSzPts val="2400"/>
              <a:buChar char="•"/>
            </a:pPr>
            <a:r>
              <a:rPr lang="tr-TR" dirty="0"/>
              <a:t>Dünyada ve Türkiye’de iş sağlığı ve güvenliğinin </a:t>
            </a:r>
            <a:r>
              <a:rPr lang="tr-TR" dirty="0" smtClean="0"/>
              <a:t>gelişimi sürecini açıklar.</a:t>
            </a:r>
            <a:endParaRPr dirty="0"/>
          </a:p>
          <a:p>
            <a:pPr marL="228600" lvl="0" indent="-228600" algn="l" rtl="0">
              <a:lnSpc>
                <a:spcPct val="90000"/>
              </a:lnSpc>
              <a:spcBef>
                <a:spcPts val="1000"/>
              </a:spcBef>
              <a:spcAft>
                <a:spcPts val="0"/>
              </a:spcAft>
              <a:buClr>
                <a:schemeClr val="dk1"/>
              </a:buClr>
              <a:buSzPts val="2400"/>
              <a:buChar char="•"/>
            </a:pPr>
            <a:r>
              <a:rPr lang="tr-TR" dirty="0"/>
              <a:t>Türkiye’de iş sağlığı ve güvenliğinin kurumsal </a:t>
            </a:r>
            <a:r>
              <a:rPr lang="tr-TR" dirty="0" smtClean="0"/>
              <a:t>yapısını açıklar.</a:t>
            </a:r>
            <a:endParaRPr dirty="0"/>
          </a:p>
        </p:txBody>
      </p:sp>
      <p:sp>
        <p:nvSpPr>
          <p:cNvPr id="124" name="Google Shape;124;p2"/>
          <p:cNvSpPr txBox="1">
            <a:spLocks noGrp="1"/>
          </p:cNvSpPr>
          <p:nvPr>
            <p:ph type="title"/>
          </p:nvPr>
        </p:nvSpPr>
        <p:spPr>
          <a:xfrm>
            <a:off x="1717237" y="691270"/>
            <a:ext cx="8823158" cy="37779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600"/>
              <a:buFont typeface="Calibri"/>
              <a:buNone/>
            </a:pPr>
            <a:r>
              <a:rPr lang="tr-TR"/>
              <a:t>Bölüm Hedefleri</a:t>
            </a:r>
            <a:endParaRPr/>
          </a:p>
        </p:txBody>
      </p:sp>
      <p:sp>
        <p:nvSpPr>
          <p:cNvPr id="125" name="Google Shape;125;p2"/>
          <p:cNvSpPr txBox="1"/>
          <p:nvPr/>
        </p:nvSpPr>
        <p:spPr>
          <a:xfrm>
            <a:off x="1115701" y="229635"/>
            <a:ext cx="10026229" cy="461635"/>
          </a:xfrm>
          <a:prstGeom prst="rect">
            <a:avLst/>
          </a:prstGeom>
          <a:noFill/>
          <a:ln>
            <a:noFill/>
          </a:ln>
        </p:spPr>
        <p:txBody>
          <a:bodyPr spcFirstLastPara="1" wrap="square" lIns="91425" tIns="45700" rIns="91425" bIns="45700" anchor="ctr" anchorCtr="0">
            <a:noAutofit/>
          </a:bodyPr>
          <a:lstStyle/>
          <a:p>
            <a:pPr marL="0" marR="0" lvl="0" indent="0" algn="ctr" rtl="0">
              <a:lnSpc>
                <a:spcPct val="80000"/>
              </a:lnSpc>
              <a:spcBef>
                <a:spcPts val="0"/>
              </a:spcBef>
              <a:spcAft>
                <a:spcPts val="0"/>
              </a:spcAft>
              <a:buClr>
                <a:srgbClr val="E6272D"/>
              </a:buClr>
              <a:buSzPts val="2600"/>
              <a:buFont typeface="Calibri"/>
              <a:buNone/>
            </a:pPr>
            <a:r>
              <a:rPr lang="tr-TR" sz="2400" b="1" i="0" u="none" strike="noStrike" cap="none" dirty="0" smtClean="0">
                <a:solidFill>
                  <a:srgbClr val="E6272D"/>
                </a:solidFill>
                <a:latin typeface="Calibri"/>
                <a:ea typeface="Calibri"/>
                <a:cs typeface="Calibri"/>
                <a:sym typeface="Calibri"/>
              </a:rPr>
              <a:t>BÖLÜM </a:t>
            </a:r>
            <a:r>
              <a:rPr lang="tr-TR" sz="2400" b="1" dirty="0" smtClean="0">
                <a:solidFill>
                  <a:srgbClr val="E6272D"/>
                </a:solidFill>
                <a:latin typeface="Calibri"/>
                <a:ea typeface="Calibri"/>
                <a:cs typeface="Calibri"/>
                <a:sym typeface="Calibri"/>
              </a:rPr>
              <a:t>5</a:t>
            </a:r>
            <a:r>
              <a:rPr lang="tr-TR" sz="2400" b="1" i="0" u="none" strike="noStrike" cap="none" dirty="0" smtClean="0">
                <a:solidFill>
                  <a:srgbClr val="E6272D"/>
                </a:solidFill>
                <a:latin typeface="Calibri"/>
                <a:ea typeface="Calibri"/>
                <a:cs typeface="Calibri"/>
                <a:sym typeface="Calibri"/>
              </a:rPr>
              <a:t>. İSG’NİN HUKUKİ KAYNAKLARI VE GELİŞİMİ</a:t>
            </a:r>
            <a:endParaRPr lang="tr-TR" sz="24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20"/>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dirty="0" smtClean="0"/>
              <a:t>5.4.1. </a:t>
            </a:r>
            <a:r>
              <a:rPr lang="tr-TR" dirty="0"/>
              <a:t>Osmanlı Dönemi’nde İş Sağlığı ve Güvenliği</a:t>
            </a:r>
            <a:endParaRPr dirty="0"/>
          </a:p>
        </p:txBody>
      </p:sp>
      <p:sp>
        <p:nvSpPr>
          <p:cNvPr id="257" name="Google Shape;257;p20"/>
          <p:cNvSpPr txBox="1">
            <a:spLocks noGrp="1"/>
          </p:cNvSpPr>
          <p:nvPr>
            <p:ph type="body" idx="1"/>
          </p:nvPr>
        </p:nvSpPr>
        <p:spPr>
          <a:xfrm>
            <a:off x="838200" y="1633409"/>
            <a:ext cx="10515600" cy="4792800"/>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0"/>
              </a:spcBef>
              <a:spcAft>
                <a:spcPts val="0"/>
              </a:spcAft>
              <a:buSzPts val="1800"/>
              <a:buChar char="➔"/>
            </a:pPr>
            <a:r>
              <a:rPr lang="tr-TR"/>
              <a:t>1776 yılında “Fincancılar sözleşmesi” imzalanmıştır.</a:t>
            </a:r>
            <a:endParaRPr/>
          </a:p>
          <a:p>
            <a:pPr marL="457200" lvl="0" indent="-342900" algn="l" rtl="0">
              <a:lnSpc>
                <a:spcPct val="90000"/>
              </a:lnSpc>
              <a:spcBef>
                <a:spcPts val="1000"/>
              </a:spcBef>
              <a:spcAft>
                <a:spcPts val="0"/>
              </a:spcAft>
              <a:buSzPts val="1800"/>
              <a:buChar char="➔"/>
            </a:pPr>
            <a:r>
              <a:rPr lang="tr-TR"/>
              <a:t>Kütahya’da imzalanan bu sözleşme ile seramik çalışanlarının iş tanımları ve haftalık çalışma süreleri ile alacakları maaşlar belirlenmiştir. Devlet hakemliğinde yapılan tarihteki ilk toplu sözleşme olarak tarihe geçmiştir.</a:t>
            </a:r>
            <a:endParaRPr/>
          </a:p>
          <a:p>
            <a:pPr marL="0" lvl="0" indent="0" algn="l" rtl="0">
              <a:lnSpc>
                <a:spcPct val="90000"/>
              </a:lnSpc>
              <a:spcBef>
                <a:spcPts val="1000"/>
              </a:spcBef>
              <a:spcAft>
                <a:spcPts val="0"/>
              </a:spcAft>
              <a:buClr>
                <a:schemeClr val="dk1"/>
              </a:buClr>
              <a:buSzPts val="2400"/>
              <a:buNone/>
            </a:pPr>
            <a:endParaRPr/>
          </a:p>
        </p:txBody>
      </p:sp>
      <p:pic>
        <p:nvPicPr>
          <p:cNvPr id="258" name="Google Shape;258;p20" title="image-Photoroom (7).png"/>
          <p:cNvPicPr preferRelativeResize="0"/>
          <p:nvPr/>
        </p:nvPicPr>
        <p:blipFill rotWithShape="1">
          <a:blip r:embed="rId3">
            <a:alphaModFix/>
          </a:blip>
          <a:srcRect b="7416"/>
          <a:stretch/>
        </p:blipFill>
        <p:spPr>
          <a:xfrm>
            <a:off x="2072209" y="1812825"/>
            <a:ext cx="8047590" cy="4965426"/>
          </a:xfrm>
          <a:prstGeom prst="rect">
            <a:avLst/>
          </a:prstGeom>
          <a:noFill/>
          <a:ln>
            <a:noFill/>
          </a:ln>
        </p:spPr>
      </p:pic>
      <p:sp>
        <p:nvSpPr>
          <p:cNvPr id="5" name="Google Shape;125;p2"/>
          <p:cNvSpPr txBox="1"/>
          <p:nvPr/>
        </p:nvSpPr>
        <p:spPr>
          <a:xfrm>
            <a:off x="208548" y="116796"/>
            <a:ext cx="10026229" cy="461635"/>
          </a:xfrm>
          <a:prstGeom prst="rect">
            <a:avLst/>
          </a:prstGeom>
          <a:noFill/>
          <a:ln>
            <a:noFill/>
          </a:ln>
        </p:spPr>
        <p:txBody>
          <a:bodyPr spcFirstLastPara="1" wrap="square" lIns="91425" tIns="45700" rIns="91425" bIns="45700" anchor="ctr" anchorCtr="0">
            <a:noAutofit/>
          </a:bodyPr>
          <a:lstStyle/>
          <a:p>
            <a:pPr marL="0" marR="0" lvl="0" indent="0" rtl="0">
              <a:lnSpc>
                <a:spcPct val="80000"/>
              </a:lnSpc>
              <a:spcBef>
                <a:spcPts val="0"/>
              </a:spcBef>
              <a:spcAft>
                <a:spcPts val="0"/>
              </a:spcAft>
              <a:buClr>
                <a:srgbClr val="E6272D"/>
              </a:buClr>
              <a:buSzPts val="2600"/>
              <a:buFont typeface="Calibri"/>
              <a:buNone/>
            </a:pPr>
            <a:r>
              <a:rPr lang="tr-TR" sz="2400" b="1" i="0" u="none" strike="noStrike" cap="none" dirty="0" smtClean="0">
                <a:solidFill>
                  <a:srgbClr val="E6272D"/>
                </a:solidFill>
                <a:latin typeface="Calibri"/>
                <a:ea typeface="Calibri"/>
                <a:cs typeface="Calibri"/>
                <a:sym typeface="Calibri"/>
              </a:rPr>
              <a:t>BÖLÜM </a:t>
            </a:r>
            <a:r>
              <a:rPr lang="tr-TR" sz="2400" b="1" dirty="0" smtClean="0">
                <a:solidFill>
                  <a:srgbClr val="E6272D"/>
                </a:solidFill>
                <a:latin typeface="Calibri"/>
                <a:ea typeface="Calibri"/>
                <a:cs typeface="Calibri"/>
                <a:sym typeface="Calibri"/>
              </a:rPr>
              <a:t>5</a:t>
            </a:r>
            <a:r>
              <a:rPr lang="tr-TR" sz="2400" b="1" i="0" u="none" strike="noStrike" cap="none" dirty="0" smtClean="0">
                <a:solidFill>
                  <a:srgbClr val="E6272D"/>
                </a:solidFill>
                <a:latin typeface="Calibri"/>
                <a:ea typeface="Calibri"/>
                <a:cs typeface="Calibri"/>
                <a:sym typeface="Calibri"/>
              </a:rPr>
              <a:t>. İSG’NİN HUKUKİ KAYNAKLARI VE GELİŞİMİ</a:t>
            </a:r>
            <a:endParaRPr lang="tr-TR" sz="24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21"/>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lvl="0">
              <a:buSzPts val="2600"/>
            </a:pPr>
            <a:r>
              <a:rPr lang="tr-TR" dirty="0"/>
              <a:t>5.4.1. Osmanlı Dönemi’nde İş Sağlığı ve Güvenliği</a:t>
            </a:r>
            <a:endParaRPr dirty="0"/>
          </a:p>
        </p:txBody>
      </p:sp>
      <p:sp>
        <p:nvSpPr>
          <p:cNvPr id="264" name="Google Shape;264;p21"/>
          <p:cNvSpPr txBox="1">
            <a:spLocks noGrp="1"/>
          </p:cNvSpPr>
          <p:nvPr>
            <p:ph type="body" idx="1"/>
          </p:nvPr>
        </p:nvSpPr>
        <p:spPr>
          <a:xfrm>
            <a:off x="828224" y="1523750"/>
            <a:ext cx="10950333" cy="4792800"/>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0"/>
              </a:spcBef>
              <a:spcAft>
                <a:spcPts val="0"/>
              </a:spcAft>
              <a:buSzPts val="1800"/>
              <a:buChar char="➔"/>
            </a:pPr>
            <a:r>
              <a:rPr lang="tr-TR" dirty="0"/>
              <a:t>1865 Dilaver Paşa Nizamnamesi (Havza-i </a:t>
            </a:r>
            <a:r>
              <a:rPr lang="tr-TR" dirty="0" err="1"/>
              <a:t>Fahmiye</a:t>
            </a:r>
            <a:r>
              <a:rPr lang="tr-TR" dirty="0"/>
              <a:t> </a:t>
            </a:r>
            <a:r>
              <a:rPr lang="tr-TR" dirty="0" err="1"/>
              <a:t>Teamülnamesi</a:t>
            </a:r>
            <a:r>
              <a:rPr lang="tr-TR" dirty="0"/>
              <a:t>) , Ereğli ve Zonguldak kömür havzası işçilerinin dinlenme ve tatil zamanları, barındırma yerleri, çalışma saatleri ve onların sağlıkları ile ilgili çeşitli konuların ele alınmıştır. “Dilaver Paşa Nizamnamesi” Ülkemizdeki ilk yazılı belgedir.</a:t>
            </a:r>
            <a:endParaRPr dirty="0"/>
          </a:p>
          <a:p>
            <a:pPr marL="457200" lvl="0" indent="0" algn="l" rtl="0">
              <a:lnSpc>
                <a:spcPct val="90000"/>
              </a:lnSpc>
              <a:spcBef>
                <a:spcPts val="0"/>
              </a:spcBef>
              <a:spcAft>
                <a:spcPts val="0"/>
              </a:spcAft>
              <a:buNone/>
            </a:pPr>
            <a:endParaRPr dirty="0"/>
          </a:p>
          <a:p>
            <a:pPr marL="0" lvl="0" indent="0" algn="l" rtl="0">
              <a:lnSpc>
                <a:spcPct val="90000"/>
              </a:lnSpc>
              <a:spcBef>
                <a:spcPts val="1000"/>
              </a:spcBef>
              <a:spcAft>
                <a:spcPts val="0"/>
              </a:spcAft>
              <a:buNone/>
            </a:pPr>
            <a:endParaRPr dirty="0"/>
          </a:p>
          <a:p>
            <a:pPr marL="457200" lvl="0" indent="0" algn="l" rtl="0">
              <a:lnSpc>
                <a:spcPct val="90000"/>
              </a:lnSpc>
              <a:spcBef>
                <a:spcPts val="1000"/>
              </a:spcBef>
              <a:spcAft>
                <a:spcPts val="0"/>
              </a:spcAft>
              <a:buNone/>
            </a:pPr>
            <a:endParaRPr dirty="0"/>
          </a:p>
        </p:txBody>
      </p:sp>
      <p:sp>
        <p:nvSpPr>
          <p:cNvPr id="266" name="Google Shape;266;p21"/>
          <p:cNvSpPr txBox="1"/>
          <p:nvPr/>
        </p:nvSpPr>
        <p:spPr>
          <a:xfrm>
            <a:off x="828225" y="3139927"/>
            <a:ext cx="7246800" cy="2844600"/>
          </a:xfrm>
          <a:prstGeom prst="rect">
            <a:avLst/>
          </a:prstGeom>
          <a:noFill/>
          <a:ln>
            <a:noFill/>
          </a:ln>
        </p:spPr>
        <p:txBody>
          <a:bodyPr spcFirstLastPara="1" wrap="square" lIns="91425" tIns="91425" rIns="91425" bIns="91425" anchor="t" anchorCtr="0">
            <a:spAutoFit/>
          </a:bodyPr>
          <a:lstStyle/>
          <a:p>
            <a:pPr marL="457200" lvl="0" indent="-381000" algn="l" rtl="0">
              <a:lnSpc>
                <a:spcPct val="90000"/>
              </a:lnSpc>
              <a:spcBef>
                <a:spcPts val="1000"/>
              </a:spcBef>
              <a:spcAft>
                <a:spcPts val="0"/>
              </a:spcAft>
              <a:buClr>
                <a:schemeClr val="dk1"/>
              </a:buClr>
              <a:buSzPts val="2400"/>
              <a:buFont typeface="Calibri"/>
              <a:buChar char="➔"/>
            </a:pPr>
            <a:r>
              <a:rPr lang="tr-TR" sz="2400">
                <a:solidFill>
                  <a:schemeClr val="dk1"/>
                </a:solidFill>
                <a:latin typeface="Calibri"/>
                <a:ea typeface="Calibri"/>
                <a:cs typeface="Calibri"/>
                <a:sym typeface="Calibri"/>
              </a:rPr>
              <a:t>1869 Maadin Nizamnamesi, bütün madenlerde çalışanların güvenliği ile ilgili çeşitli hükümleri düzenleyen bir mevzuattır. Maadin nizamnamesi, kömür madeni iş kolunda, o devirde yürürlükte bulunan zorunlu çalışmayı ortadan kaldırmış ve bu suretle çalışmanın ekonomik yönlerinin yanında insani yönlerine de değer verilmesi vurgulanmak istenmiştir.</a:t>
            </a:r>
            <a:endParaRPr/>
          </a:p>
        </p:txBody>
      </p:sp>
      <p:sp>
        <p:nvSpPr>
          <p:cNvPr id="6" name="Google Shape;125;p2"/>
          <p:cNvSpPr txBox="1"/>
          <p:nvPr/>
        </p:nvSpPr>
        <p:spPr>
          <a:xfrm>
            <a:off x="208548" y="116796"/>
            <a:ext cx="10026229" cy="461635"/>
          </a:xfrm>
          <a:prstGeom prst="rect">
            <a:avLst/>
          </a:prstGeom>
          <a:noFill/>
          <a:ln>
            <a:noFill/>
          </a:ln>
        </p:spPr>
        <p:txBody>
          <a:bodyPr spcFirstLastPara="1" wrap="square" lIns="91425" tIns="45700" rIns="91425" bIns="45700" anchor="ctr" anchorCtr="0">
            <a:noAutofit/>
          </a:bodyPr>
          <a:lstStyle/>
          <a:p>
            <a:pPr marL="0" marR="0" lvl="0" indent="0" rtl="0">
              <a:lnSpc>
                <a:spcPct val="80000"/>
              </a:lnSpc>
              <a:spcBef>
                <a:spcPts val="0"/>
              </a:spcBef>
              <a:spcAft>
                <a:spcPts val="0"/>
              </a:spcAft>
              <a:buClr>
                <a:srgbClr val="E6272D"/>
              </a:buClr>
              <a:buSzPts val="2600"/>
              <a:buFont typeface="Calibri"/>
              <a:buNone/>
            </a:pPr>
            <a:r>
              <a:rPr lang="tr-TR" sz="2400" b="1" i="0" u="none" strike="noStrike" cap="none" dirty="0" smtClean="0">
                <a:solidFill>
                  <a:srgbClr val="E6272D"/>
                </a:solidFill>
                <a:latin typeface="Calibri"/>
                <a:ea typeface="Calibri"/>
                <a:cs typeface="Calibri"/>
                <a:sym typeface="Calibri"/>
              </a:rPr>
              <a:t>BÖLÜM </a:t>
            </a:r>
            <a:r>
              <a:rPr lang="tr-TR" sz="2400" b="1" dirty="0" smtClean="0">
                <a:solidFill>
                  <a:srgbClr val="E6272D"/>
                </a:solidFill>
                <a:latin typeface="Calibri"/>
                <a:ea typeface="Calibri"/>
                <a:cs typeface="Calibri"/>
                <a:sym typeface="Calibri"/>
              </a:rPr>
              <a:t>5</a:t>
            </a:r>
            <a:r>
              <a:rPr lang="tr-TR" sz="2400" b="1" i="0" u="none" strike="noStrike" cap="none" dirty="0" smtClean="0">
                <a:solidFill>
                  <a:srgbClr val="E6272D"/>
                </a:solidFill>
                <a:latin typeface="Calibri"/>
                <a:ea typeface="Calibri"/>
                <a:cs typeface="Calibri"/>
                <a:sym typeface="Calibri"/>
              </a:rPr>
              <a:t>. İSG’NİN HUKUKİ KAYNAKLARI VE GELİŞİMİ</a:t>
            </a:r>
            <a:endParaRPr lang="tr-TR" sz="2400" b="1" i="0" u="none" strike="noStrike" cap="none" dirty="0">
              <a:solidFill>
                <a:srgbClr val="E6272D"/>
              </a:solidFill>
              <a:latin typeface="Calibri"/>
              <a:ea typeface="Calibri"/>
              <a:cs typeface="Calibri"/>
              <a:sym typeface="Calibri"/>
            </a:endParaRPr>
          </a:p>
        </p:txBody>
      </p:sp>
      <p:pic>
        <p:nvPicPr>
          <p:cNvPr id="2" name="Resim 1"/>
          <p:cNvPicPr>
            <a:picLocks noChangeAspect="1"/>
          </p:cNvPicPr>
          <p:nvPr/>
        </p:nvPicPr>
        <p:blipFill rotWithShape="1">
          <a:blip r:embed="rId3">
            <a:extLst>
              <a:ext uri="{28A0092B-C50C-407E-A947-70E740481C1C}">
                <a14:useLocalDpi xmlns:a14="http://schemas.microsoft.com/office/drawing/2010/main" val="0"/>
              </a:ext>
            </a:extLst>
          </a:blip>
          <a:srcRect l="9314" t="14278" r="16822" b="7725"/>
          <a:stretch/>
        </p:blipFill>
        <p:spPr>
          <a:xfrm>
            <a:off x="7885899" y="3045771"/>
            <a:ext cx="3829616" cy="3032911"/>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22"/>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dirty="0" smtClean="0"/>
              <a:t>5.4.2. </a:t>
            </a:r>
            <a:r>
              <a:rPr lang="tr-TR" dirty="0"/>
              <a:t>Cumhuriyet Dönemi’nde İş Sağlığı ve Güvenliği </a:t>
            </a:r>
            <a:endParaRPr dirty="0"/>
          </a:p>
        </p:txBody>
      </p:sp>
      <p:sp>
        <p:nvSpPr>
          <p:cNvPr id="272" name="Google Shape;272;p22"/>
          <p:cNvSpPr txBox="1">
            <a:spLocks noGrp="1"/>
          </p:cNvSpPr>
          <p:nvPr>
            <p:ph type="body" idx="1"/>
          </p:nvPr>
        </p:nvSpPr>
        <p:spPr>
          <a:xfrm>
            <a:off x="838200" y="1384209"/>
            <a:ext cx="10515600" cy="4792754"/>
          </a:xfrm>
          <a:prstGeom prst="rect">
            <a:avLst/>
          </a:prstGeom>
          <a:noFill/>
          <a:ln>
            <a:noFill/>
          </a:ln>
        </p:spPr>
        <p:txBody>
          <a:bodyPr spcFirstLastPara="1" wrap="square" lIns="91425" tIns="45700" rIns="91425" bIns="45700" anchor="t" anchorCtr="0">
            <a:normAutofit fontScale="70000" lnSpcReduction="20000"/>
          </a:bodyPr>
          <a:lstStyle/>
          <a:p>
            <a:pPr marL="457200" lvl="0" indent="-317182" algn="l" rtl="0">
              <a:lnSpc>
                <a:spcPct val="150000"/>
              </a:lnSpc>
              <a:spcBef>
                <a:spcPts val="1000"/>
              </a:spcBef>
              <a:spcAft>
                <a:spcPts val="0"/>
              </a:spcAft>
              <a:buSzPct val="75000"/>
              <a:buChar char="➔"/>
            </a:pPr>
            <a:r>
              <a:rPr lang="tr-TR"/>
              <a:t>1921 Ereğli Havza-ı Fahmiye Maden Amelesinin Hukukuna Müteallik Kanun (Ereğli Kömür Havzası Maden İşçisinin Hukukuna İlişkin Kanun), Milli Mücadele’nin en yoğun olarak yaşandığı bir dönemde, 10 Eylül 1921 tarihinde, Sakarya Savaşı sırasında çıkarılmıştır.</a:t>
            </a:r>
            <a:endParaRPr/>
          </a:p>
          <a:p>
            <a:pPr marL="457200" lvl="0" indent="0" algn="l" rtl="0">
              <a:lnSpc>
                <a:spcPct val="150000"/>
              </a:lnSpc>
              <a:spcBef>
                <a:spcPts val="1000"/>
              </a:spcBef>
              <a:spcAft>
                <a:spcPts val="0"/>
              </a:spcAft>
              <a:buNone/>
            </a:pPr>
            <a:endParaRPr/>
          </a:p>
          <a:p>
            <a:pPr marL="0" lvl="0" indent="0" algn="l" rtl="0">
              <a:lnSpc>
                <a:spcPct val="150000"/>
              </a:lnSpc>
              <a:spcBef>
                <a:spcPts val="1000"/>
              </a:spcBef>
              <a:spcAft>
                <a:spcPts val="0"/>
              </a:spcAft>
              <a:buNone/>
            </a:pPr>
            <a:endParaRPr/>
          </a:p>
          <a:p>
            <a:pPr marL="0" lvl="0" indent="0" algn="l" rtl="0">
              <a:lnSpc>
                <a:spcPct val="150000"/>
              </a:lnSpc>
              <a:spcBef>
                <a:spcPts val="1000"/>
              </a:spcBef>
              <a:spcAft>
                <a:spcPts val="0"/>
              </a:spcAft>
              <a:buNone/>
            </a:pPr>
            <a:endParaRPr/>
          </a:p>
          <a:p>
            <a:pPr marL="0" lvl="0" indent="0" algn="l" rtl="0">
              <a:lnSpc>
                <a:spcPct val="150000"/>
              </a:lnSpc>
              <a:spcBef>
                <a:spcPts val="1000"/>
              </a:spcBef>
              <a:spcAft>
                <a:spcPts val="0"/>
              </a:spcAft>
              <a:buNone/>
            </a:pPr>
            <a:endParaRPr/>
          </a:p>
          <a:p>
            <a:pPr marL="457200" lvl="0" indent="-317182" algn="l" rtl="0">
              <a:lnSpc>
                <a:spcPct val="150000"/>
              </a:lnSpc>
              <a:spcBef>
                <a:spcPts val="1000"/>
              </a:spcBef>
              <a:spcAft>
                <a:spcPts val="0"/>
              </a:spcAft>
              <a:buSzPct val="75000"/>
              <a:buChar char="➔"/>
            </a:pPr>
            <a:r>
              <a:rPr lang="tr-TR"/>
              <a:t>1926 Borçlar Kanunu hayata geçirilmiştir.</a:t>
            </a:r>
            <a:endParaRPr/>
          </a:p>
          <a:p>
            <a:pPr marL="457200" lvl="0" indent="-317182" algn="l" rtl="0">
              <a:lnSpc>
                <a:spcPct val="150000"/>
              </a:lnSpc>
              <a:spcBef>
                <a:spcPts val="0"/>
              </a:spcBef>
              <a:spcAft>
                <a:spcPts val="0"/>
              </a:spcAft>
              <a:buSzPct val="75000"/>
              <a:buChar char="➔"/>
            </a:pPr>
            <a:r>
              <a:rPr lang="tr-TR"/>
              <a:t>1930 Umumi Hıfzıssıha Kanunu.</a:t>
            </a:r>
            <a:endParaRPr/>
          </a:p>
          <a:p>
            <a:pPr marL="457200" lvl="0" indent="-317182" algn="l" rtl="0">
              <a:lnSpc>
                <a:spcPct val="150000"/>
              </a:lnSpc>
              <a:spcBef>
                <a:spcPts val="0"/>
              </a:spcBef>
              <a:spcAft>
                <a:spcPts val="0"/>
              </a:spcAft>
              <a:buSzPct val="75000"/>
              <a:buChar char="➔"/>
            </a:pPr>
            <a:r>
              <a:rPr lang="tr-TR"/>
              <a:t>Çalışma hayatının ilk önemli Yasası olan “3008 Sayılı İş Kanunu” 15.06.1937 tarihinde yürürlüğe girmiştir.</a:t>
            </a:r>
            <a:endParaRPr/>
          </a:p>
        </p:txBody>
      </p:sp>
      <p:pic>
        <p:nvPicPr>
          <p:cNvPr id="273" name="Google Shape;273;p22" title="image-Photoroom (6).png"/>
          <p:cNvPicPr preferRelativeResize="0"/>
          <p:nvPr/>
        </p:nvPicPr>
        <p:blipFill rotWithShape="1">
          <a:blip r:embed="rId3">
            <a:alphaModFix/>
          </a:blip>
          <a:srcRect t="17309" b="-4952"/>
          <a:stretch/>
        </p:blipFill>
        <p:spPr>
          <a:xfrm>
            <a:off x="5803325" y="2163050"/>
            <a:ext cx="4433824" cy="3570851"/>
          </a:xfrm>
          <a:prstGeom prst="rect">
            <a:avLst/>
          </a:prstGeom>
          <a:noFill/>
          <a:ln>
            <a:noFill/>
          </a:ln>
        </p:spPr>
      </p:pic>
      <p:sp>
        <p:nvSpPr>
          <p:cNvPr id="5" name="Google Shape;125;p2"/>
          <p:cNvSpPr txBox="1"/>
          <p:nvPr/>
        </p:nvSpPr>
        <p:spPr>
          <a:xfrm>
            <a:off x="208548" y="116796"/>
            <a:ext cx="10026229" cy="461635"/>
          </a:xfrm>
          <a:prstGeom prst="rect">
            <a:avLst/>
          </a:prstGeom>
          <a:noFill/>
          <a:ln>
            <a:noFill/>
          </a:ln>
        </p:spPr>
        <p:txBody>
          <a:bodyPr spcFirstLastPara="1" wrap="square" lIns="91425" tIns="45700" rIns="91425" bIns="45700" anchor="ctr" anchorCtr="0">
            <a:noAutofit/>
          </a:bodyPr>
          <a:lstStyle/>
          <a:p>
            <a:pPr marL="0" marR="0" lvl="0" indent="0" rtl="0">
              <a:lnSpc>
                <a:spcPct val="80000"/>
              </a:lnSpc>
              <a:spcBef>
                <a:spcPts val="0"/>
              </a:spcBef>
              <a:spcAft>
                <a:spcPts val="0"/>
              </a:spcAft>
              <a:buClr>
                <a:srgbClr val="E6272D"/>
              </a:buClr>
              <a:buSzPts val="2600"/>
              <a:buFont typeface="Calibri"/>
              <a:buNone/>
            </a:pPr>
            <a:r>
              <a:rPr lang="tr-TR" sz="2400" b="1" i="0" u="none" strike="noStrike" cap="none" dirty="0" smtClean="0">
                <a:solidFill>
                  <a:srgbClr val="E6272D"/>
                </a:solidFill>
                <a:latin typeface="Calibri"/>
                <a:ea typeface="Calibri"/>
                <a:cs typeface="Calibri"/>
                <a:sym typeface="Calibri"/>
              </a:rPr>
              <a:t>BÖLÜM </a:t>
            </a:r>
            <a:r>
              <a:rPr lang="tr-TR" sz="2400" b="1" dirty="0" smtClean="0">
                <a:solidFill>
                  <a:srgbClr val="E6272D"/>
                </a:solidFill>
                <a:latin typeface="Calibri"/>
                <a:ea typeface="Calibri"/>
                <a:cs typeface="Calibri"/>
                <a:sym typeface="Calibri"/>
              </a:rPr>
              <a:t>5</a:t>
            </a:r>
            <a:r>
              <a:rPr lang="tr-TR" sz="2400" b="1" i="0" u="none" strike="noStrike" cap="none" dirty="0" smtClean="0">
                <a:solidFill>
                  <a:srgbClr val="E6272D"/>
                </a:solidFill>
                <a:latin typeface="Calibri"/>
                <a:ea typeface="Calibri"/>
                <a:cs typeface="Calibri"/>
                <a:sym typeface="Calibri"/>
              </a:rPr>
              <a:t>. İSG’NİN HUKUKİ KAYNAKLARI VE GELİŞİMİ</a:t>
            </a:r>
            <a:endParaRPr lang="tr-TR" sz="24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23"/>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lvl="0">
              <a:buSzPts val="2600"/>
            </a:pPr>
            <a:r>
              <a:rPr lang="tr-TR" dirty="0"/>
              <a:t>5.4.2. Cumhuriyet Dönemi’nde İş Sağlığı ve Güvenliği </a:t>
            </a:r>
            <a:endParaRPr dirty="0"/>
          </a:p>
        </p:txBody>
      </p:sp>
      <p:sp>
        <p:nvSpPr>
          <p:cNvPr id="279" name="Google Shape;279;p23"/>
          <p:cNvSpPr txBox="1">
            <a:spLocks noGrp="1"/>
          </p:cNvSpPr>
          <p:nvPr>
            <p:ph type="body" idx="1"/>
          </p:nvPr>
        </p:nvSpPr>
        <p:spPr>
          <a:xfrm>
            <a:off x="878050" y="1892584"/>
            <a:ext cx="5963700" cy="4792800"/>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0"/>
              </a:spcBef>
              <a:spcAft>
                <a:spcPts val="0"/>
              </a:spcAft>
              <a:buSzPts val="1800"/>
              <a:buChar char="•"/>
            </a:pPr>
            <a:r>
              <a:rPr lang="tr-TR"/>
              <a:t>931 sayılı İş Kanunu (1967) ile, iş sağlığı ve güvenliği disiplini modern hükümlerle yer almış, ancak bu Kanun Anayasa Mahkemesi tarafından şekil yönünden iptal edilmiştir.</a:t>
            </a:r>
            <a:endParaRPr/>
          </a:p>
          <a:p>
            <a:pPr marL="457200" lvl="0" indent="0" algn="l" rtl="0">
              <a:lnSpc>
                <a:spcPct val="90000"/>
              </a:lnSpc>
              <a:spcBef>
                <a:spcPts val="0"/>
              </a:spcBef>
              <a:spcAft>
                <a:spcPts val="0"/>
              </a:spcAft>
              <a:buNone/>
            </a:pPr>
            <a:endParaRPr/>
          </a:p>
          <a:p>
            <a:pPr marL="457200" lvl="0" indent="-342900" algn="l" rtl="0">
              <a:lnSpc>
                <a:spcPct val="90000"/>
              </a:lnSpc>
              <a:spcBef>
                <a:spcPts val="1000"/>
              </a:spcBef>
              <a:spcAft>
                <a:spcPts val="0"/>
              </a:spcAft>
              <a:buSzPts val="1800"/>
              <a:buChar char="•"/>
            </a:pPr>
            <a:r>
              <a:rPr lang="tr-TR"/>
              <a:t>Yerine çıkarılan 1475 sayılı İş Kanunu (1971) içerisinde de benzer hükümler yer almıştır.</a:t>
            </a:r>
            <a:endParaRPr/>
          </a:p>
        </p:txBody>
      </p:sp>
      <p:pic>
        <p:nvPicPr>
          <p:cNvPr id="280" name="Google Shape;280;p23" title="image-Photoroom (5).png"/>
          <p:cNvPicPr preferRelativeResize="0"/>
          <p:nvPr/>
        </p:nvPicPr>
        <p:blipFill>
          <a:blip r:embed="rId3">
            <a:alphaModFix/>
          </a:blip>
          <a:stretch>
            <a:fillRect/>
          </a:stretch>
        </p:blipFill>
        <p:spPr>
          <a:xfrm>
            <a:off x="6984153" y="2131475"/>
            <a:ext cx="5085346" cy="5085346"/>
          </a:xfrm>
          <a:prstGeom prst="rect">
            <a:avLst/>
          </a:prstGeom>
          <a:noFill/>
          <a:ln>
            <a:noFill/>
          </a:ln>
        </p:spPr>
      </p:pic>
      <p:sp>
        <p:nvSpPr>
          <p:cNvPr id="5" name="Google Shape;125;p2"/>
          <p:cNvSpPr txBox="1"/>
          <p:nvPr/>
        </p:nvSpPr>
        <p:spPr>
          <a:xfrm>
            <a:off x="208548" y="116796"/>
            <a:ext cx="10026229" cy="461635"/>
          </a:xfrm>
          <a:prstGeom prst="rect">
            <a:avLst/>
          </a:prstGeom>
          <a:noFill/>
          <a:ln>
            <a:noFill/>
          </a:ln>
        </p:spPr>
        <p:txBody>
          <a:bodyPr spcFirstLastPara="1" wrap="square" lIns="91425" tIns="45700" rIns="91425" bIns="45700" anchor="ctr" anchorCtr="0">
            <a:noAutofit/>
          </a:bodyPr>
          <a:lstStyle/>
          <a:p>
            <a:pPr marL="0" marR="0" lvl="0" indent="0" rtl="0">
              <a:lnSpc>
                <a:spcPct val="80000"/>
              </a:lnSpc>
              <a:spcBef>
                <a:spcPts val="0"/>
              </a:spcBef>
              <a:spcAft>
                <a:spcPts val="0"/>
              </a:spcAft>
              <a:buClr>
                <a:srgbClr val="E6272D"/>
              </a:buClr>
              <a:buSzPts val="2600"/>
              <a:buFont typeface="Calibri"/>
              <a:buNone/>
            </a:pPr>
            <a:r>
              <a:rPr lang="tr-TR" sz="2400" b="1" i="0" u="none" strike="noStrike" cap="none" dirty="0" smtClean="0">
                <a:solidFill>
                  <a:srgbClr val="E6272D"/>
                </a:solidFill>
                <a:latin typeface="Calibri"/>
                <a:ea typeface="Calibri"/>
                <a:cs typeface="Calibri"/>
                <a:sym typeface="Calibri"/>
              </a:rPr>
              <a:t>BÖLÜM </a:t>
            </a:r>
            <a:r>
              <a:rPr lang="tr-TR" sz="2400" b="1" dirty="0" smtClean="0">
                <a:solidFill>
                  <a:srgbClr val="E6272D"/>
                </a:solidFill>
                <a:latin typeface="Calibri"/>
                <a:ea typeface="Calibri"/>
                <a:cs typeface="Calibri"/>
                <a:sym typeface="Calibri"/>
              </a:rPr>
              <a:t>5</a:t>
            </a:r>
            <a:r>
              <a:rPr lang="tr-TR" sz="2400" b="1" i="0" u="none" strike="noStrike" cap="none" dirty="0" smtClean="0">
                <a:solidFill>
                  <a:srgbClr val="E6272D"/>
                </a:solidFill>
                <a:latin typeface="Calibri"/>
                <a:ea typeface="Calibri"/>
                <a:cs typeface="Calibri"/>
                <a:sym typeface="Calibri"/>
              </a:rPr>
              <a:t>. İSG’NİN HUKUKİ KAYNAKLARI VE GELİŞİMİ</a:t>
            </a:r>
            <a:endParaRPr lang="tr-TR" sz="24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24"/>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lvl="0">
              <a:buSzPts val="2600"/>
            </a:pPr>
            <a:r>
              <a:rPr lang="tr-TR" dirty="0"/>
              <a:t>5.4.2. Cumhuriyet Dönemi’nde İş Sağlığı ve Güvenliği </a:t>
            </a:r>
            <a:endParaRPr dirty="0"/>
          </a:p>
        </p:txBody>
      </p:sp>
      <p:sp>
        <p:nvSpPr>
          <p:cNvPr id="286" name="Google Shape;286;p24"/>
          <p:cNvSpPr txBox="1">
            <a:spLocks noGrp="1"/>
          </p:cNvSpPr>
          <p:nvPr>
            <p:ph type="body" idx="1"/>
          </p:nvPr>
        </p:nvSpPr>
        <p:spPr>
          <a:xfrm>
            <a:off x="693821" y="1769220"/>
            <a:ext cx="7439526" cy="4792754"/>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0"/>
              </a:spcBef>
              <a:spcAft>
                <a:spcPts val="0"/>
              </a:spcAft>
              <a:buSzPts val="1800"/>
              <a:buChar char="•"/>
            </a:pPr>
            <a:r>
              <a:rPr lang="tr-TR"/>
              <a:t>2003 yılında 4857 sayılı İş Kanununa göre çıkarılması gereken yönetmelikler, Avrupa Birliğinin çerçeve direktifine ve diğer bireysel direktiflere göre uyumlaştırılmıştır.</a:t>
            </a:r>
            <a:endParaRPr/>
          </a:p>
          <a:p>
            <a:pPr marL="0" lvl="0" indent="0" algn="l" rtl="0">
              <a:lnSpc>
                <a:spcPct val="90000"/>
              </a:lnSpc>
              <a:spcBef>
                <a:spcPts val="0"/>
              </a:spcBef>
              <a:spcAft>
                <a:spcPts val="0"/>
              </a:spcAft>
              <a:buNone/>
            </a:pPr>
            <a:endParaRPr/>
          </a:p>
          <a:p>
            <a:pPr marL="457200" lvl="0" indent="-342900" algn="l" rtl="0">
              <a:lnSpc>
                <a:spcPct val="90000"/>
              </a:lnSpc>
              <a:spcBef>
                <a:spcPts val="1000"/>
              </a:spcBef>
              <a:spcAft>
                <a:spcPts val="0"/>
              </a:spcAft>
              <a:buSzPts val="1800"/>
              <a:buChar char="•"/>
            </a:pPr>
            <a:r>
              <a:rPr lang="tr-TR"/>
              <a:t>2012 yılında 6331 sayılı İş Sağlığı ve Güvenliği Kanunu yayımlanarak bütün çalışanları kapsayan bir yaklaşım hayata geçmiştir.</a:t>
            </a:r>
            <a:endParaRPr/>
          </a:p>
        </p:txBody>
      </p:sp>
      <p:pic>
        <p:nvPicPr>
          <p:cNvPr id="287" name="Google Shape;287;p24" title="image-Photoroom (4).png"/>
          <p:cNvPicPr preferRelativeResize="0"/>
          <p:nvPr/>
        </p:nvPicPr>
        <p:blipFill>
          <a:blip r:embed="rId3">
            <a:alphaModFix/>
          </a:blip>
          <a:stretch>
            <a:fillRect/>
          </a:stretch>
        </p:blipFill>
        <p:spPr>
          <a:xfrm>
            <a:off x="7466050" y="1679500"/>
            <a:ext cx="4553600" cy="4553600"/>
          </a:xfrm>
          <a:prstGeom prst="rect">
            <a:avLst/>
          </a:prstGeom>
          <a:noFill/>
          <a:ln>
            <a:noFill/>
          </a:ln>
        </p:spPr>
      </p:pic>
      <p:sp>
        <p:nvSpPr>
          <p:cNvPr id="5" name="Google Shape;125;p2"/>
          <p:cNvSpPr txBox="1"/>
          <p:nvPr/>
        </p:nvSpPr>
        <p:spPr>
          <a:xfrm>
            <a:off x="208548" y="116796"/>
            <a:ext cx="10026229" cy="461635"/>
          </a:xfrm>
          <a:prstGeom prst="rect">
            <a:avLst/>
          </a:prstGeom>
          <a:noFill/>
          <a:ln>
            <a:noFill/>
          </a:ln>
        </p:spPr>
        <p:txBody>
          <a:bodyPr spcFirstLastPara="1" wrap="square" lIns="91425" tIns="45700" rIns="91425" bIns="45700" anchor="ctr" anchorCtr="0">
            <a:noAutofit/>
          </a:bodyPr>
          <a:lstStyle/>
          <a:p>
            <a:pPr marL="0" marR="0" lvl="0" indent="0" rtl="0">
              <a:lnSpc>
                <a:spcPct val="80000"/>
              </a:lnSpc>
              <a:spcBef>
                <a:spcPts val="0"/>
              </a:spcBef>
              <a:spcAft>
                <a:spcPts val="0"/>
              </a:spcAft>
              <a:buClr>
                <a:srgbClr val="E6272D"/>
              </a:buClr>
              <a:buSzPts val="2600"/>
              <a:buFont typeface="Calibri"/>
              <a:buNone/>
            </a:pPr>
            <a:r>
              <a:rPr lang="tr-TR" sz="2400" b="1" i="0" u="none" strike="noStrike" cap="none" dirty="0" smtClean="0">
                <a:solidFill>
                  <a:srgbClr val="E6272D"/>
                </a:solidFill>
                <a:latin typeface="Calibri"/>
                <a:ea typeface="Calibri"/>
                <a:cs typeface="Calibri"/>
                <a:sym typeface="Calibri"/>
              </a:rPr>
              <a:t>BÖLÜM </a:t>
            </a:r>
            <a:r>
              <a:rPr lang="tr-TR" sz="2400" b="1" dirty="0" smtClean="0">
                <a:solidFill>
                  <a:srgbClr val="E6272D"/>
                </a:solidFill>
                <a:latin typeface="Calibri"/>
                <a:ea typeface="Calibri"/>
                <a:cs typeface="Calibri"/>
                <a:sym typeface="Calibri"/>
              </a:rPr>
              <a:t>5</a:t>
            </a:r>
            <a:r>
              <a:rPr lang="tr-TR" sz="2400" b="1" i="0" u="none" strike="noStrike" cap="none" dirty="0" smtClean="0">
                <a:solidFill>
                  <a:srgbClr val="E6272D"/>
                </a:solidFill>
                <a:latin typeface="Calibri"/>
                <a:ea typeface="Calibri"/>
                <a:cs typeface="Calibri"/>
                <a:sym typeface="Calibri"/>
              </a:rPr>
              <a:t>. İSG’NİN HUKUKİ KAYNAKLARI VE GELİŞİMİ</a:t>
            </a:r>
            <a:endParaRPr lang="tr-TR" sz="24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25"/>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dirty="0" smtClean="0"/>
              <a:t>5.5. </a:t>
            </a:r>
            <a:r>
              <a:rPr lang="tr-TR" dirty="0"/>
              <a:t>İş Sağlığı ve Güvenliğinde Dönemsel Bakış Açıları </a:t>
            </a:r>
            <a:endParaRPr dirty="0"/>
          </a:p>
        </p:txBody>
      </p:sp>
      <p:sp>
        <p:nvSpPr>
          <p:cNvPr id="293" name="Google Shape;293;p25"/>
          <p:cNvSpPr txBox="1">
            <a:spLocks noGrp="1"/>
          </p:cNvSpPr>
          <p:nvPr>
            <p:ph type="body" idx="1"/>
          </p:nvPr>
        </p:nvSpPr>
        <p:spPr>
          <a:xfrm>
            <a:off x="838200" y="1384209"/>
            <a:ext cx="10515600" cy="4792754"/>
          </a:xfrm>
          <a:prstGeom prst="rect">
            <a:avLst/>
          </a:prstGeom>
          <a:noFill/>
          <a:ln>
            <a:noFill/>
          </a:ln>
        </p:spPr>
        <p:txBody>
          <a:bodyPr spcFirstLastPara="1" wrap="square" lIns="91425" tIns="45700" rIns="91425" bIns="45700" anchor="t" anchorCtr="0">
            <a:normAutofit fontScale="92500" lnSpcReduction="10000"/>
          </a:bodyPr>
          <a:lstStyle/>
          <a:p>
            <a:pPr marL="457200" lvl="0" indent="-342900" algn="l" rtl="0">
              <a:lnSpc>
                <a:spcPct val="115000"/>
              </a:lnSpc>
              <a:spcBef>
                <a:spcPts val="0"/>
              </a:spcBef>
              <a:spcAft>
                <a:spcPts val="0"/>
              </a:spcAft>
              <a:buSzPts val="1800"/>
              <a:buChar char="➔"/>
            </a:pPr>
            <a:r>
              <a:rPr lang="tr-TR"/>
              <a:t>Osmanlı Döneminde; sermayeyi ürkütecek, sermaye birikiminin önünü kesecek her türlü düzenlemeden uzak durulmuştur.</a:t>
            </a:r>
            <a:endParaRPr/>
          </a:p>
          <a:p>
            <a:pPr marL="457200" lvl="0" indent="-342900" algn="l" rtl="0">
              <a:lnSpc>
                <a:spcPct val="115000"/>
              </a:lnSpc>
              <a:spcBef>
                <a:spcPts val="1000"/>
              </a:spcBef>
              <a:spcAft>
                <a:spcPts val="0"/>
              </a:spcAft>
              <a:buSzPts val="1800"/>
              <a:buChar char="➔"/>
            </a:pPr>
            <a:r>
              <a:rPr lang="tr-TR"/>
              <a:t>Cumhuriyetin ilk yıllarında, sermaye birikimi gerektiği, devlet eliyle özel sektörün desteklenmesi söz konusu olduğu için iş sağlığı ve güvenliği alanında önemli gelişmeler yaşanmamıştır.</a:t>
            </a:r>
            <a:endParaRPr/>
          </a:p>
          <a:p>
            <a:pPr marL="457200" lvl="0" indent="-342900" algn="l" rtl="0">
              <a:lnSpc>
                <a:spcPct val="115000"/>
              </a:lnSpc>
              <a:spcBef>
                <a:spcPts val="1000"/>
              </a:spcBef>
              <a:spcAft>
                <a:spcPts val="0"/>
              </a:spcAft>
              <a:buSzPts val="1800"/>
              <a:buChar char="➔"/>
            </a:pPr>
            <a:r>
              <a:rPr lang="tr-TR"/>
              <a:t>1929 Ekonomik Bunalımı çerçevesinde devletçi – yasakçı anlayış dönemi.</a:t>
            </a:r>
            <a:endParaRPr/>
          </a:p>
          <a:p>
            <a:pPr marL="457200" lvl="0" indent="-342900" algn="l" rtl="0">
              <a:lnSpc>
                <a:spcPct val="115000"/>
              </a:lnSpc>
              <a:spcBef>
                <a:spcPts val="1000"/>
              </a:spcBef>
              <a:spcAft>
                <a:spcPts val="0"/>
              </a:spcAft>
              <a:buSzPts val="1800"/>
              <a:buChar char="➔"/>
            </a:pPr>
            <a:r>
              <a:rPr lang="tr-TR"/>
              <a:t>1936 sonrası Yetersiz Mevzuat Dönemi</a:t>
            </a:r>
            <a:endParaRPr/>
          </a:p>
          <a:p>
            <a:pPr marL="457200" lvl="0" indent="-342900" algn="l" rtl="0">
              <a:lnSpc>
                <a:spcPct val="115000"/>
              </a:lnSpc>
              <a:spcBef>
                <a:spcPts val="1000"/>
              </a:spcBef>
              <a:spcAft>
                <a:spcPts val="0"/>
              </a:spcAft>
              <a:buSzPts val="1800"/>
              <a:buChar char="➔"/>
            </a:pPr>
            <a:r>
              <a:rPr lang="tr-TR"/>
              <a:t>1961 – 1980 İthal İkameci Dönem</a:t>
            </a:r>
            <a:endParaRPr/>
          </a:p>
          <a:p>
            <a:pPr marL="457200" lvl="0" indent="-342900" algn="l" rtl="0">
              <a:lnSpc>
                <a:spcPct val="115000"/>
              </a:lnSpc>
              <a:spcBef>
                <a:spcPts val="1000"/>
              </a:spcBef>
              <a:spcAft>
                <a:spcPts val="0"/>
              </a:spcAft>
              <a:buSzPts val="1800"/>
              <a:buChar char="➔"/>
            </a:pPr>
            <a:r>
              <a:rPr lang="tr-TR"/>
              <a:t>1980 sonrası 24 Ocak Kararları Sonrası Dönem</a:t>
            </a:r>
            <a:endParaRPr/>
          </a:p>
          <a:p>
            <a:pPr marL="457200" lvl="0" indent="-342900" algn="l" rtl="0">
              <a:lnSpc>
                <a:spcPct val="115000"/>
              </a:lnSpc>
              <a:spcBef>
                <a:spcPts val="1000"/>
              </a:spcBef>
              <a:spcAft>
                <a:spcPts val="1000"/>
              </a:spcAft>
              <a:buSzPts val="1800"/>
              <a:buChar char="➔"/>
            </a:pPr>
            <a:r>
              <a:rPr lang="tr-TR"/>
              <a:t>2002 ve sonrası Dönem</a:t>
            </a:r>
            <a:endParaRPr/>
          </a:p>
        </p:txBody>
      </p:sp>
      <p:sp>
        <p:nvSpPr>
          <p:cNvPr id="4" name="Google Shape;125;p2"/>
          <p:cNvSpPr txBox="1"/>
          <p:nvPr/>
        </p:nvSpPr>
        <p:spPr>
          <a:xfrm>
            <a:off x="208548" y="116796"/>
            <a:ext cx="10026229" cy="461635"/>
          </a:xfrm>
          <a:prstGeom prst="rect">
            <a:avLst/>
          </a:prstGeom>
          <a:noFill/>
          <a:ln>
            <a:noFill/>
          </a:ln>
        </p:spPr>
        <p:txBody>
          <a:bodyPr spcFirstLastPara="1" wrap="square" lIns="91425" tIns="45700" rIns="91425" bIns="45700" anchor="ctr" anchorCtr="0">
            <a:noAutofit/>
          </a:bodyPr>
          <a:lstStyle/>
          <a:p>
            <a:pPr marL="0" marR="0" lvl="0" indent="0" rtl="0">
              <a:lnSpc>
                <a:spcPct val="80000"/>
              </a:lnSpc>
              <a:spcBef>
                <a:spcPts val="0"/>
              </a:spcBef>
              <a:spcAft>
                <a:spcPts val="0"/>
              </a:spcAft>
              <a:buClr>
                <a:srgbClr val="E6272D"/>
              </a:buClr>
              <a:buSzPts val="2600"/>
              <a:buFont typeface="Calibri"/>
              <a:buNone/>
            </a:pPr>
            <a:r>
              <a:rPr lang="tr-TR" sz="2400" b="1" i="0" u="none" strike="noStrike" cap="none" dirty="0" smtClean="0">
                <a:solidFill>
                  <a:srgbClr val="E6272D"/>
                </a:solidFill>
                <a:latin typeface="Calibri"/>
                <a:ea typeface="Calibri"/>
                <a:cs typeface="Calibri"/>
                <a:sym typeface="Calibri"/>
              </a:rPr>
              <a:t>BÖLÜM </a:t>
            </a:r>
            <a:r>
              <a:rPr lang="tr-TR" sz="2400" b="1" dirty="0" smtClean="0">
                <a:solidFill>
                  <a:srgbClr val="E6272D"/>
                </a:solidFill>
                <a:latin typeface="Calibri"/>
                <a:ea typeface="Calibri"/>
                <a:cs typeface="Calibri"/>
                <a:sym typeface="Calibri"/>
              </a:rPr>
              <a:t>5</a:t>
            </a:r>
            <a:r>
              <a:rPr lang="tr-TR" sz="2400" b="1" i="0" u="none" strike="noStrike" cap="none" dirty="0" smtClean="0">
                <a:solidFill>
                  <a:srgbClr val="E6272D"/>
                </a:solidFill>
                <a:latin typeface="Calibri"/>
                <a:ea typeface="Calibri"/>
                <a:cs typeface="Calibri"/>
                <a:sym typeface="Calibri"/>
              </a:rPr>
              <a:t>. İSG’NİN HUKUKİ KAYNAKLARI VE GELİŞİMİ</a:t>
            </a:r>
            <a:endParaRPr lang="tr-TR" sz="24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26"/>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dirty="0" smtClean="0"/>
              <a:t>5.6. </a:t>
            </a:r>
            <a:r>
              <a:rPr lang="tr-TR" dirty="0"/>
              <a:t>İş Sağlığı ve Güvenliği Kurumsal Yapısı</a:t>
            </a:r>
            <a:endParaRPr dirty="0"/>
          </a:p>
        </p:txBody>
      </p:sp>
      <p:pic>
        <p:nvPicPr>
          <p:cNvPr id="299" name="Google Shape;299;p26"/>
          <p:cNvPicPr preferRelativeResize="0"/>
          <p:nvPr/>
        </p:nvPicPr>
        <p:blipFill rotWithShape="1">
          <a:blip r:embed="rId3">
            <a:alphaModFix/>
          </a:blip>
          <a:srcRect/>
          <a:stretch/>
        </p:blipFill>
        <p:spPr>
          <a:xfrm>
            <a:off x="946484" y="1284679"/>
            <a:ext cx="10395284" cy="5507771"/>
          </a:xfrm>
          <a:prstGeom prst="rect">
            <a:avLst/>
          </a:prstGeom>
          <a:noFill/>
          <a:ln>
            <a:noFill/>
          </a:ln>
        </p:spPr>
      </p:pic>
      <p:sp>
        <p:nvSpPr>
          <p:cNvPr id="300" name="Google Shape;300;p26"/>
          <p:cNvSpPr/>
          <p:nvPr/>
        </p:nvSpPr>
        <p:spPr>
          <a:xfrm>
            <a:off x="8951981" y="4250693"/>
            <a:ext cx="1737600" cy="923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1800" b="1" i="0" u="none" strike="noStrike" cap="none" dirty="0">
                <a:solidFill>
                  <a:schemeClr val="dk1"/>
                </a:solidFill>
                <a:latin typeface="Calibri"/>
                <a:ea typeface="Calibri"/>
                <a:cs typeface="Calibri"/>
                <a:sym typeface="Calibri"/>
              </a:rPr>
              <a:t>Çalışma ve</a:t>
            </a:r>
            <a:endParaRPr b="1" dirty="0"/>
          </a:p>
          <a:p>
            <a:pPr marL="0" marR="0" lvl="0" indent="0" algn="ctr" rtl="0">
              <a:spcBef>
                <a:spcPts val="0"/>
              </a:spcBef>
              <a:spcAft>
                <a:spcPts val="0"/>
              </a:spcAft>
              <a:buNone/>
            </a:pPr>
            <a:r>
              <a:rPr lang="tr-TR" sz="1800" b="1" dirty="0">
                <a:solidFill>
                  <a:schemeClr val="dk1"/>
                </a:solidFill>
                <a:latin typeface="Calibri"/>
                <a:ea typeface="Calibri"/>
                <a:cs typeface="Calibri"/>
                <a:sym typeface="Calibri"/>
              </a:rPr>
              <a:t>Sosyal Güvenlik </a:t>
            </a:r>
            <a:endParaRPr b="1" dirty="0"/>
          </a:p>
          <a:p>
            <a:pPr marL="0" marR="0" lvl="0" indent="0" algn="ctr" rtl="0">
              <a:spcBef>
                <a:spcPts val="0"/>
              </a:spcBef>
              <a:spcAft>
                <a:spcPts val="0"/>
              </a:spcAft>
              <a:buNone/>
            </a:pPr>
            <a:r>
              <a:rPr lang="tr-TR" sz="1800" b="1" dirty="0">
                <a:solidFill>
                  <a:schemeClr val="dk1"/>
                </a:solidFill>
                <a:latin typeface="Calibri"/>
                <a:ea typeface="Calibri"/>
                <a:cs typeface="Calibri"/>
                <a:sym typeface="Calibri"/>
              </a:rPr>
              <a:t>Bakanlığı</a:t>
            </a:r>
            <a:endParaRPr b="1" dirty="0"/>
          </a:p>
        </p:txBody>
      </p:sp>
      <p:sp>
        <p:nvSpPr>
          <p:cNvPr id="301" name="Google Shape;301;p26"/>
          <p:cNvSpPr/>
          <p:nvPr/>
        </p:nvSpPr>
        <p:spPr>
          <a:xfrm>
            <a:off x="3725254" y="5659278"/>
            <a:ext cx="1227139" cy="6462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1800" b="1" dirty="0">
                <a:solidFill>
                  <a:schemeClr val="dk1"/>
                </a:solidFill>
                <a:latin typeface="Calibri"/>
                <a:ea typeface="Calibri"/>
                <a:cs typeface="Calibri"/>
                <a:sym typeface="Calibri"/>
              </a:rPr>
              <a:t>Sağlık </a:t>
            </a:r>
            <a:endParaRPr b="1" dirty="0"/>
          </a:p>
          <a:p>
            <a:pPr marL="0" marR="0" lvl="0" indent="0" algn="ctr" rtl="0">
              <a:spcBef>
                <a:spcPts val="0"/>
              </a:spcBef>
              <a:spcAft>
                <a:spcPts val="0"/>
              </a:spcAft>
              <a:buNone/>
            </a:pPr>
            <a:r>
              <a:rPr lang="tr-TR" sz="1800" b="1" dirty="0">
                <a:solidFill>
                  <a:schemeClr val="dk1"/>
                </a:solidFill>
                <a:latin typeface="Calibri"/>
                <a:ea typeface="Calibri"/>
                <a:cs typeface="Calibri"/>
                <a:sym typeface="Calibri"/>
              </a:rPr>
              <a:t>Bakanlığı</a:t>
            </a:r>
            <a:endParaRPr b="1" dirty="0"/>
          </a:p>
        </p:txBody>
      </p:sp>
      <p:sp>
        <p:nvSpPr>
          <p:cNvPr id="302" name="Google Shape;302;p26"/>
          <p:cNvSpPr/>
          <p:nvPr/>
        </p:nvSpPr>
        <p:spPr>
          <a:xfrm>
            <a:off x="8707402" y="2256832"/>
            <a:ext cx="1073700" cy="92328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1800" b="1" dirty="0">
                <a:solidFill>
                  <a:schemeClr val="dk1"/>
                </a:solidFill>
                <a:latin typeface="Calibri"/>
                <a:ea typeface="Calibri"/>
                <a:cs typeface="Calibri"/>
                <a:sym typeface="Calibri"/>
              </a:rPr>
              <a:t>Milli </a:t>
            </a:r>
            <a:endParaRPr b="1" dirty="0"/>
          </a:p>
          <a:p>
            <a:pPr marL="0" marR="0" lvl="0" indent="0" algn="ctr" rtl="0">
              <a:spcBef>
                <a:spcPts val="0"/>
              </a:spcBef>
              <a:spcAft>
                <a:spcPts val="0"/>
              </a:spcAft>
              <a:buNone/>
            </a:pPr>
            <a:r>
              <a:rPr lang="tr-TR" sz="1800" b="1" dirty="0" smtClean="0">
                <a:solidFill>
                  <a:schemeClr val="dk1"/>
                </a:solidFill>
                <a:latin typeface="Calibri"/>
                <a:ea typeface="Calibri"/>
                <a:cs typeface="Calibri"/>
                <a:sym typeface="Calibri"/>
              </a:rPr>
              <a:t>Savunma </a:t>
            </a:r>
            <a:r>
              <a:rPr lang="tr-TR" sz="1800" b="1" dirty="0">
                <a:solidFill>
                  <a:schemeClr val="dk1"/>
                </a:solidFill>
                <a:latin typeface="Calibri"/>
                <a:ea typeface="Calibri"/>
                <a:cs typeface="Calibri"/>
                <a:sym typeface="Calibri"/>
              </a:rPr>
              <a:t>Bakanlığı</a:t>
            </a:r>
            <a:endParaRPr b="1" dirty="0"/>
          </a:p>
        </p:txBody>
      </p:sp>
      <p:sp>
        <p:nvSpPr>
          <p:cNvPr id="303" name="Google Shape;303;p26"/>
          <p:cNvSpPr/>
          <p:nvPr/>
        </p:nvSpPr>
        <p:spPr>
          <a:xfrm>
            <a:off x="5303432" y="1587565"/>
            <a:ext cx="1793467" cy="92328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1800" b="1" dirty="0">
                <a:solidFill>
                  <a:schemeClr val="dk1"/>
                </a:solidFill>
                <a:latin typeface="Calibri"/>
                <a:ea typeface="Calibri"/>
                <a:cs typeface="Calibri"/>
                <a:sym typeface="Calibri"/>
              </a:rPr>
              <a:t>Enerji ve </a:t>
            </a:r>
            <a:endParaRPr b="1" dirty="0"/>
          </a:p>
          <a:p>
            <a:pPr marL="0" marR="0" lvl="0" indent="0" algn="ctr" rtl="0">
              <a:spcBef>
                <a:spcPts val="0"/>
              </a:spcBef>
              <a:spcAft>
                <a:spcPts val="0"/>
              </a:spcAft>
              <a:buNone/>
            </a:pPr>
            <a:r>
              <a:rPr lang="tr-TR" sz="1800" b="1" dirty="0">
                <a:solidFill>
                  <a:schemeClr val="dk1"/>
                </a:solidFill>
                <a:latin typeface="Calibri"/>
                <a:ea typeface="Calibri"/>
                <a:cs typeface="Calibri"/>
                <a:sym typeface="Calibri"/>
              </a:rPr>
              <a:t>Tabii Kaynaklar</a:t>
            </a:r>
            <a:endParaRPr b="1" dirty="0"/>
          </a:p>
          <a:p>
            <a:pPr marL="0" marR="0" lvl="0" indent="0" algn="ctr" rtl="0">
              <a:spcBef>
                <a:spcPts val="0"/>
              </a:spcBef>
              <a:spcAft>
                <a:spcPts val="0"/>
              </a:spcAft>
              <a:buNone/>
            </a:pPr>
            <a:r>
              <a:rPr lang="tr-TR" sz="1800" b="1" dirty="0">
                <a:solidFill>
                  <a:schemeClr val="dk1"/>
                </a:solidFill>
                <a:latin typeface="Calibri"/>
                <a:ea typeface="Calibri"/>
                <a:cs typeface="Calibri"/>
                <a:sym typeface="Calibri"/>
              </a:rPr>
              <a:t> Bakanlığı</a:t>
            </a:r>
            <a:endParaRPr b="1" dirty="0"/>
          </a:p>
        </p:txBody>
      </p:sp>
      <p:sp>
        <p:nvSpPr>
          <p:cNvPr id="304" name="Google Shape;304;p26"/>
          <p:cNvSpPr/>
          <p:nvPr/>
        </p:nvSpPr>
        <p:spPr>
          <a:xfrm>
            <a:off x="7096899" y="5797777"/>
            <a:ext cx="1404306" cy="36929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1800" b="1" dirty="0">
                <a:solidFill>
                  <a:schemeClr val="dk1"/>
                </a:solidFill>
                <a:latin typeface="Calibri"/>
                <a:ea typeface="Calibri"/>
                <a:cs typeface="Calibri"/>
                <a:sym typeface="Calibri"/>
              </a:rPr>
              <a:t>Belediyeler</a:t>
            </a:r>
            <a:endParaRPr b="1" dirty="0"/>
          </a:p>
        </p:txBody>
      </p:sp>
      <p:sp>
        <p:nvSpPr>
          <p:cNvPr id="305" name="Google Shape;305;p26"/>
          <p:cNvSpPr/>
          <p:nvPr/>
        </p:nvSpPr>
        <p:spPr>
          <a:xfrm>
            <a:off x="1901348" y="4210851"/>
            <a:ext cx="1054456" cy="92328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1800" b="1" dirty="0" smtClean="0">
                <a:solidFill>
                  <a:schemeClr val="dk1"/>
                </a:solidFill>
                <a:latin typeface="Calibri"/>
                <a:ea typeface="Calibri"/>
                <a:cs typeface="Calibri"/>
                <a:sym typeface="Calibri"/>
              </a:rPr>
              <a:t>Sosyal </a:t>
            </a:r>
            <a:r>
              <a:rPr lang="tr-TR" sz="1800" b="1" dirty="0">
                <a:solidFill>
                  <a:schemeClr val="dk1"/>
                </a:solidFill>
                <a:latin typeface="Calibri"/>
                <a:ea typeface="Calibri"/>
                <a:cs typeface="Calibri"/>
                <a:sym typeface="Calibri"/>
              </a:rPr>
              <a:t>Güvenlik</a:t>
            </a:r>
            <a:endParaRPr b="1" dirty="0"/>
          </a:p>
          <a:p>
            <a:pPr marL="0" marR="0" lvl="0" indent="0" algn="ctr" rtl="0">
              <a:spcBef>
                <a:spcPts val="0"/>
              </a:spcBef>
              <a:spcAft>
                <a:spcPts val="0"/>
              </a:spcAft>
              <a:buNone/>
            </a:pPr>
            <a:r>
              <a:rPr lang="tr-TR" sz="1800" b="1" dirty="0">
                <a:solidFill>
                  <a:schemeClr val="dk1"/>
                </a:solidFill>
                <a:latin typeface="Calibri"/>
                <a:ea typeface="Calibri"/>
                <a:cs typeface="Calibri"/>
                <a:sym typeface="Calibri"/>
              </a:rPr>
              <a:t> Kurumu</a:t>
            </a:r>
            <a:endParaRPr b="1" dirty="0"/>
          </a:p>
        </p:txBody>
      </p:sp>
      <p:sp>
        <p:nvSpPr>
          <p:cNvPr id="306" name="Google Shape;306;p26"/>
          <p:cNvSpPr/>
          <p:nvPr/>
        </p:nvSpPr>
        <p:spPr>
          <a:xfrm>
            <a:off x="2031777" y="2400749"/>
            <a:ext cx="2168257" cy="923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1800" b="1" dirty="0">
                <a:solidFill>
                  <a:schemeClr val="dk1"/>
                </a:solidFill>
                <a:latin typeface="Calibri"/>
                <a:ea typeface="Calibri"/>
                <a:cs typeface="Calibri"/>
                <a:sym typeface="Calibri"/>
              </a:rPr>
              <a:t>Ulusal İş Sağlığı ve</a:t>
            </a:r>
            <a:endParaRPr b="1" dirty="0"/>
          </a:p>
          <a:p>
            <a:pPr marL="0" marR="0" lvl="0" indent="0" algn="ctr" rtl="0">
              <a:spcBef>
                <a:spcPts val="0"/>
              </a:spcBef>
              <a:spcAft>
                <a:spcPts val="0"/>
              </a:spcAft>
              <a:buNone/>
            </a:pPr>
            <a:r>
              <a:rPr lang="tr-TR" sz="1800" b="1" dirty="0">
                <a:solidFill>
                  <a:schemeClr val="dk1"/>
                </a:solidFill>
                <a:latin typeface="Calibri"/>
                <a:ea typeface="Calibri"/>
                <a:cs typeface="Calibri"/>
                <a:sym typeface="Calibri"/>
              </a:rPr>
              <a:t> Güvenliği Konseyi</a:t>
            </a:r>
            <a:endParaRPr b="1" dirty="0"/>
          </a:p>
          <a:p>
            <a:pPr marL="0" marR="0" lvl="0" indent="0" algn="l" rtl="0">
              <a:spcBef>
                <a:spcPts val="0"/>
              </a:spcBef>
              <a:spcAft>
                <a:spcPts val="0"/>
              </a:spcAft>
              <a:buNone/>
            </a:pPr>
            <a:endParaRPr sz="1800" b="1" dirty="0">
              <a:solidFill>
                <a:schemeClr val="dk1"/>
              </a:solidFill>
              <a:latin typeface="Calibri"/>
              <a:ea typeface="Calibri"/>
              <a:cs typeface="Calibri"/>
              <a:sym typeface="Calibri"/>
            </a:endParaRPr>
          </a:p>
        </p:txBody>
      </p:sp>
      <p:sp>
        <p:nvSpPr>
          <p:cNvPr id="11" name="Google Shape;125;p2"/>
          <p:cNvSpPr txBox="1"/>
          <p:nvPr/>
        </p:nvSpPr>
        <p:spPr>
          <a:xfrm>
            <a:off x="208548" y="116796"/>
            <a:ext cx="10026229" cy="461635"/>
          </a:xfrm>
          <a:prstGeom prst="rect">
            <a:avLst/>
          </a:prstGeom>
          <a:noFill/>
          <a:ln>
            <a:noFill/>
          </a:ln>
        </p:spPr>
        <p:txBody>
          <a:bodyPr spcFirstLastPara="1" wrap="square" lIns="91425" tIns="45700" rIns="91425" bIns="45700" anchor="ctr" anchorCtr="0">
            <a:noAutofit/>
          </a:bodyPr>
          <a:lstStyle/>
          <a:p>
            <a:pPr marL="0" marR="0" lvl="0" indent="0" rtl="0">
              <a:lnSpc>
                <a:spcPct val="80000"/>
              </a:lnSpc>
              <a:spcBef>
                <a:spcPts val="0"/>
              </a:spcBef>
              <a:spcAft>
                <a:spcPts val="0"/>
              </a:spcAft>
              <a:buClr>
                <a:srgbClr val="E6272D"/>
              </a:buClr>
              <a:buSzPts val="2600"/>
              <a:buFont typeface="Calibri"/>
              <a:buNone/>
            </a:pPr>
            <a:r>
              <a:rPr lang="tr-TR" sz="2400" b="1" i="0" u="none" strike="noStrike" cap="none" dirty="0" smtClean="0">
                <a:solidFill>
                  <a:srgbClr val="E6272D"/>
                </a:solidFill>
                <a:latin typeface="Calibri"/>
                <a:ea typeface="Calibri"/>
                <a:cs typeface="Calibri"/>
                <a:sym typeface="Calibri"/>
              </a:rPr>
              <a:t>BÖLÜM </a:t>
            </a:r>
            <a:r>
              <a:rPr lang="tr-TR" sz="2400" b="1" dirty="0" smtClean="0">
                <a:solidFill>
                  <a:srgbClr val="E6272D"/>
                </a:solidFill>
                <a:latin typeface="Calibri"/>
                <a:ea typeface="Calibri"/>
                <a:cs typeface="Calibri"/>
                <a:sym typeface="Calibri"/>
              </a:rPr>
              <a:t>5</a:t>
            </a:r>
            <a:r>
              <a:rPr lang="tr-TR" sz="2400" b="1" i="0" u="none" strike="noStrike" cap="none" dirty="0" smtClean="0">
                <a:solidFill>
                  <a:srgbClr val="E6272D"/>
                </a:solidFill>
                <a:latin typeface="Calibri"/>
                <a:ea typeface="Calibri"/>
                <a:cs typeface="Calibri"/>
                <a:sym typeface="Calibri"/>
              </a:rPr>
              <a:t>. İSG’NİN HUKUKİ KAYNAKLARI VE GELİŞİMİ</a:t>
            </a:r>
            <a:endParaRPr lang="tr-TR" sz="24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27"/>
          <p:cNvSpPr txBox="1">
            <a:spLocks noGrp="1"/>
          </p:cNvSpPr>
          <p:nvPr>
            <p:ph type="title"/>
          </p:nvPr>
        </p:nvSpPr>
        <p:spPr>
          <a:xfrm>
            <a:off x="208548" y="611159"/>
            <a:ext cx="8823300" cy="4974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1"/>
              </a:buClr>
              <a:buSzPts val="2600"/>
              <a:buFont typeface="Calibri"/>
              <a:buNone/>
            </a:pPr>
            <a:r>
              <a:rPr lang="tr-TR" dirty="0" smtClean="0"/>
              <a:t>5.6. </a:t>
            </a:r>
            <a:r>
              <a:rPr lang="tr-TR" dirty="0"/>
              <a:t>İş Sağlığı ve Güvenliği Kurumsal </a:t>
            </a:r>
            <a:r>
              <a:rPr lang="tr-TR" dirty="0" smtClean="0"/>
              <a:t>Yapısı</a:t>
            </a:r>
            <a:endParaRPr dirty="0"/>
          </a:p>
        </p:txBody>
      </p:sp>
      <p:pic>
        <p:nvPicPr>
          <p:cNvPr id="312" name="Google Shape;312;p27"/>
          <p:cNvPicPr preferRelativeResize="0"/>
          <p:nvPr/>
        </p:nvPicPr>
        <p:blipFill>
          <a:blip r:embed="rId3">
            <a:alphaModFix/>
          </a:blip>
          <a:stretch>
            <a:fillRect/>
          </a:stretch>
        </p:blipFill>
        <p:spPr>
          <a:xfrm>
            <a:off x="2127950" y="1384965"/>
            <a:ext cx="7936101" cy="5290734"/>
          </a:xfrm>
          <a:prstGeom prst="rect">
            <a:avLst/>
          </a:prstGeom>
          <a:noFill/>
          <a:ln>
            <a:noFill/>
          </a:ln>
        </p:spPr>
      </p:pic>
      <p:sp>
        <p:nvSpPr>
          <p:cNvPr id="4" name="Google Shape;125;p2"/>
          <p:cNvSpPr txBox="1"/>
          <p:nvPr/>
        </p:nvSpPr>
        <p:spPr>
          <a:xfrm>
            <a:off x="208548" y="116796"/>
            <a:ext cx="10026229" cy="461635"/>
          </a:xfrm>
          <a:prstGeom prst="rect">
            <a:avLst/>
          </a:prstGeom>
          <a:noFill/>
          <a:ln>
            <a:noFill/>
          </a:ln>
        </p:spPr>
        <p:txBody>
          <a:bodyPr spcFirstLastPara="1" wrap="square" lIns="91425" tIns="45700" rIns="91425" bIns="45700" anchor="ctr" anchorCtr="0">
            <a:noAutofit/>
          </a:bodyPr>
          <a:lstStyle/>
          <a:p>
            <a:pPr marL="0" marR="0" lvl="0" indent="0" rtl="0">
              <a:lnSpc>
                <a:spcPct val="80000"/>
              </a:lnSpc>
              <a:spcBef>
                <a:spcPts val="0"/>
              </a:spcBef>
              <a:spcAft>
                <a:spcPts val="0"/>
              </a:spcAft>
              <a:buClr>
                <a:srgbClr val="E6272D"/>
              </a:buClr>
              <a:buSzPts val="2600"/>
              <a:buFont typeface="Calibri"/>
              <a:buNone/>
            </a:pPr>
            <a:r>
              <a:rPr lang="tr-TR" sz="2400" b="1" i="0" u="none" strike="noStrike" cap="none" dirty="0" smtClean="0">
                <a:solidFill>
                  <a:srgbClr val="E6272D"/>
                </a:solidFill>
                <a:latin typeface="Calibri"/>
                <a:ea typeface="Calibri"/>
                <a:cs typeface="Calibri"/>
                <a:sym typeface="Calibri"/>
              </a:rPr>
              <a:t>BÖLÜM </a:t>
            </a:r>
            <a:r>
              <a:rPr lang="tr-TR" sz="2400" b="1" dirty="0" smtClean="0">
                <a:solidFill>
                  <a:srgbClr val="E6272D"/>
                </a:solidFill>
                <a:latin typeface="Calibri"/>
                <a:ea typeface="Calibri"/>
                <a:cs typeface="Calibri"/>
                <a:sym typeface="Calibri"/>
              </a:rPr>
              <a:t>5</a:t>
            </a:r>
            <a:r>
              <a:rPr lang="tr-TR" sz="2400" b="1" i="0" u="none" strike="noStrike" cap="none" dirty="0" smtClean="0">
                <a:solidFill>
                  <a:srgbClr val="E6272D"/>
                </a:solidFill>
                <a:latin typeface="Calibri"/>
                <a:ea typeface="Calibri"/>
                <a:cs typeface="Calibri"/>
                <a:sym typeface="Calibri"/>
              </a:rPr>
              <a:t>. İSG’NİN HUKUKİ KAYNAKLARI VE GELİŞİMİ</a:t>
            </a:r>
            <a:endParaRPr lang="tr-TR" sz="24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28"/>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dirty="0" smtClean="0"/>
              <a:t>5.6.1. </a:t>
            </a:r>
            <a:r>
              <a:rPr lang="tr-TR" dirty="0"/>
              <a:t>İş Sağlığı ve Güvenliği Genel Müdürlüğü</a:t>
            </a:r>
            <a:endParaRPr dirty="0"/>
          </a:p>
        </p:txBody>
      </p:sp>
      <p:pic>
        <p:nvPicPr>
          <p:cNvPr id="318" name="Google Shape;318;p28"/>
          <p:cNvPicPr preferRelativeResize="0"/>
          <p:nvPr/>
        </p:nvPicPr>
        <p:blipFill rotWithShape="1">
          <a:blip r:embed="rId3">
            <a:alphaModFix/>
          </a:blip>
          <a:srcRect/>
          <a:stretch/>
        </p:blipFill>
        <p:spPr>
          <a:xfrm>
            <a:off x="696882" y="-3621505"/>
            <a:ext cx="11353800" cy="6858000"/>
          </a:xfrm>
          <a:prstGeom prst="rect">
            <a:avLst/>
          </a:prstGeom>
          <a:noFill/>
          <a:ln>
            <a:noFill/>
          </a:ln>
        </p:spPr>
      </p:pic>
      <p:pic>
        <p:nvPicPr>
          <p:cNvPr id="319" name="Google Shape;319;p28"/>
          <p:cNvPicPr preferRelativeResize="0"/>
          <p:nvPr/>
        </p:nvPicPr>
        <p:blipFill rotWithShape="1">
          <a:blip r:embed="rId4">
            <a:alphaModFix/>
          </a:blip>
          <a:srcRect/>
          <a:stretch/>
        </p:blipFill>
        <p:spPr>
          <a:xfrm>
            <a:off x="724491" y="192506"/>
            <a:ext cx="11340671" cy="6858000"/>
          </a:xfrm>
          <a:prstGeom prst="rect">
            <a:avLst/>
          </a:prstGeom>
          <a:noFill/>
          <a:ln>
            <a:noFill/>
          </a:ln>
        </p:spPr>
      </p:pic>
      <p:pic>
        <p:nvPicPr>
          <p:cNvPr id="320" name="Google Shape;320;p28"/>
          <p:cNvPicPr preferRelativeResize="0"/>
          <p:nvPr/>
        </p:nvPicPr>
        <p:blipFill rotWithShape="1">
          <a:blip r:embed="rId5">
            <a:alphaModFix/>
          </a:blip>
          <a:srcRect/>
          <a:stretch/>
        </p:blipFill>
        <p:spPr>
          <a:xfrm>
            <a:off x="682402" y="-1706478"/>
            <a:ext cx="11338561" cy="6858000"/>
          </a:xfrm>
          <a:prstGeom prst="rect">
            <a:avLst/>
          </a:prstGeom>
          <a:noFill/>
          <a:ln>
            <a:noFill/>
          </a:ln>
        </p:spPr>
      </p:pic>
      <p:sp>
        <p:nvSpPr>
          <p:cNvPr id="321" name="Google Shape;321;p28"/>
          <p:cNvSpPr/>
          <p:nvPr/>
        </p:nvSpPr>
        <p:spPr>
          <a:xfrm>
            <a:off x="3878621" y="1476300"/>
            <a:ext cx="3462600" cy="492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2600">
                <a:solidFill>
                  <a:schemeClr val="dk1"/>
                </a:solidFill>
                <a:latin typeface="Calibri"/>
                <a:ea typeface="Calibri"/>
                <a:cs typeface="Calibri"/>
                <a:sym typeface="Calibri"/>
              </a:rPr>
              <a:t>Mevzuatın uygulanması,</a:t>
            </a:r>
            <a:endParaRPr/>
          </a:p>
        </p:txBody>
      </p:sp>
      <p:sp>
        <p:nvSpPr>
          <p:cNvPr id="322" name="Google Shape;322;p28"/>
          <p:cNvSpPr/>
          <p:nvPr/>
        </p:nvSpPr>
        <p:spPr>
          <a:xfrm>
            <a:off x="3798411" y="6195399"/>
            <a:ext cx="7669098"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2000">
                <a:solidFill>
                  <a:schemeClr val="dk1"/>
                </a:solidFill>
                <a:latin typeface="Calibri"/>
                <a:ea typeface="Calibri"/>
                <a:cs typeface="Calibri"/>
                <a:sym typeface="Calibri"/>
              </a:rPr>
              <a:t>Ölçüm, analiz, eğitim, danışmanlık gibi hizmet verecek kurum ve kuruluşların yetkilendirilmesi, kontrolü ve denetimi gibi görevleri vardır.</a:t>
            </a:r>
            <a:endParaRPr/>
          </a:p>
          <a:p>
            <a:pPr marL="0" marR="0" lvl="0" indent="0" algn="l" rtl="0">
              <a:spcBef>
                <a:spcPts val="0"/>
              </a:spcBef>
              <a:spcAft>
                <a:spcPts val="0"/>
              </a:spcAft>
              <a:buNone/>
            </a:pPr>
            <a:endParaRPr sz="2000">
              <a:solidFill>
                <a:schemeClr val="dk1"/>
              </a:solidFill>
              <a:latin typeface="Calibri"/>
              <a:ea typeface="Calibri"/>
              <a:cs typeface="Calibri"/>
              <a:sym typeface="Calibri"/>
            </a:endParaRPr>
          </a:p>
        </p:txBody>
      </p:sp>
      <p:sp>
        <p:nvSpPr>
          <p:cNvPr id="323" name="Google Shape;323;p28"/>
          <p:cNvSpPr/>
          <p:nvPr/>
        </p:nvSpPr>
        <p:spPr>
          <a:xfrm>
            <a:off x="3878621" y="2500811"/>
            <a:ext cx="6313651" cy="49244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2600">
                <a:solidFill>
                  <a:schemeClr val="dk1"/>
                </a:solidFill>
                <a:latin typeface="Calibri"/>
                <a:ea typeface="Calibri"/>
                <a:cs typeface="Calibri"/>
                <a:sym typeface="Calibri"/>
              </a:rPr>
              <a:t>Ulusal politikaların belirlenmesi, planlanması,</a:t>
            </a:r>
            <a:endParaRPr/>
          </a:p>
        </p:txBody>
      </p:sp>
      <p:sp>
        <p:nvSpPr>
          <p:cNvPr id="324" name="Google Shape;324;p28"/>
          <p:cNvSpPr/>
          <p:nvPr/>
        </p:nvSpPr>
        <p:spPr>
          <a:xfrm>
            <a:off x="3878621" y="3322304"/>
            <a:ext cx="6657143" cy="49244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2600">
                <a:solidFill>
                  <a:schemeClr val="dk1"/>
                </a:solidFill>
                <a:latin typeface="Calibri"/>
                <a:ea typeface="Calibri"/>
                <a:cs typeface="Calibri"/>
                <a:sym typeface="Calibri"/>
              </a:rPr>
              <a:t>Ulusal ve uluslararası kuruluşlarla koordinasyon,</a:t>
            </a:r>
            <a:endParaRPr/>
          </a:p>
        </p:txBody>
      </p:sp>
      <p:sp>
        <p:nvSpPr>
          <p:cNvPr id="325" name="Google Shape;325;p28"/>
          <p:cNvSpPr/>
          <p:nvPr/>
        </p:nvSpPr>
        <p:spPr>
          <a:xfrm>
            <a:off x="3878621" y="4212149"/>
            <a:ext cx="6096000" cy="89255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2600">
                <a:solidFill>
                  <a:schemeClr val="dk1"/>
                </a:solidFill>
                <a:latin typeface="Calibri"/>
                <a:ea typeface="Calibri"/>
                <a:cs typeface="Calibri"/>
                <a:sym typeface="Calibri"/>
              </a:rPr>
              <a:t>İş kazası ve meslek hastalıklarının önlenmesi konusunda çalışmalar</a:t>
            </a:r>
            <a:endParaRPr/>
          </a:p>
        </p:txBody>
      </p:sp>
      <p:sp>
        <p:nvSpPr>
          <p:cNvPr id="326" name="Google Shape;326;p28"/>
          <p:cNvSpPr/>
          <p:nvPr/>
        </p:nvSpPr>
        <p:spPr>
          <a:xfrm>
            <a:off x="3900143" y="5078649"/>
            <a:ext cx="7097649" cy="89255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2600">
                <a:solidFill>
                  <a:schemeClr val="dk1"/>
                </a:solidFill>
                <a:latin typeface="Calibri"/>
                <a:ea typeface="Calibri"/>
                <a:cs typeface="Calibri"/>
                <a:sym typeface="Calibri"/>
              </a:rPr>
              <a:t>İş sağlığı ve güvenliği profesyonellerinin eğitim ve belgelendirme esaslarının belirlenmesi,</a:t>
            </a:r>
            <a:endParaRPr/>
          </a:p>
        </p:txBody>
      </p:sp>
      <p:sp>
        <p:nvSpPr>
          <p:cNvPr id="12" name="Google Shape;125;p2"/>
          <p:cNvSpPr txBox="1"/>
          <p:nvPr/>
        </p:nvSpPr>
        <p:spPr>
          <a:xfrm>
            <a:off x="208548" y="116796"/>
            <a:ext cx="10026229" cy="461635"/>
          </a:xfrm>
          <a:prstGeom prst="rect">
            <a:avLst/>
          </a:prstGeom>
          <a:noFill/>
          <a:ln>
            <a:noFill/>
          </a:ln>
        </p:spPr>
        <p:txBody>
          <a:bodyPr spcFirstLastPara="1" wrap="square" lIns="91425" tIns="45700" rIns="91425" bIns="45700" anchor="ctr" anchorCtr="0">
            <a:noAutofit/>
          </a:bodyPr>
          <a:lstStyle/>
          <a:p>
            <a:pPr marL="0" marR="0" lvl="0" indent="0" rtl="0">
              <a:lnSpc>
                <a:spcPct val="80000"/>
              </a:lnSpc>
              <a:spcBef>
                <a:spcPts val="0"/>
              </a:spcBef>
              <a:spcAft>
                <a:spcPts val="0"/>
              </a:spcAft>
              <a:buClr>
                <a:srgbClr val="E6272D"/>
              </a:buClr>
              <a:buSzPts val="2600"/>
              <a:buFont typeface="Calibri"/>
              <a:buNone/>
            </a:pPr>
            <a:r>
              <a:rPr lang="tr-TR" sz="2400" b="1" i="0" u="none" strike="noStrike" cap="none" dirty="0" smtClean="0">
                <a:solidFill>
                  <a:srgbClr val="E6272D"/>
                </a:solidFill>
                <a:latin typeface="Calibri"/>
                <a:ea typeface="Calibri"/>
                <a:cs typeface="Calibri"/>
                <a:sym typeface="Calibri"/>
              </a:rPr>
              <a:t>BÖLÜM </a:t>
            </a:r>
            <a:r>
              <a:rPr lang="tr-TR" sz="2400" b="1" dirty="0" smtClean="0">
                <a:solidFill>
                  <a:srgbClr val="E6272D"/>
                </a:solidFill>
                <a:latin typeface="Calibri"/>
                <a:ea typeface="Calibri"/>
                <a:cs typeface="Calibri"/>
                <a:sym typeface="Calibri"/>
              </a:rPr>
              <a:t>5</a:t>
            </a:r>
            <a:r>
              <a:rPr lang="tr-TR" sz="2400" b="1" i="0" u="none" strike="noStrike" cap="none" dirty="0" smtClean="0">
                <a:solidFill>
                  <a:srgbClr val="E6272D"/>
                </a:solidFill>
                <a:latin typeface="Calibri"/>
                <a:ea typeface="Calibri"/>
                <a:cs typeface="Calibri"/>
                <a:sym typeface="Calibri"/>
              </a:rPr>
              <a:t>. İSG’NİN HUKUKİ KAYNAKLARI VE GELİŞİMİ</a:t>
            </a:r>
            <a:endParaRPr lang="tr-TR" sz="24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29"/>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dirty="0" smtClean="0"/>
              <a:t>5.8. </a:t>
            </a:r>
            <a:r>
              <a:rPr lang="tr-TR" dirty="0"/>
              <a:t>İş Teftiş Kurulu</a:t>
            </a:r>
            <a:endParaRPr dirty="0"/>
          </a:p>
        </p:txBody>
      </p:sp>
      <p:sp>
        <p:nvSpPr>
          <p:cNvPr id="332" name="Google Shape;332;p29"/>
          <p:cNvSpPr txBox="1">
            <a:spLocks noGrp="1"/>
          </p:cNvSpPr>
          <p:nvPr>
            <p:ph type="body" idx="1"/>
          </p:nvPr>
        </p:nvSpPr>
        <p:spPr>
          <a:xfrm>
            <a:off x="838200" y="1459656"/>
            <a:ext cx="10515600" cy="47928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tr-TR" b="1"/>
              <a:t>İş Teftiş Kurulu:</a:t>
            </a:r>
            <a:endParaRPr/>
          </a:p>
          <a:p>
            <a:pPr marL="0" lvl="0" indent="0" algn="l" rtl="0">
              <a:lnSpc>
                <a:spcPct val="90000"/>
              </a:lnSpc>
              <a:spcBef>
                <a:spcPts val="1000"/>
              </a:spcBef>
              <a:spcAft>
                <a:spcPts val="0"/>
              </a:spcAft>
              <a:buClr>
                <a:schemeClr val="dk1"/>
              </a:buClr>
              <a:buSzPts val="2400"/>
              <a:buNone/>
            </a:pPr>
            <a:r>
              <a:rPr lang="tr-TR"/>
              <a:t>Dayanağını TBMM tarafından onaylanan ILO</a:t>
            </a:r>
            <a:endParaRPr/>
          </a:p>
          <a:p>
            <a:pPr marL="0" lvl="0" indent="0" algn="l" rtl="0">
              <a:lnSpc>
                <a:spcPct val="90000"/>
              </a:lnSpc>
              <a:spcBef>
                <a:spcPts val="1000"/>
              </a:spcBef>
              <a:spcAft>
                <a:spcPts val="0"/>
              </a:spcAft>
              <a:buClr>
                <a:schemeClr val="dk1"/>
              </a:buClr>
              <a:buSzPts val="2400"/>
              <a:buNone/>
            </a:pPr>
            <a:r>
              <a:rPr lang="tr-TR"/>
              <a:t>sözleşmesinden olan ilk ve tek denetim örgütlenmesidir.</a:t>
            </a:r>
            <a:endParaRPr/>
          </a:p>
          <a:p>
            <a:pPr marL="0" lvl="0" indent="0" algn="l" rtl="0">
              <a:lnSpc>
                <a:spcPct val="90000"/>
              </a:lnSpc>
              <a:spcBef>
                <a:spcPts val="1000"/>
              </a:spcBef>
              <a:spcAft>
                <a:spcPts val="0"/>
              </a:spcAft>
              <a:buClr>
                <a:schemeClr val="dk1"/>
              </a:buClr>
              <a:buSzPts val="2400"/>
              <a:buNone/>
            </a:pPr>
            <a:endParaRPr/>
          </a:p>
          <a:p>
            <a:pPr marL="0" lvl="0" indent="0" algn="l" rtl="0">
              <a:lnSpc>
                <a:spcPct val="90000"/>
              </a:lnSpc>
              <a:spcBef>
                <a:spcPts val="1000"/>
              </a:spcBef>
              <a:spcAft>
                <a:spcPts val="0"/>
              </a:spcAft>
              <a:buClr>
                <a:schemeClr val="dk1"/>
              </a:buClr>
              <a:buSzPts val="2400"/>
              <a:buNone/>
            </a:pPr>
            <a:endParaRPr/>
          </a:p>
          <a:p>
            <a:pPr marL="0" lvl="0" indent="0" algn="l" rtl="0">
              <a:lnSpc>
                <a:spcPct val="90000"/>
              </a:lnSpc>
              <a:spcBef>
                <a:spcPts val="1000"/>
              </a:spcBef>
              <a:spcAft>
                <a:spcPts val="0"/>
              </a:spcAft>
              <a:buClr>
                <a:schemeClr val="dk1"/>
              </a:buClr>
              <a:buSzPts val="2400"/>
              <a:buNone/>
            </a:pPr>
            <a:endParaRPr/>
          </a:p>
        </p:txBody>
      </p:sp>
      <p:pic>
        <p:nvPicPr>
          <p:cNvPr id="333" name="Google Shape;333;p29"/>
          <p:cNvPicPr preferRelativeResize="0"/>
          <p:nvPr/>
        </p:nvPicPr>
        <p:blipFill rotWithShape="1">
          <a:blip r:embed="rId3">
            <a:alphaModFix/>
          </a:blip>
          <a:srcRect/>
          <a:stretch/>
        </p:blipFill>
        <p:spPr>
          <a:xfrm>
            <a:off x="8068324" y="2212899"/>
            <a:ext cx="3868525" cy="3904900"/>
          </a:xfrm>
          <a:prstGeom prst="rect">
            <a:avLst/>
          </a:prstGeom>
          <a:noFill/>
          <a:ln>
            <a:noFill/>
          </a:ln>
        </p:spPr>
      </p:pic>
      <p:pic>
        <p:nvPicPr>
          <p:cNvPr id="334" name="Google Shape;334;p29" title="2li.png"/>
          <p:cNvPicPr preferRelativeResize="0"/>
          <p:nvPr/>
        </p:nvPicPr>
        <p:blipFill>
          <a:blip r:embed="rId4">
            <a:alphaModFix/>
          </a:blip>
          <a:stretch>
            <a:fillRect/>
          </a:stretch>
        </p:blipFill>
        <p:spPr>
          <a:xfrm rot="890868">
            <a:off x="848175" y="3455125"/>
            <a:ext cx="5567026" cy="2735250"/>
          </a:xfrm>
          <a:prstGeom prst="rect">
            <a:avLst/>
          </a:prstGeom>
          <a:noFill/>
          <a:ln>
            <a:noFill/>
          </a:ln>
        </p:spPr>
      </p:pic>
      <p:sp>
        <p:nvSpPr>
          <p:cNvPr id="335" name="Google Shape;335;p29"/>
          <p:cNvSpPr txBox="1"/>
          <p:nvPr/>
        </p:nvSpPr>
        <p:spPr>
          <a:xfrm>
            <a:off x="838200" y="2945220"/>
            <a:ext cx="3667500" cy="6834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000"/>
              </a:spcBef>
              <a:spcAft>
                <a:spcPts val="0"/>
              </a:spcAft>
              <a:buNone/>
            </a:pPr>
            <a:r>
              <a:rPr lang="tr-TR" sz="1800" dirty="0">
                <a:solidFill>
                  <a:schemeClr val="dk1"/>
                </a:solidFill>
                <a:latin typeface="Calibri"/>
                <a:ea typeface="Calibri"/>
                <a:cs typeface="Calibri"/>
                <a:sym typeface="Calibri"/>
              </a:rPr>
              <a:t>Denetim sonuçlarına ilişkin istatistikler tutmak</a:t>
            </a:r>
            <a:endParaRPr sz="1800" dirty="0"/>
          </a:p>
        </p:txBody>
      </p:sp>
      <p:sp>
        <p:nvSpPr>
          <p:cNvPr id="336" name="Google Shape;336;p29"/>
          <p:cNvSpPr txBox="1"/>
          <p:nvPr/>
        </p:nvSpPr>
        <p:spPr>
          <a:xfrm>
            <a:off x="2333375" y="5975250"/>
            <a:ext cx="6488400" cy="6834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000"/>
              </a:spcBef>
              <a:spcAft>
                <a:spcPts val="0"/>
              </a:spcAft>
              <a:buNone/>
            </a:pPr>
            <a:r>
              <a:rPr lang="tr-TR" sz="1800">
                <a:solidFill>
                  <a:schemeClr val="dk1"/>
                </a:solidFill>
                <a:latin typeface="Calibri"/>
                <a:ea typeface="Calibri"/>
                <a:cs typeface="Calibri"/>
                <a:sym typeface="Calibri"/>
              </a:rPr>
              <a:t>Çalışma hayatıyla ilgili mevzuat çalışması yapmak ve mevzuatın uygulanmasını denetlemek, incelemek, soruşturma yapmak,</a:t>
            </a:r>
            <a:endParaRPr sz="1800"/>
          </a:p>
        </p:txBody>
      </p:sp>
      <p:sp>
        <p:nvSpPr>
          <p:cNvPr id="8" name="Google Shape;125;p2"/>
          <p:cNvSpPr txBox="1"/>
          <p:nvPr/>
        </p:nvSpPr>
        <p:spPr>
          <a:xfrm>
            <a:off x="208548" y="116796"/>
            <a:ext cx="10026229" cy="461635"/>
          </a:xfrm>
          <a:prstGeom prst="rect">
            <a:avLst/>
          </a:prstGeom>
          <a:noFill/>
          <a:ln>
            <a:noFill/>
          </a:ln>
        </p:spPr>
        <p:txBody>
          <a:bodyPr spcFirstLastPara="1" wrap="square" lIns="91425" tIns="45700" rIns="91425" bIns="45700" anchor="ctr" anchorCtr="0">
            <a:noAutofit/>
          </a:bodyPr>
          <a:lstStyle/>
          <a:p>
            <a:pPr marL="0" marR="0" lvl="0" indent="0" rtl="0">
              <a:lnSpc>
                <a:spcPct val="80000"/>
              </a:lnSpc>
              <a:spcBef>
                <a:spcPts val="0"/>
              </a:spcBef>
              <a:spcAft>
                <a:spcPts val="0"/>
              </a:spcAft>
              <a:buClr>
                <a:srgbClr val="E6272D"/>
              </a:buClr>
              <a:buSzPts val="2600"/>
              <a:buFont typeface="Calibri"/>
              <a:buNone/>
            </a:pPr>
            <a:r>
              <a:rPr lang="tr-TR" sz="2400" b="1" i="0" u="none" strike="noStrike" cap="none" dirty="0" smtClean="0">
                <a:solidFill>
                  <a:srgbClr val="E6272D"/>
                </a:solidFill>
                <a:latin typeface="Calibri"/>
                <a:ea typeface="Calibri"/>
                <a:cs typeface="Calibri"/>
                <a:sym typeface="Calibri"/>
              </a:rPr>
              <a:t>BÖLÜM </a:t>
            </a:r>
            <a:r>
              <a:rPr lang="tr-TR" sz="2400" b="1" dirty="0" smtClean="0">
                <a:solidFill>
                  <a:srgbClr val="E6272D"/>
                </a:solidFill>
                <a:latin typeface="Calibri"/>
                <a:ea typeface="Calibri"/>
                <a:cs typeface="Calibri"/>
                <a:sym typeface="Calibri"/>
              </a:rPr>
              <a:t>5</a:t>
            </a:r>
            <a:r>
              <a:rPr lang="tr-TR" sz="2400" b="1" i="0" u="none" strike="noStrike" cap="none" dirty="0" smtClean="0">
                <a:solidFill>
                  <a:srgbClr val="E6272D"/>
                </a:solidFill>
                <a:latin typeface="Calibri"/>
                <a:ea typeface="Calibri"/>
                <a:cs typeface="Calibri"/>
                <a:sym typeface="Calibri"/>
              </a:rPr>
              <a:t>. İSG’NİN HUKUKİ KAYNAKLARI VE GELİŞİMİ</a:t>
            </a:r>
            <a:endParaRPr lang="tr-TR" sz="24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3"/>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5.1. İş Sağlığı ve Güvenliği Hakkının Kaynakları</a:t>
            </a:r>
            <a:endParaRPr/>
          </a:p>
        </p:txBody>
      </p:sp>
      <p:sp>
        <p:nvSpPr>
          <p:cNvPr id="131" name="Google Shape;131;p3"/>
          <p:cNvSpPr txBox="1">
            <a:spLocks noGrp="1"/>
          </p:cNvSpPr>
          <p:nvPr>
            <p:ph type="body" idx="1"/>
          </p:nvPr>
        </p:nvSpPr>
        <p:spPr>
          <a:xfrm>
            <a:off x="796594" y="1646201"/>
            <a:ext cx="6498300" cy="47928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None/>
            </a:pPr>
            <a:r>
              <a:rPr lang="tr-TR" dirty="0"/>
              <a:t>Hukuk kurallarını oluşturan ve görünür kılan, yol, yöntem ve şekillerin bütünü hukuk dilinde «kaynak» olarak ifade ediliyor.</a:t>
            </a:r>
            <a:endParaRPr dirty="0"/>
          </a:p>
          <a:p>
            <a:pPr marL="0" lvl="0" indent="0" algn="l" rtl="0">
              <a:lnSpc>
                <a:spcPct val="90000"/>
              </a:lnSpc>
              <a:spcBef>
                <a:spcPts val="1000"/>
              </a:spcBef>
              <a:spcAft>
                <a:spcPts val="0"/>
              </a:spcAft>
              <a:buClr>
                <a:schemeClr val="dk1"/>
              </a:buClr>
              <a:buSzPts val="2400"/>
              <a:buNone/>
            </a:pPr>
            <a:endParaRPr dirty="0"/>
          </a:p>
          <a:p>
            <a:pPr marL="0" lvl="0" indent="0" algn="l" rtl="0">
              <a:lnSpc>
                <a:spcPct val="90000"/>
              </a:lnSpc>
              <a:spcBef>
                <a:spcPts val="1000"/>
              </a:spcBef>
              <a:spcAft>
                <a:spcPts val="0"/>
              </a:spcAft>
              <a:buNone/>
            </a:pPr>
            <a:r>
              <a:rPr lang="tr-TR" dirty="0"/>
              <a:t>Devlet, hukuk kuralları koyma gücüyle donatılmış ve bu tekele sahip tek kurumdur. Devlet kural koyar, vatandaşlar kurallara uyar. Kurallara uymayanlar devlet tarafından yaptırıma maruz bırakılırlar.</a:t>
            </a:r>
            <a:endParaRPr dirty="0"/>
          </a:p>
        </p:txBody>
      </p:sp>
      <p:pic>
        <p:nvPicPr>
          <p:cNvPr id="132" name="Google Shape;132;p3" title="Ekran görüntüsü 2026-03-04 113520-Photoroom.png"/>
          <p:cNvPicPr preferRelativeResize="0"/>
          <p:nvPr/>
        </p:nvPicPr>
        <p:blipFill>
          <a:blip r:embed="rId3">
            <a:alphaModFix/>
          </a:blip>
          <a:stretch>
            <a:fillRect/>
          </a:stretch>
        </p:blipFill>
        <p:spPr>
          <a:xfrm>
            <a:off x="6877950" y="2690429"/>
            <a:ext cx="5363900" cy="3938296"/>
          </a:xfrm>
          <a:prstGeom prst="rect">
            <a:avLst/>
          </a:prstGeom>
          <a:noFill/>
          <a:ln>
            <a:noFill/>
          </a:ln>
        </p:spPr>
      </p:pic>
      <p:sp>
        <p:nvSpPr>
          <p:cNvPr id="5" name="Google Shape;125;p2"/>
          <p:cNvSpPr txBox="1"/>
          <p:nvPr/>
        </p:nvSpPr>
        <p:spPr>
          <a:xfrm>
            <a:off x="208548" y="116796"/>
            <a:ext cx="10026229" cy="461635"/>
          </a:xfrm>
          <a:prstGeom prst="rect">
            <a:avLst/>
          </a:prstGeom>
          <a:noFill/>
          <a:ln>
            <a:noFill/>
          </a:ln>
        </p:spPr>
        <p:txBody>
          <a:bodyPr spcFirstLastPara="1" wrap="square" lIns="91425" tIns="45700" rIns="91425" bIns="45700" anchor="ctr" anchorCtr="0">
            <a:noAutofit/>
          </a:bodyPr>
          <a:lstStyle/>
          <a:p>
            <a:pPr marL="0" marR="0" lvl="0" indent="0" rtl="0">
              <a:lnSpc>
                <a:spcPct val="80000"/>
              </a:lnSpc>
              <a:spcBef>
                <a:spcPts val="0"/>
              </a:spcBef>
              <a:spcAft>
                <a:spcPts val="0"/>
              </a:spcAft>
              <a:buClr>
                <a:srgbClr val="E6272D"/>
              </a:buClr>
              <a:buSzPts val="2600"/>
              <a:buFont typeface="Calibri"/>
              <a:buNone/>
            </a:pPr>
            <a:r>
              <a:rPr lang="tr-TR" sz="2400" b="1" i="0" u="none" strike="noStrike" cap="none" dirty="0" smtClean="0">
                <a:solidFill>
                  <a:srgbClr val="E6272D"/>
                </a:solidFill>
                <a:latin typeface="Calibri"/>
                <a:ea typeface="Calibri"/>
                <a:cs typeface="Calibri"/>
                <a:sym typeface="Calibri"/>
              </a:rPr>
              <a:t>BÖLÜM </a:t>
            </a:r>
            <a:r>
              <a:rPr lang="tr-TR" sz="2400" b="1" dirty="0" smtClean="0">
                <a:solidFill>
                  <a:srgbClr val="E6272D"/>
                </a:solidFill>
                <a:latin typeface="Calibri"/>
                <a:ea typeface="Calibri"/>
                <a:cs typeface="Calibri"/>
                <a:sym typeface="Calibri"/>
              </a:rPr>
              <a:t>5</a:t>
            </a:r>
            <a:r>
              <a:rPr lang="tr-TR" sz="2400" b="1" i="0" u="none" strike="noStrike" cap="none" dirty="0" smtClean="0">
                <a:solidFill>
                  <a:srgbClr val="E6272D"/>
                </a:solidFill>
                <a:latin typeface="Calibri"/>
                <a:ea typeface="Calibri"/>
                <a:cs typeface="Calibri"/>
                <a:sym typeface="Calibri"/>
              </a:rPr>
              <a:t>. İSG’NİN HUKUKİ KAYNAKLARI VE GELİŞİMİ</a:t>
            </a:r>
            <a:endParaRPr lang="tr-TR" sz="24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30"/>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dirty="0" smtClean="0"/>
              <a:t>5.9. </a:t>
            </a:r>
            <a:r>
              <a:rPr lang="tr-TR" dirty="0"/>
              <a:t>Çalışma ve Sosyal Güvenlik Eğitim ve Araştırma Merkezi </a:t>
            </a:r>
            <a:endParaRPr dirty="0"/>
          </a:p>
        </p:txBody>
      </p:sp>
      <p:sp>
        <p:nvSpPr>
          <p:cNvPr id="342" name="Google Shape;342;p30"/>
          <p:cNvSpPr txBox="1">
            <a:spLocks noGrp="1"/>
          </p:cNvSpPr>
          <p:nvPr>
            <p:ph type="body" idx="1"/>
          </p:nvPr>
        </p:nvSpPr>
        <p:spPr>
          <a:xfrm>
            <a:off x="838200" y="1654701"/>
            <a:ext cx="10515600" cy="52035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Clr>
                <a:schemeClr val="dk1"/>
              </a:buClr>
              <a:buSzPts val="2400"/>
              <a:buNone/>
            </a:pPr>
            <a:r>
              <a:rPr lang="tr-TR"/>
              <a:t>Çalışma hayatında </a:t>
            </a:r>
            <a:r>
              <a:rPr lang="tr-TR" b="1"/>
              <a:t>EĞİTİM</a:t>
            </a:r>
            <a:r>
              <a:rPr lang="tr-TR"/>
              <a:t> ve </a:t>
            </a:r>
            <a:r>
              <a:rPr lang="tr-TR" b="1"/>
              <a:t>ARAŞTIRMA</a:t>
            </a:r>
            <a:r>
              <a:rPr lang="tr-TR"/>
              <a:t> amaçları vardır.</a:t>
            </a:r>
            <a:endParaRPr/>
          </a:p>
          <a:p>
            <a:pPr marL="0" lvl="0" indent="0" algn="l" rtl="0">
              <a:lnSpc>
                <a:spcPct val="90000"/>
              </a:lnSpc>
              <a:spcBef>
                <a:spcPts val="1000"/>
              </a:spcBef>
              <a:spcAft>
                <a:spcPts val="0"/>
              </a:spcAft>
              <a:buClr>
                <a:schemeClr val="dk1"/>
              </a:buClr>
              <a:buSzPts val="2400"/>
              <a:buNone/>
            </a:pPr>
            <a:endParaRPr/>
          </a:p>
          <a:p>
            <a:pPr marL="0" lvl="0" indent="0" algn="l" rtl="0">
              <a:lnSpc>
                <a:spcPct val="90000"/>
              </a:lnSpc>
              <a:spcBef>
                <a:spcPts val="1000"/>
              </a:spcBef>
              <a:spcAft>
                <a:spcPts val="0"/>
              </a:spcAft>
              <a:buNone/>
            </a:pPr>
            <a:endParaRPr/>
          </a:p>
        </p:txBody>
      </p:sp>
      <p:pic>
        <p:nvPicPr>
          <p:cNvPr id="343" name="Google Shape;343;p30" title="4 (4) (1).png"/>
          <p:cNvPicPr preferRelativeResize="0"/>
          <p:nvPr/>
        </p:nvPicPr>
        <p:blipFill>
          <a:blip r:embed="rId3">
            <a:alphaModFix/>
          </a:blip>
          <a:stretch>
            <a:fillRect/>
          </a:stretch>
        </p:blipFill>
        <p:spPr>
          <a:xfrm>
            <a:off x="677825" y="2915825"/>
            <a:ext cx="10908948" cy="3595475"/>
          </a:xfrm>
          <a:prstGeom prst="rect">
            <a:avLst/>
          </a:prstGeom>
          <a:noFill/>
          <a:ln>
            <a:noFill/>
          </a:ln>
        </p:spPr>
      </p:pic>
      <p:sp>
        <p:nvSpPr>
          <p:cNvPr id="344" name="Google Shape;344;p30"/>
          <p:cNvSpPr txBox="1"/>
          <p:nvPr/>
        </p:nvSpPr>
        <p:spPr>
          <a:xfrm>
            <a:off x="5273700" y="2631554"/>
            <a:ext cx="1644600" cy="5172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000"/>
              </a:spcBef>
              <a:spcAft>
                <a:spcPts val="0"/>
              </a:spcAft>
              <a:buNone/>
            </a:pPr>
            <a:r>
              <a:rPr lang="tr-TR" sz="2400" b="1">
                <a:solidFill>
                  <a:schemeClr val="dk1"/>
                </a:solidFill>
                <a:latin typeface="Calibri"/>
                <a:ea typeface="Calibri"/>
                <a:cs typeface="Calibri"/>
                <a:sym typeface="Calibri"/>
              </a:rPr>
              <a:t>Görevleri:</a:t>
            </a:r>
            <a:endParaRPr/>
          </a:p>
        </p:txBody>
      </p:sp>
      <p:sp>
        <p:nvSpPr>
          <p:cNvPr id="345" name="Google Shape;345;p30"/>
          <p:cNvSpPr txBox="1"/>
          <p:nvPr/>
        </p:nvSpPr>
        <p:spPr>
          <a:xfrm>
            <a:off x="995963" y="3827570"/>
            <a:ext cx="2073300" cy="1420872"/>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000"/>
              </a:spcBef>
              <a:spcAft>
                <a:spcPts val="0"/>
              </a:spcAft>
              <a:buNone/>
            </a:pPr>
            <a:r>
              <a:rPr lang="tr-TR" sz="2000" dirty="0">
                <a:solidFill>
                  <a:schemeClr val="dk1"/>
                </a:solidFill>
                <a:latin typeface="Calibri"/>
                <a:ea typeface="Calibri"/>
                <a:cs typeface="Calibri"/>
                <a:sym typeface="Calibri"/>
              </a:rPr>
              <a:t>Çalışma hayatıyla ilgili konularda incelemeler </a:t>
            </a:r>
            <a:r>
              <a:rPr lang="tr-TR" sz="2000" dirty="0" smtClean="0">
                <a:solidFill>
                  <a:schemeClr val="dk1"/>
                </a:solidFill>
                <a:latin typeface="Calibri"/>
                <a:ea typeface="Calibri"/>
                <a:cs typeface="Calibri"/>
                <a:sym typeface="Calibri"/>
              </a:rPr>
              <a:t>yapmak</a:t>
            </a:r>
            <a:endParaRPr sz="2000" dirty="0">
              <a:solidFill>
                <a:schemeClr val="dk1"/>
              </a:solidFill>
              <a:latin typeface="Calibri"/>
              <a:ea typeface="Calibri"/>
              <a:cs typeface="Calibri"/>
              <a:sym typeface="Calibri"/>
            </a:endParaRPr>
          </a:p>
        </p:txBody>
      </p:sp>
      <p:sp>
        <p:nvSpPr>
          <p:cNvPr id="346" name="Google Shape;346;p30"/>
          <p:cNvSpPr txBox="1"/>
          <p:nvPr/>
        </p:nvSpPr>
        <p:spPr>
          <a:xfrm>
            <a:off x="3681030" y="3619989"/>
            <a:ext cx="2034885" cy="1143873"/>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000"/>
              </a:spcBef>
              <a:spcAft>
                <a:spcPts val="0"/>
              </a:spcAft>
              <a:buNone/>
            </a:pPr>
            <a:r>
              <a:rPr lang="tr-TR" sz="2000" dirty="0">
                <a:solidFill>
                  <a:schemeClr val="dk1"/>
                </a:solidFill>
                <a:latin typeface="Calibri"/>
                <a:ea typeface="Calibri"/>
                <a:cs typeface="Calibri"/>
                <a:sym typeface="Calibri"/>
              </a:rPr>
              <a:t>İlgili programların hazırlanmasına yardımcı </a:t>
            </a:r>
            <a:r>
              <a:rPr lang="tr-TR" sz="2000" dirty="0" smtClean="0">
                <a:solidFill>
                  <a:schemeClr val="dk1"/>
                </a:solidFill>
                <a:latin typeface="Calibri"/>
                <a:ea typeface="Calibri"/>
                <a:cs typeface="Calibri"/>
                <a:sym typeface="Calibri"/>
              </a:rPr>
              <a:t>olmak</a:t>
            </a:r>
            <a:endParaRPr sz="2000" dirty="0">
              <a:solidFill>
                <a:schemeClr val="dk1"/>
              </a:solidFill>
              <a:latin typeface="Calibri"/>
              <a:ea typeface="Calibri"/>
              <a:cs typeface="Calibri"/>
              <a:sym typeface="Calibri"/>
            </a:endParaRPr>
          </a:p>
        </p:txBody>
      </p:sp>
      <p:sp>
        <p:nvSpPr>
          <p:cNvPr id="347" name="Google Shape;347;p30"/>
          <p:cNvSpPr txBox="1"/>
          <p:nvPr/>
        </p:nvSpPr>
        <p:spPr>
          <a:xfrm>
            <a:off x="8986434" y="3568525"/>
            <a:ext cx="2555073" cy="1938962"/>
          </a:xfrm>
          <a:prstGeom prst="rect">
            <a:avLst/>
          </a:prstGeom>
          <a:noFill/>
          <a:ln>
            <a:noFill/>
          </a:ln>
        </p:spPr>
        <p:txBody>
          <a:bodyPr spcFirstLastPara="1" wrap="square" lIns="91425" tIns="91425" rIns="91425" bIns="91425" anchor="t" anchorCtr="0">
            <a:spAutoFit/>
          </a:bodyPr>
          <a:lstStyle/>
          <a:p>
            <a:pPr marL="0" lvl="0" indent="0" algn="l" rtl="0">
              <a:spcAft>
                <a:spcPts val="0"/>
              </a:spcAft>
              <a:buNone/>
            </a:pPr>
            <a:r>
              <a:rPr lang="tr-TR" sz="1900" dirty="0">
                <a:solidFill>
                  <a:schemeClr val="dk1"/>
                </a:solidFill>
                <a:latin typeface="Calibri"/>
                <a:ea typeface="Calibri"/>
                <a:cs typeface="Calibri"/>
                <a:sym typeface="Calibri"/>
              </a:rPr>
              <a:t>İş sağlığı ve güvenliği alanında çalışan </a:t>
            </a:r>
            <a:r>
              <a:rPr lang="tr-TR" sz="1900" dirty="0" smtClean="0">
                <a:solidFill>
                  <a:schemeClr val="dk1"/>
                </a:solidFill>
                <a:latin typeface="Calibri"/>
                <a:ea typeface="Calibri"/>
                <a:cs typeface="Calibri"/>
                <a:sym typeface="Calibri"/>
              </a:rPr>
              <a:t/>
            </a:r>
            <a:br>
              <a:rPr lang="tr-TR" sz="1900" dirty="0" smtClean="0">
                <a:solidFill>
                  <a:schemeClr val="dk1"/>
                </a:solidFill>
                <a:latin typeface="Calibri"/>
                <a:ea typeface="Calibri"/>
                <a:cs typeface="Calibri"/>
                <a:sym typeface="Calibri"/>
              </a:rPr>
            </a:br>
            <a:r>
              <a:rPr lang="tr-TR" sz="1900" dirty="0" smtClean="0">
                <a:solidFill>
                  <a:schemeClr val="dk1"/>
                </a:solidFill>
                <a:latin typeface="Calibri"/>
                <a:ea typeface="Calibri"/>
                <a:cs typeface="Calibri"/>
                <a:sym typeface="Calibri"/>
              </a:rPr>
              <a:t>kişilerin </a:t>
            </a:r>
            <a:r>
              <a:rPr lang="tr-TR" sz="1900" dirty="0">
                <a:solidFill>
                  <a:schemeClr val="dk1"/>
                </a:solidFill>
                <a:latin typeface="Calibri"/>
                <a:ea typeface="Calibri"/>
                <a:cs typeface="Calibri"/>
                <a:sym typeface="Calibri"/>
              </a:rPr>
              <a:t>yetiştirilmelerini sağlamak için izlenecek yöntemleri </a:t>
            </a:r>
            <a:r>
              <a:rPr lang="tr-TR" sz="1900" dirty="0" smtClean="0">
                <a:solidFill>
                  <a:schemeClr val="dk1"/>
                </a:solidFill>
                <a:latin typeface="Calibri"/>
                <a:ea typeface="Calibri"/>
                <a:cs typeface="Calibri"/>
                <a:sym typeface="Calibri"/>
              </a:rPr>
              <a:t>belirlemek</a:t>
            </a:r>
            <a:endParaRPr sz="1900" dirty="0">
              <a:solidFill>
                <a:schemeClr val="dk1"/>
              </a:solidFill>
              <a:latin typeface="Calibri"/>
              <a:ea typeface="Calibri"/>
              <a:cs typeface="Calibri"/>
              <a:sym typeface="Calibri"/>
            </a:endParaRPr>
          </a:p>
        </p:txBody>
      </p:sp>
      <p:sp>
        <p:nvSpPr>
          <p:cNvPr id="348" name="Google Shape;348;p30"/>
          <p:cNvSpPr txBox="1"/>
          <p:nvPr/>
        </p:nvSpPr>
        <p:spPr>
          <a:xfrm>
            <a:off x="6467358" y="4225024"/>
            <a:ext cx="2047572" cy="1420872"/>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000"/>
              </a:spcBef>
              <a:spcAft>
                <a:spcPts val="0"/>
              </a:spcAft>
              <a:buNone/>
            </a:pPr>
            <a:r>
              <a:rPr lang="tr-TR" sz="2000" dirty="0">
                <a:solidFill>
                  <a:schemeClr val="dk1"/>
                </a:solidFill>
                <a:latin typeface="Calibri"/>
                <a:ea typeface="Calibri"/>
                <a:cs typeface="Calibri"/>
                <a:sym typeface="Calibri"/>
              </a:rPr>
              <a:t>Danışmanlık ve eğitim gibi hizmetleri </a:t>
            </a:r>
            <a:r>
              <a:rPr lang="tr-TR" sz="2000" dirty="0" smtClean="0">
                <a:solidFill>
                  <a:schemeClr val="dk1"/>
                </a:solidFill>
                <a:latin typeface="Calibri"/>
                <a:ea typeface="Calibri"/>
                <a:cs typeface="Calibri"/>
                <a:sym typeface="Calibri"/>
              </a:rPr>
              <a:t>sunmak</a:t>
            </a:r>
            <a:endParaRPr sz="2000" dirty="0">
              <a:solidFill>
                <a:schemeClr val="dk1"/>
              </a:solidFill>
              <a:latin typeface="Calibri"/>
              <a:ea typeface="Calibri"/>
              <a:cs typeface="Calibri"/>
              <a:sym typeface="Calibri"/>
            </a:endParaRPr>
          </a:p>
        </p:txBody>
      </p:sp>
      <p:sp>
        <p:nvSpPr>
          <p:cNvPr id="10" name="Google Shape;125;p2"/>
          <p:cNvSpPr txBox="1"/>
          <p:nvPr/>
        </p:nvSpPr>
        <p:spPr>
          <a:xfrm>
            <a:off x="208548" y="116796"/>
            <a:ext cx="10026229" cy="461635"/>
          </a:xfrm>
          <a:prstGeom prst="rect">
            <a:avLst/>
          </a:prstGeom>
          <a:noFill/>
          <a:ln>
            <a:noFill/>
          </a:ln>
        </p:spPr>
        <p:txBody>
          <a:bodyPr spcFirstLastPara="1" wrap="square" lIns="91425" tIns="45700" rIns="91425" bIns="45700" anchor="ctr" anchorCtr="0">
            <a:noAutofit/>
          </a:bodyPr>
          <a:lstStyle/>
          <a:p>
            <a:pPr marL="0" marR="0" lvl="0" indent="0" rtl="0">
              <a:lnSpc>
                <a:spcPct val="80000"/>
              </a:lnSpc>
              <a:spcBef>
                <a:spcPts val="0"/>
              </a:spcBef>
              <a:spcAft>
                <a:spcPts val="0"/>
              </a:spcAft>
              <a:buClr>
                <a:srgbClr val="E6272D"/>
              </a:buClr>
              <a:buSzPts val="2600"/>
              <a:buFont typeface="Calibri"/>
              <a:buNone/>
            </a:pPr>
            <a:r>
              <a:rPr lang="tr-TR" sz="2400" b="1" i="0" u="none" strike="noStrike" cap="none" dirty="0" smtClean="0">
                <a:solidFill>
                  <a:srgbClr val="E6272D"/>
                </a:solidFill>
                <a:latin typeface="Calibri"/>
                <a:ea typeface="Calibri"/>
                <a:cs typeface="Calibri"/>
                <a:sym typeface="Calibri"/>
              </a:rPr>
              <a:t>BÖLÜM </a:t>
            </a:r>
            <a:r>
              <a:rPr lang="tr-TR" sz="2400" b="1" dirty="0" smtClean="0">
                <a:solidFill>
                  <a:srgbClr val="E6272D"/>
                </a:solidFill>
                <a:latin typeface="Calibri"/>
                <a:ea typeface="Calibri"/>
                <a:cs typeface="Calibri"/>
                <a:sym typeface="Calibri"/>
              </a:rPr>
              <a:t>5</a:t>
            </a:r>
            <a:r>
              <a:rPr lang="tr-TR" sz="2400" b="1" i="0" u="none" strike="noStrike" cap="none" dirty="0" smtClean="0">
                <a:solidFill>
                  <a:srgbClr val="E6272D"/>
                </a:solidFill>
                <a:latin typeface="Calibri"/>
                <a:ea typeface="Calibri"/>
                <a:cs typeface="Calibri"/>
                <a:sym typeface="Calibri"/>
              </a:rPr>
              <a:t>. İSG’NİN HUKUKİ KAYNAKLARI VE GELİŞİMİ</a:t>
            </a:r>
            <a:endParaRPr lang="tr-TR" sz="24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31"/>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dirty="0" smtClean="0"/>
              <a:t>5.10. </a:t>
            </a:r>
            <a:r>
              <a:rPr lang="tr-TR" dirty="0"/>
              <a:t>Sosyal Güvenlik Kurumu</a:t>
            </a:r>
            <a:endParaRPr dirty="0"/>
          </a:p>
        </p:txBody>
      </p:sp>
      <p:sp>
        <p:nvSpPr>
          <p:cNvPr id="354" name="Google Shape;354;p31"/>
          <p:cNvSpPr txBox="1">
            <a:spLocks noGrp="1"/>
          </p:cNvSpPr>
          <p:nvPr>
            <p:ph type="body" idx="1"/>
          </p:nvPr>
        </p:nvSpPr>
        <p:spPr>
          <a:xfrm>
            <a:off x="838200" y="1493509"/>
            <a:ext cx="10515600" cy="4792754"/>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0"/>
              </a:spcBef>
              <a:spcAft>
                <a:spcPts val="1200"/>
              </a:spcAft>
              <a:buSzPts val="1800"/>
              <a:buChar char="•"/>
            </a:pPr>
            <a:r>
              <a:rPr lang="tr-TR" dirty="0"/>
              <a:t>İş kazası ve meslek hastalığının denetimini yapmak,</a:t>
            </a:r>
            <a:endParaRPr dirty="0"/>
          </a:p>
          <a:p>
            <a:pPr marL="457200" lvl="0" indent="-342900" algn="l" rtl="0">
              <a:lnSpc>
                <a:spcPct val="90000"/>
              </a:lnSpc>
              <a:spcBef>
                <a:spcPts val="0"/>
              </a:spcBef>
              <a:spcAft>
                <a:spcPts val="1200"/>
              </a:spcAft>
              <a:buSzPts val="1800"/>
              <a:buChar char="•"/>
            </a:pPr>
            <a:r>
              <a:rPr lang="tr-TR" dirty="0"/>
              <a:t>İş kazası ve meslek hastalığı sigorta kolundan sağlanan yardımları sigortalılara ulaştırmak,</a:t>
            </a:r>
            <a:endParaRPr dirty="0"/>
          </a:p>
          <a:p>
            <a:pPr marL="457200" lvl="0" indent="-342900" algn="l" rtl="0">
              <a:lnSpc>
                <a:spcPct val="90000"/>
              </a:lnSpc>
              <a:spcBef>
                <a:spcPts val="0"/>
              </a:spcBef>
              <a:spcAft>
                <a:spcPts val="1200"/>
              </a:spcAft>
              <a:buSzPts val="1800"/>
              <a:buChar char="•"/>
            </a:pPr>
            <a:r>
              <a:rPr lang="tr-TR" dirty="0"/>
              <a:t>İş kazası ve meslek hastalığı ile ilgili istatistiki bilgileri derlemek ve yayımlamak</a:t>
            </a:r>
            <a:endParaRPr dirty="0"/>
          </a:p>
        </p:txBody>
      </p:sp>
      <p:pic>
        <p:nvPicPr>
          <p:cNvPr id="355" name="Google Shape;355;p31"/>
          <p:cNvPicPr preferRelativeResize="0"/>
          <p:nvPr/>
        </p:nvPicPr>
        <p:blipFill rotWithShape="1">
          <a:blip r:embed="rId3">
            <a:alphaModFix/>
          </a:blip>
          <a:srcRect/>
          <a:stretch/>
        </p:blipFill>
        <p:spPr>
          <a:xfrm>
            <a:off x="3643325" y="3100227"/>
            <a:ext cx="4905350" cy="3755650"/>
          </a:xfrm>
          <a:prstGeom prst="rect">
            <a:avLst/>
          </a:prstGeom>
          <a:noFill/>
          <a:ln>
            <a:noFill/>
          </a:ln>
        </p:spPr>
      </p:pic>
      <p:sp>
        <p:nvSpPr>
          <p:cNvPr id="5" name="Google Shape;125;p2"/>
          <p:cNvSpPr txBox="1"/>
          <p:nvPr/>
        </p:nvSpPr>
        <p:spPr>
          <a:xfrm>
            <a:off x="208548" y="116796"/>
            <a:ext cx="10026229" cy="461635"/>
          </a:xfrm>
          <a:prstGeom prst="rect">
            <a:avLst/>
          </a:prstGeom>
          <a:noFill/>
          <a:ln>
            <a:noFill/>
          </a:ln>
        </p:spPr>
        <p:txBody>
          <a:bodyPr spcFirstLastPara="1" wrap="square" lIns="91425" tIns="45700" rIns="91425" bIns="45700" anchor="ctr" anchorCtr="0">
            <a:noAutofit/>
          </a:bodyPr>
          <a:lstStyle/>
          <a:p>
            <a:pPr marL="0" marR="0" lvl="0" indent="0" rtl="0">
              <a:lnSpc>
                <a:spcPct val="80000"/>
              </a:lnSpc>
              <a:spcBef>
                <a:spcPts val="0"/>
              </a:spcBef>
              <a:spcAft>
                <a:spcPts val="0"/>
              </a:spcAft>
              <a:buClr>
                <a:srgbClr val="E6272D"/>
              </a:buClr>
              <a:buSzPts val="2600"/>
              <a:buFont typeface="Calibri"/>
              <a:buNone/>
            </a:pPr>
            <a:r>
              <a:rPr lang="tr-TR" sz="2400" b="1" i="0" u="none" strike="noStrike" cap="none" dirty="0" smtClean="0">
                <a:solidFill>
                  <a:srgbClr val="E6272D"/>
                </a:solidFill>
                <a:latin typeface="Calibri"/>
                <a:ea typeface="Calibri"/>
                <a:cs typeface="Calibri"/>
                <a:sym typeface="Calibri"/>
              </a:rPr>
              <a:t>BÖLÜM </a:t>
            </a:r>
            <a:r>
              <a:rPr lang="tr-TR" sz="2400" b="1" dirty="0" smtClean="0">
                <a:solidFill>
                  <a:srgbClr val="E6272D"/>
                </a:solidFill>
                <a:latin typeface="Calibri"/>
                <a:ea typeface="Calibri"/>
                <a:cs typeface="Calibri"/>
                <a:sym typeface="Calibri"/>
              </a:rPr>
              <a:t>5</a:t>
            </a:r>
            <a:r>
              <a:rPr lang="tr-TR" sz="2400" b="1" i="0" u="none" strike="noStrike" cap="none" dirty="0" smtClean="0">
                <a:solidFill>
                  <a:srgbClr val="E6272D"/>
                </a:solidFill>
                <a:latin typeface="Calibri"/>
                <a:ea typeface="Calibri"/>
                <a:cs typeface="Calibri"/>
                <a:sym typeface="Calibri"/>
              </a:rPr>
              <a:t>. İSG’NİN HUKUKİ KAYNAKLARI VE GELİŞİMİ</a:t>
            </a:r>
            <a:endParaRPr lang="tr-TR" sz="24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p32"/>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dirty="0" smtClean="0"/>
              <a:t>5.11. </a:t>
            </a:r>
            <a:r>
              <a:rPr lang="tr-TR" dirty="0"/>
              <a:t>İş Sağlığı ve Güvenliği Merkezi</a:t>
            </a:r>
            <a:endParaRPr dirty="0"/>
          </a:p>
        </p:txBody>
      </p:sp>
      <p:sp>
        <p:nvSpPr>
          <p:cNvPr id="361" name="Google Shape;361;p32"/>
          <p:cNvSpPr txBox="1">
            <a:spLocks noGrp="1"/>
          </p:cNvSpPr>
          <p:nvPr>
            <p:ph type="body" idx="1"/>
          </p:nvPr>
        </p:nvSpPr>
        <p:spPr>
          <a:xfrm>
            <a:off x="838200" y="1582656"/>
            <a:ext cx="10515600" cy="47928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None/>
            </a:pPr>
            <a:r>
              <a:rPr lang="tr-TR"/>
              <a:t>İş Sağlığı ve Güvenliği Genel Müdürlüğü’nün alt birimi </a:t>
            </a:r>
            <a:r>
              <a:rPr lang="tr-TR" b="1"/>
              <a:t>İş</a:t>
            </a:r>
            <a:r>
              <a:rPr lang="tr-TR"/>
              <a:t> </a:t>
            </a:r>
            <a:r>
              <a:rPr lang="tr-TR" b="1"/>
              <a:t>Sağlığı ve Güvenliği Merkezi (İSGÜM)</a:t>
            </a:r>
            <a:r>
              <a:rPr lang="tr-TR"/>
              <a:t>’dir. Teknik yönüne ilişkin hizmet vermektedir.</a:t>
            </a:r>
            <a:endParaRPr/>
          </a:p>
          <a:p>
            <a:pPr marL="0" lvl="0" indent="0" algn="l" rtl="0">
              <a:lnSpc>
                <a:spcPct val="90000"/>
              </a:lnSpc>
              <a:spcBef>
                <a:spcPts val="1000"/>
              </a:spcBef>
              <a:spcAft>
                <a:spcPts val="0"/>
              </a:spcAft>
              <a:buClr>
                <a:schemeClr val="dk1"/>
              </a:buClr>
              <a:buSzPts val="2400"/>
              <a:buNone/>
            </a:pPr>
            <a:endParaRPr/>
          </a:p>
          <a:p>
            <a:pPr marL="0" lvl="0" indent="0" algn="l" rtl="0">
              <a:spcBef>
                <a:spcPts val="1000"/>
              </a:spcBef>
              <a:spcAft>
                <a:spcPts val="0"/>
              </a:spcAft>
              <a:buClr>
                <a:schemeClr val="dk1"/>
              </a:buClr>
              <a:buSzPts val="2400"/>
              <a:buFont typeface="Arial"/>
              <a:buNone/>
            </a:pPr>
            <a:endParaRPr/>
          </a:p>
          <a:p>
            <a:pPr marL="0" lvl="0" indent="0" algn="l" rtl="0">
              <a:lnSpc>
                <a:spcPct val="90000"/>
              </a:lnSpc>
              <a:spcBef>
                <a:spcPts val="1000"/>
              </a:spcBef>
              <a:spcAft>
                <a:spcPts val="0"/>
              </a:spcAft>
              <a:buClr>
                <a:schemeClr val="dk1"/>
              </a:buClr>
              <a:buSzPts val="2400"/>
              <a:buNone/>
            </a:pPr>
            <a:endParaRPr/>
          </a:p>
        </p:txBody>
      </p:sp>
      <p:pic>
        <p:nvPicPr>
          <p:cNvPr id="362" name="Google Shape;362;p32" title="3lü infografik.png"/>
          <p:cNvPicPr preferRelativeResize="0"/>
          <p:nvPr/>
        </p:nvPicPr>
        <p:blipFill>
          <a:blip r:embed="rId3">
            <a:alphaModFix/>
          </a:blip>
          <a:stretch>
            <a:fillRect/>
          </a:stretch>
        </p:blipFill>
        <p:spPr>
          <a:xfrm>
            <a:off x="2791050" y="2711300"/>
            <a:ext cx="8562749" cy="4037025"/>
          </a:xfrm>
          <a:prstGeom prst="rect">
            <a:avLst/>
          </a:prstGeom>
          <a:noFill/>
          <a:ln>
            <a:noFill/>
          </a:ln>
        </p:spPr>
      </p:pic>
      <p:sp>
        <p:nvSpPr>
          <p:cNvPr id="363" name="Google Shape;363;p32"/>
          <p:cNvSpPr txBox="1"/>
          <p:nvPr/>
        </p:nvSpPr>
        <p:spPr>
          <a:xfrm>
            <a:off x="4840075" y="4116825"/>
            <a:ext cx="1649100" cy="5172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000"/>
              </a:spcBef>
              <a:spcAft>
                <a:spcPts val="0"/>
              </a:spcAft>
              <a:buNone/>
            </a:pPr>
            <a:r>
              <a:rPr lang="tr-TR" sz="2400" b="1">
                <a:solidFill>
                  <a:schemeClr val="dk1"/>
                </a:solidFill>
                <a:latin typeface="Calibri"/>
                <a:ea typeface="Calibri"/>
                <a:cs typeface="Calibri"/>
                <a:sym typeface="Calibri"/>
              </a:rPr>
              <a:t>Görevleri:</a:t>
            </a:r>
            <a:endParaRPr/>
          </a:p>
        </p:txBody>
      </p:sp>
      <p:sp>
        <p:nvSpPr>
          <p:cNvPr id="364" name="Google Shape;364;p32"/>
          <p:cNvSpPr txBox="1"/>
          <p:nvPr/>
        </p:nvSpPr>
        <p:spPr>
          <a:xfrm>
            <a:off x="6791065" y="3257386"/>
            <a:ext cx="5639100" cy="892800"/>
          </a:xfrm>
          <a:prstGeom prst="rect">
            <a:avLst/>
          </a:prstGeom>
          <a:noFill/>
          <a:ln>
            <a:noFill/>
          </a:ln>
        </p:spPr>
        <p:txBody>
          <a:bodyPr spcFirstLastPara="1" wrap="square" lIns="91425" tIns="91425" rIns="91425" bIns="91425" anchor="t" anchorCtr="0">
            <a:spAutoFit/>
          </a:bodyPr>
          <a:lstStyle/>
          <a:p>
            <a:pPr marL="0" lvl="0" indent="0" algn="l" rtl="0">
              <a:lnSpc>
                <a:spcPct val="100000"/>
              </a:lnSpc>
              <a:spcAft>
                <a:spcPts val="0"/>
              </a:spcAft>
              <a:buNone/>
            </a:pPr>
            <a:r>
              <a:rPr lang="tr-TR" sz="2300" dirty="0">
                <a:solidFill>
                  <a:schemeClr val="dk1"/>
                </a:solidFill>
                <a:latin typeface="Calibri"/>
                <a:ea typeface="Calibri"/>
                <a:cs typeface="Calibri"/>
                <a:sym typeface="Calibri"/>
              </a:rPr>
              <a:t>İş sağlığı ve güvenliği alanında saha </a:t>
            </a:r>
            <a:br>
              <a:rPr lang="tr-TR" sz="2300" dirty="0">
                <a:solidFill>
                  <a:schemeClr val="dk1"/>
                </a:solidFill>
                <a:latin typeface="Calibri"/>
                <a:ea typeface="Calibri"/>
                <a:cs typeface="Calibri"/>
                <a:sym typeface="Calibri"/>
              </a:rPr>
            </a:br>
            <a:r>
              <a:rPr lang="tr-TR" sz="2300" dirty="0">
                <a:solidFill>
                  <a:schemeClr val="dk1"/>
                </a:solidFill>
                <a:latin typeface="Calibri"/>
                <a:ea typeface="Calibri"/>
                <a:cs typeface="Calibri"/>
                <a:sym typeface="Calibri"/>
              </a:rPr>
              <a:t>ve laboratuvar araştırması yapmak</a:t>
            </a:r>
            <a:endParaRPr sz="2300" dirty="0">
              <a:solidFill>
                <a:schemeClr val="dk1"/>
              </a:solidFill>
              <a:latin typeface="Calibri"/>
              <a:ea typeface="Calibri"/>
              <a:cs typeface="Calibri"/>
              <a:sym typeface="Calibri"/>
            </a:endParaRPr>
          </a:p>
        </p:txBody>
      </p:sp>
      <p:sp>
        <p:nvSpPr>
          <p:cNvPr id="365" name="Google Shape;365;p32"/>
          <p:cNvSpPr txBox="1"/>
          <p:nvPr/>
        </p:nvSpPr>
        <p:spPr>
          <a:xfrm>
            <a:off x="6791065" y="4235386"/>
            <a:ext cx="4981200" cy="8220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Aft>
                <a:spcPts val="0"/>
              </a:spcAft>
              <a:buNone/>
            </a:pPr>
            <a:r>
              <a:rPr lang="tr-TR" sz="2300" dirty="0">
                <a:solidFill>
                  <a:schemeClr val="dk1"/>
                </a:solidFill>
                <a:latin typeface="Calibri"/>
                <a:ea typeface="Calibri"/>
                <a:cs typeface="Calibri"/>
                <a:sym typeface="Calibri"/>
              </a:rPr>
              <a:t>Teknik ölçüm ve analiz hizmetleri vermek</a:t>
            </a:r>
            <a:endParaRPr sz="2300" dirty="0">
              <a:solidFill>
                <a:schemeClr val="dk1"/>
              </a:solidFill>
              <a:latin typeface="Calibri"/>
              <a:ea typeface="Calibri"/>
              <a:cs typeface="Calibri"/>
              <a:sym typeface="Calibri"/>
            </a:endParaRPr>
          </a:p>
        </p:txBody>
      </p:sp>
      <p:sp>
        <p:nvSpPr>
          <p:cNvPr id="366" name="Google Shape;366;p32"/>
          <p:cNvSpPr txBox="1"/>
          <p:nvPr/>
        </p:nvSpPr>
        <p:spPr>
          <a:xfrm>
            <a:off x="6791065" y="5084986"/>
            <a:ext cx="4017000" cy="821733"/>
          </a:xfrm>
          <a:prstGeom prst="rect">
            <a:avLst/>
          </a:prstGeom>
          <a:noFill/>
          <a:ln>
            <a:noFill/>
          </a:ln>
        </p:spPr>
        <p:txBody>
          <a:bodyPr spcFirstLastPara="1" wrap="square" lIns="91425" tIns="91425" rIns="91425" bIns="91425" anchor="t" anchorCtr="0">
            <a:spAutoFit/>
          </a:bodyPr>
          <a:lstStyle/>
          <a:p>
            <a:pPr marL="0" lvl="0" indent="0" algn="l" rtl="0">
              <a:lnSpc>
                <a:spcPct val="90000"/>
              </a:lnSpc>
              <a:spcAft>
                <a:spcPts val="0"/>
              </a:spcAft>
              <a:buNone/>
            </a:pPr>
            <a:r>
              <a:rPr lang="tr-TR" sz="2300" dirty="0">
                <a:solidFill>
                  <a:schemeClr val="dk1"/>
                </a:solidFill>
                <a:latin typeface="Calibri"/>
                <a:ea typeface="Calibri"/>
                <a:cs typeface="Calibri"/>
                <a:sym typeface="Calibri"/>
              </a:rPr>
              <a:t>Küçük ve orta ölçekli işyerlerine destek </a:t>
            </a:r>
            <a:r>
              <a:rPr lang="tr-TR" sz="2300" dirty="0" smtClean="0">
                <a:solidFill>
                  <a:schemeClr val="dk1"/>
                </a:solidFill>
                <a:latin typeface="Calibri"/>
                <a:ea typeface="Calibri"/>
                <a:cs typeface="Calibri"/>
                <a:sym typeface="Calibri"/>
              </a:rPr>
              <a:t>olmak</a:t>
            </a:r>
            <a:endParaRPr sz="2300" dirty="0">
              <a:solidFill>
                <a:schemeClr val="dk1"/>
              </a:solidFill>
              <a:latin typeface="Calibri"/>
              <a:ea typeface="Calibri"/>
              <a:cs typeface="Calibri"/>
              <a:sym typeface="Calibri"/>
            </a:endParaRPr>
          </a:p>
        </p:txBody>
      </p:sp>
      <p:sp>
        <p:nvSpPr>
          <p:cNvPr id="9" name="Google Shape;125;p2"/>
          <p:cNvSpPr txBox="1"/>
          <p:nvPr/>
        </p:nvSpPr>
        <p:spPr>
          <a:xfrm>
            <a:off x="208548" y="116796"/>
            <a:ext cx="10026229" cy="461635"/>
          </a:xfrm>
          <a:prstGeom prst="rect">
            <a:avLst/>
          </a:prstGeom>
          <a:noFill/>
          <a:ln>
            <a:noFill/>
          </a:ln>
        </p:spPr>
        <p:txBody>
          <a:bodyPr spcFirstLastPara="1" wrap="square" lIns="91425" tIns="45700" rIns="91425" bIns="45700" anchor="ctr" anchorCtr="0">
            <a:noAutofit/>
          </a:bodyPr>
          <a:lstStyle/>
          <a:p>
            <a:pPr marL="0" marR="0" lvl="0" indent="0" rtl="0">
              <a:lnSpc>
                <a:spcPct val="80000"/>
              </a:lnSpc>
              <a:spcBef>
                <a:spcPts val="0"/>
              </a:spcBef>
              <a:spcAft>
                <a:spcPts val="0"/>
              </a:spcAft>
              <a:buClr>
                <a:srgbClr val="E6272D"/>
              </a:buClr>
              <a:buSzPts val="2600"/>
              <a:buFont typeface="Calibri"/>
              <a:buNone/>
            </a:pPr>
            <a:r>
              <a:rPr lang="tr-TR" sz="2400" b="1" i="0" u="none" strike="noStrike" cap="none" dirty="0" smtClean="0">
                <a:solidFill>
                  <a:srgbClr val="E6272D"/>
                </a:solidFill>
                <a:latin typeface="Calibri"/>
                <a:ea typeface="Calibri"/>
                <a:cs typeface="Calibri"/>
                <a:sym typeface="Calibri"/>
              </a:rPr>
              <a:t>BÖLÜM </a:t>
            </a:r>
            <a:r>
              <a:rPr lang="tr-TR" sz="2400" b="1" dirty="0" smtClean="0">
                <a:solidFill>
                  <a:srgbClr val="E6272D"/>
                </a:solidFill>
                <a:latin typeface="Calibri"/>
                <a:ea typeface="Calibri"/>
                <a:cs typeface="Calibri"/>
                <a:sym typeface="Calibri"/>
              </a:rPr>
              <a:t>5</a:t>
            </a:r>
            <a:r>
              <a:rPr lang="tr-TR" sz="2400" b="1" i="0" u="none" strike="noStrike" cap="none" dirty="0" smtClean="0">
                <a:solidFill>
                  <a:srgbClr val="E6272D"/>
                </a:solidFill>
                <a:latin typeface="Calibri"/>
                <a:ea typeface="Calibri"/>
                <a:cs typeface="Calibri"/>
                <a:sym typeface="Calibri"/>
              </a:rPr>
              <a:t>. İSG’NİN HUKUKİ KAYNAKLARI VE GELİŞİMİ</a:t>
            </a:r>
            <a:endParaRPr lang="tr-TR" sz="24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33"/>
          <p:cNvSpPr txBox="1">
            <a:spLocks noGrp="1"/>
          </p:cNvSpPr>
          <p:nvPr>
            <p:ph type="title"/>
          </p:nvPr>
        </p:nvSpPr>
        <p:spPr>
          <a:xfrm>
            <a:off x="208548" y="605590"/>
            <a:ext cx="8823300" cy="497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dirty="0" smtClean="0"/>
              <a:t>5.12. </a:t>
            </a:r>
            <a:r>
              <a:rPr lang="tr-TR" dirty="0"/>
              <a:t>Ulusal İş Sağlığı ve Güvenliği Konseyi</a:t>
            </a:r>
            <a:endParaRPr dirty="0"/>
          </a:p>
        </p:txBody>
      </p:sp>
      <p:sp>
        <p:nvSpPr>
          <p:cNvPr id="372" name="Google Shape;372;p33"/>
          <p:cNvSpPr txBox="1">
            <a:spLocks noGrp="1"/>
          </p:cNvSpPr>
          <p:nvPr>
            <p:ph type="body" idx="1"/>
          </p:nvPr>
        </p:nvSpPr>
        <p:spPr>
          <a:xfrm>
            <a:off x="798350" y="1636625"/>
            <a:ext cx="10614900" cy="4792800"/>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0"/>
              </a:spcBef>
              <a:spcAft>
                <a:spcPts val="0"/>
              </a:spcAft>
              <a:buSzPts val="1800"/>
              <a:buChar char="•"/>
            </a:pPr>
            <a:r>
              <a:rPr lang="tr-TR"/>
              <a:t>Ülke genelinde iş sağlığı ve güvenliği ile ilgili politika ve stratejilerin belirlenmesi için tavsiyelerde bulunmak.</a:t>
            </a:r>
            <a:endParaRPr/>
          </a:p>
          <a:p>
            <a:pPr marL="0" lvl="0" indent="0" algn="l" rtl="0">
              <a:lnSpc>
                <a:spcPct val="90000"/>
              </a:lnSpc>
              <a:spcBef>
                <a:spcPts val="0"/>
              </a:spcBef>
              <a:spcAft>
                <a:spcPts val="0"/>
              </a:spcAft>
              <a:buNone/>
            </a:pPr>
            <a:endParaRPr/>
          </a:p>
          <a:p>
            <a:pPr marL="457200" lvl="0" indent="-342900" algn="l" rtl="0">
              <a:lnSpc>
                <a:spcPct val="90000"/>
              </a:lnSpc>
              <a:spcBef>
                <a:spcPts val="1000"/>
              </a:spcBef>
              <a:spcAft>
                <a:spcPts val="0"/>
              </a:spcAft>
              <a:buSzPts val="1800"/>
              <a:buChar char="•"/>
            </a:pPr>
            <a:r>
              <a:rPr lang="tr-TR"/>
              <a:t>Yılda iki kez toplanarak tavsiye kararları alınmasını sağlamak.</a:t>
            </a:r>
            <a:endParaRPr/>
          </a:p>
        </p:txBody>
      </p:sp>
      <p:pic>
        <p:nvPicPr>
          <p:cNvPr id="373" name="Google Shape;373;p33"/>
          <p:cNvPicPr preferRelativeResize="0"/>
          <p:nvPr/>
        </p:nvPicPr>
        <p:blipFill rotWithShape="1">
          <a:blip r:embed="rId3">
            <a:alphaModFix/>
          </a:blip>
          <a:srcRect/>
          <a:stretch/>
        </p:blipFill>
        <p:spPr>
          <a:xfrm>
            <a:off x="3598393" y="3496328"/>
            <a:ext cx="4865500" cy="3571000"/>
          </a:xfrm>
          <a:prstGeom prst="rect">
            <a:avLst/>
          </a:prstGeom>
          <a:noFill/>
          <a:ln>
            <a:noFill/>
          </a:ln>
        </p:spPr>
      </p:pic>
      <p:sp>
        <p:nvSpPr>
          <p:cNvPr id="5" name="Google Shape;125;p2"/>
          <p:cNvSpPr txBox="1"/>
          <p:nvPr/>
        </p:nvSpPr>
        <p:spPr>
          <a:xfrm>
            <a:off x="208548" y="116796"/>
            <a:ext cx="10026229" cy="461635"/>
          </a:xfrm>
          <a:prstGeom prst="rect">
            <a:avLst/>
          </a:prstGeom>
          <a:noFill/>
          <a:ln>
            <a:noFill/>
          </a:ln>
        </p:spPr>
        <p:txBody>
          <a:bodyPr spcFirstLastPara="1" wrap="square" lIns="91425" tIns="45700" rIns="91425" bIns="45700" anchor="ctr" anchorCtr="0">
            <a:noAutofit/>
          </a:bodyPr>
          <a:lstStyle/>
          <a:p>
            <a:pPr marL="0" marR="0" lvl="0" indent="0" rtl="0">
              <a:lnSpc>
                <a:spcPct val="80000"/>
              </a:lnSpc>
              <a:spcBef>
                <a:spcPts val="0"/>
              </a:spcBef>
              <a:spcAft>
                <a:spcPts val="0"/>
              </a:spcAft>
              <a:buClr>
                <a:srgbClr val="E6272D"/>
              </a:buClr>
              <a:buSzPts val="2600"/>
              <a:buFont typeface="Calibri"/>
              <a:buNone/>
            </a:pPr>
            <a:r>
              <a:rPr lang="tr-TR" sz="2400" b="1" i="0" u="none" strike="noStrike" cap="none" dirty="0" smtClean="0">
                <a:solidFill>
                  <a:srgbClr val="E6272D"/>
                </a:solidFill>
                <a:latin typeface="Calibri"/>
                <a:ea typeface="Calibri"/>
                <a:cs typeface="Calibri"/>
                <a:sym typeface="Calibri"/>
              </a:rPr>
              <a:t>BÖLÜM </a:t>
            </a:r>
            <a:r>
              <a:rPr lang="tr-TR" sz="2400" b="1" dirty="0" smtClean="0">
                <a:solidFill>
                  <a:srgbClr val="E6272D"/>
                </a:solidFill>
                <a:latin typeface="Calibri"/>
                <a:ea typeface="Calibri"/>
                <a:cs typeface="Calibri"/>
                <a:sym typeface="Calibri"/>
              </a:rPr>
              <a:t>5</a:t>
            </a:r>
            <a:r>
              <a:rPr lang="tr-TR" sz="2400" b="1" i="0" u="none" strike="noStrike" cap="none" dirty="0" smtClean="0">
                <a:solidFill>
                  <a:srgbClr val="E6272D"/>
                </a:solidFill>
                <a:latin typeface="Calibri"/>
                <a:ea typeface="Calibri"/>
                <a:cs typeface="Calibri"/>
                <a:sym typeface="Calibri"/>
              </a:rPr>
              <a:t>. İSG’NİN HUKUKİ KAYNAKLARI VE GELİŞİMİ</a:t>
            </a:r>
            <a:endParaRPr lang="tr-TR" sz="24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34"/>
          <p:cNvSpPr txBox="1">
            <a:spLocks noGrp="1"/>
          </p:cNvSpPr>
          <p:nvPr>
            <p:ph type="body" idx="1"/>
          </p:nvPr>
        </p:nvSpPr>
        <p:spPr>
          <a:xfrm>
            <a:off x="1066575" y="1384200"/>
            <a:ext cx="10114800" cy="47928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tr-TR"/>
              <a:t>İş sağlığı ve güvenliği; uluslararası sözleşmeler ve ulusal mevzuata dayanan bir alandır. </a:t>
            </a:r>
            <a:endParaRPr/>
          </a:p>
          <a:p>
            <a:pPr marL="0" lvl="0" indent="0" algn="l" rtl="0">
              <a:lnSpc>
                <a:spcPct val="90000"/>
              </a:lnSpc>
              <a:spcBef>
                <a:spcPts val="0"/>
              </a:spcBef>
              <a:spcAft>
                <a:spcPts val="0"/>
              </a:spcAft>
              <a:buClr>
                <a:schemeClr val="dk1"/>
              </a:buClr>
              <a:buSzPts val="2400"/>
              <a:buNone/>
            </a:pPr>
            <a:endParaRPr/>
          </a:p>
          <a:p>
            <a:pPr marL="0" lvl="0" indent="0" algn="l" rtl="0">
              <a:lnSpc>
                <a:spcPct val="90000"/>
              </a:lnSpc>
              <a:spcBef>
                <a:spcPts val="1000"/>
              </a:spcBef>
              <a:spcAft>
                <a:spcPts val="0"/>
              </a:spcAft>
              <a:buClr>
                <a:schemeClr val="dk1"/>
              </a:buClr>
              <a:buSzPts val="2400"/>
              <a:buNone/>
            </a:pPr>
            <a:r>
              <a:rPr lang="tr-TR"/>
              <a:t>Dünya’da Sanayi Devrimi ile birlikte gelişmiş, Türkiye’de ise sanayileşmeye paralel olarak ilerlemiştir. </a:t>
            </a:r>
            <a:endParaRPr/>
          </a:p>
          <a:p>
            <a:pPr marL="0" lvl="0" indent="0" algn="l" rtl="0">
              <a:lnSpc>
                <a:spcPct val="90000"/>
              </a:lnSpc>
              <a:spcBef>
                <a:spcPts val="1000"/>
              </a:spcBef>
              <a:spcAft>
                <a:spcPts val="0"/>
              </a:spcAft>
              <a:buClr>
                <a:schemeClr val="dk1"/>
              </a:buClr>
              <a:buSzPts val="2400"/>
              <a:buNone/>
            </a:pPr>
            <a:endParaRPr/>
          </a:p>
          <a:p>
            <a:pPr marL="0" lvl="0" indent="0" algn="l" rtl="0">
              <a:lnSpc>
                <a:spcPct val="90000"/>
              </a:lnSpc>
              <a:spcBef>
                <a:spcPts val="1000"/>
              </a:spcBef>
              <a:spcAft>
                <a:spcPts val="0"/>
              </a:spcAft>
              <a:buClr>
                <a:schemeClr val="dk1"/>
              </a:buClr>
              <a:buSzPts val="2400"/>
              <a:buNone/>
            </a:pPr>
            <a:r>
              <a:rPr lang="tr-TR"/>
              <a:t>Türkiye’de İSG’nin temel dayanağı 6331 sayılı İş Sağlığı ve Güvenliği Kanunu olup uygulama ve denetim başta Çalışma ve Sosyal Güvenlik Bakanlığı olmak üzere ilgili kurumlar tarafından yürütülmektedir.</a:t>
            </a:r>
            <a:endParaRPr/>
          </a:p>
        </p:txBody>
      </p:sp>
      <p:sp>
        <p:nvSpPr>
          <p:cNvPr id="379" name="Google Shape;379;p34"/>
          <p:cNvSpPr txBox="1">
            <a:spLocks noGrp="1"/>
          </p:cNvSpPr>
          <p:nvPr>
            <p:ph type="title"/>
          </p:nvPr>
        </p:nvSpPr>
        <p:spPr>
          <a:xfrm>
            <a:off x="1717237" y="691270"/>
            <a:ext cx="8823158" cy="37779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600"/>
              <a:buFont typeface="Calibri"/>
              <a:buNone/>
            </a:pPr>
            <a:r>
              <a:rPr lang="tr-TR"/>
              <a:t>Bölüm Özeti</a:t>
            </a:r>
            <a:endParaRPr/>
          </a:p>
        </p:txBody>
      </p:sp>
      <p:sp>
        <p:nvSpPr>
          <p:cNvPr id="380" name="Google Shape;380;p34"/>
          <p:cNvSpPr txBox="1"/>
          <p:nvPr/>
        </p:nvSpPr>
        <p:spPr>
          <a:xfrm>
            <a:off x="1684421" y="161041"/>
            <a:ext cx="8823158" cy="49730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2600"/>
              <a:buFont typeface="Calibri"/>
              <a:buNone/>
            </a:pPr>
            <a:endParaRPr sz="2600" b="1">
              <a:solidFill>
                <a:srgbClr val="E6272D"/>
              </a:solidFill>
              <a:latin typeface="Calibri"/>
              <a:ea typeface="Calibri"/>
              <a:cs typeface="Calibri"/>
              <a:sym typeface="Calibri"/>
            </a:endParaRPr>
          </a:p>
        </p:txBody>
      </p:sp>
      <p:sp>
        <p:nvSpPr>
          <p:cNvPr id="381" name="Google Shape;381;p34"/>
          <p:cNvSpPr/>
          <p:nvPr/>
        </p:nvSpPr>
        <p:spPr>
          <a:xfrm>
            <a:off x="1526371" y="215021"/>
            <a:ext cx="9291658" cy="437002"/>
          </a:xfrm>
          <a:prstGeom prst="rect">
            <a:avLst/>
          </a:prstGeom>
          <a:noFill/>
          <a:ln>
            <a:noFill/>
          </a:ln>
        </p:spPr>
        <p:txBody>
          <a:bodyPr spcFirstLastPara="1" wrap="square" lIns="91425" tIns="45700" rIns="91425" bIns="45700" anchor="t" anchorCtr="0">
            <a:spAutoFit/>
          </a:bodyPr>
          <a:lstStyle/>
          <a:p>
            <a:pPr lvl="0" algn="ctr">
              <a:lnSpc>
                <a:spcPct val="80000"/>
              </a:lnSpc>
              <a:buClr>
                <a:srgbClr val="E6272D"/>
              </a:buClr>
              <a:buSzPts val="2600"/>
            </a:pPr>
            <a:r>
              <a:rPr lang="tr-TR" sz="2800" b="1" dirty="0">
                <a:solidFill>
                  <a:srgbClr val="E6272D"/>
                </a:solidFill>
                <a:latin typeface="Calibri"/>
                <a:ea typeface="Calibri"/>
                <a:cs typeface="Calibri"/>
                <a:sym typeface="Calibri"/>
              </a:rPr>
              <a:t>BÖLÜM 5. İSG’NİN HUKUKİ KAYNAKLARI VE GELİŞİMİ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35"/>
          <p:cNvSpPr txBox="1">
            <a:spLocks noGrp="1"/>
          </p:cNvSpPr>
          <p:nvPr>
            <p:ph type="title"/>
          </p:nvPr>
        </p:nvSpPr>
        <p:spPr>
          <a:xfrm>
            <a:off x="1798046" y="708053"/>
            <a:ext cx="8823158" cy="37779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600"/>
              <a:buFont typeface="Calibri"/>
              <a:buNone/>
            </a:pPr>
            <a:r>
              <a:rPr lang="tr-TR"/>
              <a:t>Bölüm Sonu Soruları</a:t>
            </a:r>
            <a:endParaRPr/>
          </a:p>
        </p:txBody>
      </p:sp>
      <p:sp>
        <p:nvSpPr>
          <p:cNvPr id="387" name="Google Shape;387;p35"/>
          <p:cNvSpPr txBox="1">
            <a:spLocks noGrp="1"/>
          </p:cNvSpPr>
          <p:nvPr>
            <p:ph type="body" idx="1"/>
          </p:nvPr>
        </p:nvSpPr>
        <p:spPr>
          <a:xfrm>
            <a:off x="963900" y="1716325"/>
            <a:ext cx="7160100" cy="4792800"/>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0"/>
              </a:spcBef>
              <a:spcAft>
                <a:spcPts val="0"/>
              </a:spcAft>
              <a:buSzPts val="1800"/>
              <a:buChar char="•"/>
            </a:pPr>
            <a:r>
              <a:rPr lang="tr-TR" dirty="0"/>
              <a:t>Kişinin işi kendisine bir sosyal statü kazandırıyor mu?</a:t>
            </a:r>
            <a:endParaRPr dirty="0"/>
          </a:p>
          <a:p>
            <a:pPr marL="457200" lvl="0" indent="0" algn="l" rtl="0">
              <a:lnSpc>
                <a:spcPct val="90000"/>
              </a:lnSpc>
              <a:spcBef>
                <a:spcPts val="0"/>
              </a:spcBef>
              <a:spcAft>
                <a:spcPts val="0"/>
              </a:spcAft>
              <a:buNone/>
            </a:pPr>
            <a:endParaRPr dirty="0"/>
          </a:p>
          <a:p>
            <a:pPr marL="457200" lvl="0" indent="-342900" algn="l" rtl="0">
              <a:lnSpc>
                <a:spcPct val="90000"/>
              </a:lnSpc>
              <a:spcBef>
                <a:spcPts val="1000"/>
              </a:spcBef>
              <a:spcAft>
                <a:spcPts val="0"/>
              </a:spcAft>
              <a:buSzPts val="1800"/>
              <a:buChar char="•"/>
            </a:pPr>
            <a:r>
              <a:rPr lang="tr-TR" dirty="0"/>
              <a:t>Sigortası var mıymış bir sorun bakalım, ne iş yapıyormuş çocuk?</a:t>
            </a:r>
            <a:endParaRPr dirty="0"/>
          </a:p>
          <a:p>
            <a:pPr marL="457200" lvl="0" indent="0" algn="l" rtl="0">
              <a:lnSpc>
                <a:spcPct val="90000"/>
              </a:lnSpc>
              <a:spcBef>
                <a:spcPts val="1000"/>
              </a:spcBef>
              <a:spcAft>
                <a:spcPts val="0"/>
              </a:spcAft>
              <a:buNone/>
            </a:pPr>
            <a:endParaRPr dirty="0"/>
          </a:p>
          <a:p>
            <a:pPr marL="457200" lvl="0" indent="-342900" algn="l" rtl="0">
              <a:lnSpc>
                <a:spcPct val="90000"/>
              </a:lnSpc>
              <a:spcBef>
                <a:spcPts val="1000"/>
              </a:spcBef>
              <a:spcAft>
                <a:spcPts val="0"/>
              </a:spcAft>
              <a:buSzPts val="1800"/>
              <a:buChar char="•"/>
            </a:pPr>
            <a:r>
              <a:rPr lang="tr-TR" dirty="0"/>
              <a:t>Argüman: Türkiye’de iş sağlığı ve güvenliğinin gelişimi dünyadan biraz daha geç olmuştur. Bunun nedeni ne olabilir? Türkiye’de iş sağlığı ve güvenliğinin gelişiminin Batı ile aynı biçimde olmamasının nedeni ne olabilir?</a:t>
            </a:r>
            <a:endParaRPr dirty="0"/>
          </a:p>
          <a:p>
            <a:pPr marL="457200" lvl="0" indent="0" algn="l" rtl="0">
              <a:lnSpc>
                <a:spcPct val="90000"/>
              </a:lnSpc>
              <a:spcBef>
                <a:spcPts val="1000"/>
              </a:spcBef>
              <a:spcAft>
                <a:spcPts val="0"/>
              </a:spcAft>
              <a:buNone/>
            </a:pPr>
            <a:endParaRPr dirty="0"/>
          </a:p>
          <a:p>
            <a:pPr marL="228600" lvl="0" indent="-76200" algn="l" rtl="0">
              <a:lnSpc>
                <a:spcPct val="90000"/>
              </a:lnSpc>
              <a:spcBef>
                <a:spcPts val="1000"/>
              </a:spcBef>
              <a:spcAft>
                <a:spcPts val="0"/>
              </a:spcAft>
              <a:buClr>
                <a:schemeClr val="dk1"/>
              </a:buClr>
              <a:buSzPts val="2400"/>
              <a:buNone/>
            </a:pPr>
            <a:endParaRPr dirty="0"/>
          </a:p>
        </p:txBody>
      </p:sp>
      <p:pic>
        <p:nvPicPr>
          <p:cNvPr id="388" name="Google Shape;388;p35" title="Ekran görüntüsü 2026-03-04 120052-Photoroom.png"/>
          <p:cNvPicPr preferRelativeResize="0"/>
          <p:nvPr/>
        </p:nvPicPr>
        <p:blipFill>
          <a:blip r:embed="rId3">
            <a:alphaModFix/>
          </a:blip>
          <a:stretch>
            <a:fillRect/>
          </a:stretch>
        </p:blipFill>
        <p:spPr>
          <a:xfrm>
            <a:off x="7595625" y="1835925"/>
            <a:ext cx="4413725" cy="4150524"/>
          </a:xfrm>
          <a:prstGeom prst="rect">
            <a:avLst/>
          </a:prstGeom>
          <a:noFill/>
          <a:ln>
            <a:noFill/>
          </a:ln>
        </p:spPr>
      </p:pic>
      <p:sp>
        <p:nvSpPr>
          <p:cNvPr id="6" name="Google Shape;125;p2"/>
          <p:cNvSpPr txBox="1"/>
          <p:nvPr/>
        </p:nvSpPr>
        <p:spPr>
          <a:xfrm>
            <a:off x="1115701" y="229635"/>
            <a:ext cx="10026229" cy="461635"/>
          </a:xfrm>
          <a:prstGeom prst="rect">
            <a:avLst/>
          </a:prstGeom>
          <a:noFill/>
          <a:ln>
            <a:noFill/>
          </a:ln>
        </p:spPr>
        <p:txBody>
          <a:bodyPr spcFirstLastPara="1" wrap="square" lIns="91425" tIns="45700" rIns="91425" bIns="45700" anchor="ctr" anchorCtr="0">
            <a:noAutofit/>
          </a:bodyPr>
          <a:lstStyle/>
          <a:p>
            <a:pPr marL="0" marR="0" lvl="0" indent="0" algn="ctr" rtl="0">
              <a:lnSpc>
                <a:spcPct val="80000"/>
              </a:lnSpc>
              <a:spcBef>
                <a:spcPts val="0"/>
              </a:spcBef>
              <a:spcAft>
                <a:spcPts val="0"/>
              </a:spcAft>
              <a:buClr>
                <a:srgbClr val="E6272D"/>
              </a:buClr>
              <a:buSzPts val="2600"/>
              <a:buFont typeface="Calibri"/>
              <a:buNone/>
            </a:pPr>
            <a:r>
              <a:rPr lang="tr-TR" sz="2600" b="1" i="0" u="none" strike="noStrike" cap="none" dirty="0" smtClean="0">
                <a:solidFill>
                  <a:srgbClr val="E6272D"/>
                </a:solidFill>
                <a:latin typeface="Calibri"/>
                <a:ea typeface="Calibri"/>
                <a:cs typeface="Calibri"/>
                <a:sym typeface="Calibri"/>
              </a:rPr>
              <a:t>BÖLÜM </a:t>
            </a:r>
            <a:r>
              <a:rPr lang="tr-TR" sz="2600" b="1" dirty="0" smtClean="0">
                <a:solidFill>
                  <a:srgbClr val="E6272D"/>
                </a:solidFill>
                <a:latin typeface="Calibri"/>
                <a:ea typeface="Calibri"/>
                <a:cs typeface="Calibri"/>
                <a:sym typeface="Calibri"/>
              </a:rPr>
              <a:t>5</a:t>
            </a:r>
            <a:r>
              <a:rPr lang="tr-TR" sz="2600" b="1" i="0" u="none" strike="noStrike" cap="none" dirty="0" smtClean="0">
                <a:solidFill>
                  <a:srgbClr val="E6272D"/>
                </a:solidFill>
                <a:latin typeface="Calibri"/>
                <a:ea typeface="Calibri"/>
                <a:cs typeface="Calibri"/>
                <a:sym typeface="Calibri"/>
              </a:rPr>
              <a:t>. İSG’NİN HUKUKİ KAYNAKLARI VE GELİŞİMİ</a:t>
            </a:r>
            <a:endParaRPr lang="tr-TR" sz="26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4"/>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5.1.1. Uluslararası Kaynaklar</a:t>
            </a:r>
            <a:endParaRPr/>
          </a:p>
        </p:txBody>
      </p:sp>
      <p:sp>
        <p:nvSpPr>
          <p:cNvPr id="138" name="Google Shape;138;p4"/>
          <p:cNvSpPr txBox="1">
            <a:spLocks noGrp="1"/>
          </p:cNvSpPr>
          <p:nvPr>
            <p:ph type="body" idx="1"/>
          </p:nvPr>
        </p:nvSpPr>
        <p:spPr>
          <a:xfrm>
            <a:off x="838200" y="1560413"/>
            <a:ext cx="7285800" cy="479280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None/>
            </a:pPr>
            <a:r>
              <a:rPr lang="tr-TR" b="1"/>
              <a:t>İnsan Hakları Evrensel Bildirgesi</a:t>
            </a:r>
            <a:endParaRPr/>
          </a:p>
          <a:p>
            <a:pPr marL="0" lvl="0" indent="0" algn="l" rtl="0">
              <a:lnSpc>
                <a:spcPct val="90000"/>
              </a:lnSpc>
              <a:spcBef>
                <a:spcPts val="1000"/>
              </a:spcBef>
              <a:spcAft>
                <a:spcPts val="0"/>
              </a:spcAft>
              <a:buClr>
                <a:schemeClr val="dk1"/>
              </a:buClr>
              <a:buSzPts val="2400"/>
              <a:buNone/>
            </a:pPr>
            <a:r>
              <a:rPr lang="tr-TR"/>
              <a:t>(Herkesin yaşama hakkı ile kişi özgürlüğü ve güvenliğine hakkı vardır)</a:t>
            </a:r>
            <a:endParaRPr/>
          </a:p>
          <a:p>
            <a:pPr marL="0" lvl="0" indent="0" algn="l" rtl="0">
              <a:lnSpc>
                <a:spcPct val="90000"/>
              </a:lnSpc>
              <a:spcBef>
                <a:spcPts val="1000"/>
              </a:spcBef>
              <a:spcAft>
                <a:spcPts val="0"/>
              </a:spcAft>
              <a:buClr>
                <a:schemeClr val="dk1"/>
              </a:buClr>
              <a:buSzPts val="2400"/>
              <a:buNone/>
            </a:pPr>
            <a:endParaRPr/>
          </a:p>
          <a:p>
            <a:pPr marL="0" lvl="0" indent="0" algn="l" rtl="0">
              <a:lnSpc>
                <a:spcPct val="90000"/>
              </a:lnSpc>
              <a:spcBef>
                <a:spcPts val="1000"/>
              </a:spcBef>
              <a:spcAft>
                <a:spcPts val="0"/>
              </a:spcAft>
              <a:buNone/>
            </a:pPr>
            <a:r>
              <a:rPr lang="tr-TR" b="1"/>
              <a:t>BM Ekonomik, Sosyal ve Kültürel Haklar Uluslararası Sözleşmesi</a:t>
            </a:r>
            <a:endParaRPr/>
          </a:p>
          <a:p>
            <a:pPr marL="0" lvl="0" indent="0" algn="l" rtl="0">
              <a:lnSpc>
                <a:spcPct val="90000"/>
              </a:lnSpc>
              <a:spcBef>
                <a:spcPts val="1000"/>
              </a:spcBef>
              <a:spcAft>
                <a:spcPts val="0"/>
              </a:spcAft>
              <a:buClr>
                <a:schemeClr val="dk1"/>
              </a:buClr>
              <a:buSzPts val="2400"/>
              <a:buNone/>
            </a:pPr>
            <a:r>
              <a:rPr lang="tr-TR"/>
              <a:t>(Yeterli beslenmesi, giyinmeyi, barınmayı ve yaşama koşullarını sürekli olarak geliştirilmesi)</a:t>
            </a:r>
            <a:endParaRPr/>
          </a:p>
          <a:p>
            <a:pPr marL="0" lvl="0" indent="0" algn="l" rtl="0">
              <a:lnSpc>
                <a:spcPct val="90000"/>
              </a:lnSpc>
              <a:spcBef>
                <a:spcPts val="1000"/>
              </a:spcBef>
              <a:spcAft>
                <a:spcPts val="0"/>
              </a:spcAft>
              <a:buClr>
                <a:schemeClr val="dk1"/>
              </a:buClr>
              <a:buSzPts val="2400"/>
              <a:buNone/>
            </a:pPr>
            <a:endParaRPr/>
          </a:p>
          <a:p>
            <a:pPr marL="0" lvl="0" indent="0" algn="l" rtl="0">
              <a:lnSpc>
                <a:spcPct val="90000"/>
              </a:lnSpc>
              <a:spcBef>
                <a:spcPts val="1000"/>
              </a:spcBef>
              <a:spcAft>
                <a:spcPts val="0"/>
              </a:spcAft>
              <a:buNone/>
            </a:pPr>
            <a:r>
              <a:rPr lang="tr-TR" b="1"/>
              <a:t>Gözden geçirilmiş Avrupa Sosyal Şartı</a:t>
            </a:r>
            <a:endParaRPr/>
          </a:p>
          <a:p>
            <a:pPr marL="0" lvl="0" indent="0" algn="l" rtl="0">
              <a:lnSpc>
                <a:spcPct val="90000"/>
              </a:lnSpc>
              <a:spcBef>
                <a:spcPts val="1000"/>
              </a:spcBef>
              <a:spcAft>
                <a:spcPts val="0"/>
              </a:spcAft>
              <a:buClr>
                <a:schemeClr val="dk1"/>
              </a:buClr>
              <a:buSzPts val="2400"/>
              <a:buNone/>
            </a:pPr>
            <a:r>
              <a:rPr lang="tr-TR"/>
              <a:t>(İş güvenliği, iş sağlığı ve çalışma ortamı hakkında tutarlı bir ulusal politika oluşturmayı taahhüt eder)</a:t>
            </a:r>
            <a:endParaRPr/>
          </a:p>
        </p:txBody>
      </p:sp>
      <p:pic>
        <p:nvPicPr>
          <p:cNvPr id="139" name="Google Shape;139;p4" title="Ekran görüntüsü 2026-03-04 113322-Photoroom.png"/>
          <p:cNvPicPr preferRelativeResize="0"/>
          <p:nvPr/>
        </p:nvPicPr>
        <p:blipFill>
          <a:blip r:embed="rId3">
            <a:alphaModFix/>
          </a:blip>
          <a:stretch>
            <a:fillRect/>
          </a:stretch>
        </p:blipFill>
        <p:spPr>
          <a:xfrm>
            <a:off x="8124000" y="2028303"/>
            <a:ext cx="4227476" cy="3857023"/>
          </a:xfrm>
          <a:prstGeom prst="rect">
            <a:avLst/>
          </a:prstGeom>
          <a:noFill/>
          <a:ln>
            <a:noFill/>
          </a:ln>
        </p:spPr>
      </p:pic>
      <p:sp>
        <p:nvSpPr>
          <p:cNvPr id="5" name="Google Shape;125;p2"/>
          <p:cNvSpPr txBox="1"/>
          <p:nvPr/>
        </p:nvSpPr>
        <p:spPr>
          <a:xfrm>
            <a:off x="208548" y="116796"/>
            <a:ext cx="10026229" cy="461635"/>
          </a:xfrm>
          <a:prstGeom prst="rect">
            <a:avLst/>
          </a:prstGeom>
          <a:noFill/>
          <a:ln>
            <a:noFill/>
          </a:ln>
        </p:spPr>
        <p:txBody>
          <a:bodyPr spcFirstLastPara="1" wrap="square" lIns="91425" tIns="45700" rIns="91425" bIns="45700" anchor="ctr" anchorCtr="0">
            <a:noAutofit/>
          </a:bodyPr>
          <a:lstStyle/>
          <a:p>
            <a:pPr marL="0" marR="0" lvl="0" indent="0" rtl="0">
              <a:lnSpc>
                <a:spcPct val="80000"/>
              </a:lnSpc>
              <a:spcBef>
                <a:spcPts val="0"/>
              </a:spcBef>
              <a:spcAft>
                <a:spcPts val="0"/>
              </a:spcAft>
              <a:buClr>
                <a:srgbClr val="E6272D"/>
              </a:buClr>
              <a:buSzPts val="2600"/>
              <a:buFont typeface="Calibri"/>
              <a:buNone/>
            </a:pPr>
            <a:r>
              <a:rPr lang="tr-TR" sz="2400" b="1" i="0" u="none" strike="noStrike" cap="none" dirty="0" smtClean="0">
                <a:solidFill>
                  <a:srgbClr val="E6272D"/>
                </a:solidFill>
                <a:latin typeface="Calibri"/>
                <a:ea typeface="Calibri"/>
                <a:cs typeface="Calibri"/>
                <a:sym typeface="Calibri"/>
              </a:rPr>
              <a:t>BÖLÜM </a:t>
            </a:r>
            <a:r>
              <a:rPr lang="tr-TR" sz="2400" b="1" dirty="0" smtClean="0">
                <a:solidFill>
                  <a:srgbClr val="E6272D"/>
                </a:solidFill>
                <a:latin typeface="Calibri"/>
                <a:ea typeface="Calibri"/>
                <a:cs typeface="Calibri"/>
                <a:sym typeface="Calibri"/>
              </a:rPr>
              <a:t>5</a:t>
            </a:r>
            <a:r>
              <a:rPr lang="tr-TR" sz="2400" b="1" i="0" u="none" strike="noStrike" cap="none" dirty="0" smtClean="0">
                <a:solidFill>
                  <a:srgbClr val="E6272D"/>
                </a:solidFill>
                <a:latin typeface="Calibri"/>
                <a:ea typeface="Calibri"/>
                <a:cs typeface="Calibri"/>
                <a:sym typeface="Calibri"/>
              </a:rPr>
              <a:t>. İSG’NİN HUKUKİ KAYNAKLARI VE GELİŞİMİ</a:t>
            </a:r>
            <a:endParaRPr lang="tr-TR" sz="24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5"/>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5.1.1. Uluslararası Kaynaklar</a:t>
            </a:r>
            <a:endParaRPr/>
          </a:p>
        </p:txBody>
      </p:sp>
      <p:sp>
        <p:nvSpPr>
          <p:cNvPr id="145" name="Google Shape;145;p5"/>
          <p:cNvSpPr txBox="1">
            <a:spLocks noGrp="1"/>
          </p:cNvSpPr>
          <p:nvPr>
            <p:ph type="body" idx="1"/>
          </p:nvPr>
        </p:nvSpPr>
        <p:spPr>
          <a:xfrm>
            <a:off x="838200" y="1384209"/>
            <a:ext cx="10515600" cy="479275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None/>
            </a:pPr>
            <a:r>
              <a:rPr lang="tr-TR" b="1"/>
              <a:t>ILO Sözleşmeleri</a:t>
            </a:r>
            <a:endParaRPr/>
          </a:p>
          <a:p>
            <a:pPr marL="0" lvl="0" indent="0" algn="l" rtl="0">
              <a:lnSpc>
                <a:spcPct val="90000"/>
              </a:lnSpc>
              <a:spcBef>
                <a:spcPts val="1000"/>
              </a:spcBef>
              <a:spcAft>
                <a:spcPts val="0"/>
              </a:spcAft>
              <a:buClr>
                <a:schemeClr val="dk1"/>
              </a:buClr>
              <a:buSzPts val="2400"/>
              <a:buNone/>
            </a:pPr>
            <a:r>
              <a:rPr lang="tr-TR"/>
              <a:t>(155 sayılı İş Sağlığı ve Güvenliği ve Çalışma Ortamına İlişkin Sözleşme – 187 sayılı İş Sağlığı ve Güvenliğini Geliştirme Çerçeve Sözleşmesi)</a:t>
            </a:r>
            <a:endParaRPr/>
          </a:p>
          <a:p>
            <a:pPr marL="0" lvl="0" indent="0" algn="l" rtl="0">
              <a:lnSpc>
                <a:spcPct val="90000"/>
              </a:lnSpc>
              <a:spcBef>
                <a:spcPts val="1000"/>
              </a:spcBef>
              <a:spcAft>
                <a:spcPts val="0"/>
              </a:spcAft>
              <a:buClr>
                <a:schemeClr val="dk1"/>
              </a:buClr>
              <a:buSzPts val="2400"/>
              <a:buNone/>
            </a:pPr>
            <a:endParaRPr/>
          </a:p>
          <a:p>
            <a:pPr marL="0" lvl="0" indent="0" algn="l" rtl="0">
              <a:lnSpc>
                <a:spcPct val="90000"/>
              </a:lnSpc>
              <a:spcBef>
                <a:spcPts val="1000"/>
              </a:spcBef>
              <a:spcAft>
                <a:spcPts val="0"/>
              </a:spcAft>
              <a:buNone/>
            </a:pPr>
            <a:r>
              <a:rPr lang="tr-TR" b="1"/>
              <a:t>Avrupa İnsan Hakları Sözleşmesi ve Avrupa İnsan Hakları Mahkemesi</a:t>
            </a:r>
            <a:endParaRPr b="1"/>
          </a:p>
          <a:p>
            <a:pPr marL="0" lvl="0" indent="0" algn="l" rtl="0">
              <a:lnSpc>
                <a:spcPct val="90000"/>
              </a:lnSpc>
              <a:spcBef>
                <a:spcPts val="1000"/>
              </a:spcBef>
              <a:spcAft>
                <a:spcPts val="0"/>
              </a:spcAft>
              <a:buNone/>
            </a:pPr>
            <a:r>
              <a:rPr lang="tr-TR" b="1"/>
              <a:t>Avrupa Birliği Direktifleri</a:t>
            </a:r>
            <a:endParaRPr/>
          </a:p>
          <a:p>
            <a:pPr marL="228600" lvl="0" indent="-87629" algn="l" rtl="0">
              <a:lnSpc>
                <a:spcPct val="90000"/>
              </a:lnSpc>
              <a:spcBef>
                <a:spcPts val="1000"/>
              </a:spcBef>
              <a:spcAft>
                <a:spcPts val="0"/>
              </a:spcAft>
              <a:buClr>
                <a:schemeClr val="dk1"/>
              </a:buClr>
              <a:buSzPts val="2400"/>
              <a:buNone/>
            </a:pPr>
            <a:endParaRPr b="1"/>
          </a:p>
          <a:p>
            <a:pPr marL="0" lvl="0" indent="0" algn="l" rtl="0">
              <a:lnSpc>
                <a:spcPct val="90000"/>
              </a:lnSpc>
              <a:spcBef>
                <a:spcPts val="1000"/>
              </a:spcBef>
              <a:spcAft>
                <a:spcPts val="0"/>
              </a:spcAft>
              <a:buClr>
                <a:schemeClr val="dk1"/>
              </a:buClr>
              <a:buSzPts val="2400"/>
              <a:buNone/>
            </a:pPr>
            <a:r>
              <a:rPr lang="tr-TR"/>
              <a:t>Uluslararası kaynaklar, iş sağlığı ve güvenliğinde yol</a:t>
            </a:r>
            <a:endParaRPr/>
          </a:p>
          <a:p>
            <a:pPr marL="0" lvl="0" indent="0" algn="l" rtl="0">
              <a:lnSpc>
                <a:spcPct val="90000"/>
              </a:lnSpc>
              <a:spcBef>
                <a:spcPts val="1000"/>
              </a:spcBef>
              <a:spcAft>
                <a:spcPts val="0"/>
              </a:spcAft>
              <a:buClr>
                <a:schemeClr val="dk1"/>
              </a:buClr>
              <a:buSzPts val="2400"/>
              <a:buNone/>
            </a:pPr>
            <a:r>
              <a:rPr lang="tr-TR"/>
              <a:t>gösterici, öncü olmaları nedeniyle önemlidir. Ancak</a:t>
            </a:r>
            <a:endParaRPr/>
          </a:p>
          <a:p>
            <a:pPr marL="0" lvl="0" indent="0" algn="l" rtl="0">
              <a:lnSpc>
                <a:spcPct val="90000"/>
              </a:lnSpc>
              <a:spcBef>
                <a:spcPts val="1000"/>
              </a:spcBef>
              <a:spcAft>
                <a:spcPts val="0"/>
              </a:spcAft>
              <a:buClr>
                <a:schemeClr val="dk1"/>
              </a:buClr>
              <a:buSzPts val="2400"/>
              <a:buNone/>
            </a:pPr>
            <a:r>
              <a:rPr lang="tr-TR"/>
              <a:t>bağlayıcılıkları sınırlıdır.</a:t>
            </a:r>
            <a:endParaRPr/>
          </a:p>
          <a:p>
            <a:pPr marL="0" lvl="0" indent="0" algn="ctr" rtl="0">
              <a:lnSpc>
                <a:spcPct val="90000"/>
              </a:lnSpc>
              <a:spcBef>
                <a:spcPts val="1000"/>
              </a:spcBef>
              <a:spcAft>
                <a:spcPts val="0"/>
              </a:spcAft>
              <a:buClr>
                <a:schemeClr val="dk1"/>
              </a:buClr>
              <a:buSzPts val="2400"/>
              <a:buNone/>
            </a:pPr>
            <a:endParaRPr/>
          </a:p>
          <a:p>
            <a:pPr marL="0" lvl="0" indent="0" algn="l" rtl="0">
              <a:lnSpc>
                <a:spcPct val="90000"/>
              </a:lnSpc>
              <a:spcBef>
                <a:spcPts val="1000"/>
              </a:spcBef>
              <a:spcAft>
                <a:spcPts val="0"/>
              </a:spcAft>
              <a:buClr>
                <a:schemeClr val="dk1"/>
              </a:buClr>
              <a:buSzPts val="2400"/>
              <a:buNone/>
            </a:pPr>
            <a:endParaRPr/>
          </a:p>
        </p:txBody>
      </p:sp>
      <p:pic>
        <p:nvPicPr>
          <p:cNvPr id="146" name="Google Shape;146;p5" title="image-Photoroom (11).png"/>
          <p:cNvPicPr preferRelativeResize="0"/>
          <p:nvPr/>
        </p:nvPicPr>
        <p:blipFill rotWithShape="1">
          <a:blip r:embed="rId3">
            <a:alphaModFix/>
          </a:blip>
          <a:srcRect l="15008" t="41657" r="32863" b="16471"/>
          <a:stretch/>
        </p:blipFill>
        <p:spPr>
          <a:xfrm>
            <a:off x="8157171" y="3902045"/>
            <a:ext cx="2580239" cy="2462542"/>
          </a:xfrm>
          <a:prstGeom prst="rect">
            <a:avLst/>
          </a:prstGeom>
          <a:noFill/>
          <a:ln>
            <a:noFill/>
          </a:ln>
        </p:spPr>
      </p:pic>
      <p:sp>
        <p:nvSpPr>
          <p:cNvPr id="5" name="Google Shape;125;p2"/>
          <p:cNvSpPr txBox="1"/>
          <p:nvPr/>
        </p:nvSpPr>
        <p:spPr>
          <a:xfrm>
            <a:off x="208548" y="116796"/>
            <a:ext cx="10026229" cy="461635"/>
          </a:xfrm>
          <a:prstGeom prst="rect">
            <a:avLst/>
          </a:prstGeom>
          <a:noFill/>
          <a:ln>
            <a:noFill/>
          </a:ln>
        </p:spPr>
        <p:txBody>
          <a:bodyPr spcFirstLastPara="1" wrap="square" lIns="91425" tIns="45700" rIns="91425" bIns="45700" anchor="ctr" anchorCtr="0">
            <a:noAutofit/>
          </a:bodyPr>
          <a:lstStyle/>
          <a:p>
            <a:pPr marL="0" marR="0" lvl="0" indent="0" rtl="0">
              <a:lnSpc>
                <a:spcPct val="80000"/>
              </a:lnSpc>
              <a:spcBef>
                <a:spcPts val="0"/>
              </a:spcBef>
              <a:spcAft>
                <a:spcPts val="0"/>
              </a:spcAft>
              <a:buClr>
                <a:srgbClr val="E6272D"/>
              </a:buClr>
              <a:buSzPts val="2600"/>
              <a:buFont typeface="Calibri"/>
              <a:buNone/>
            </a:pPr>
            <a:r>
              <a:rPr lang="tr-TR" sz="2400" b="1" i="0" u="none" strike="noStrike" cap="none" dirty="0" smtClean="0">
                <a:solidFill>
                  <a:srgbClr val="E6272D"/>
                </a:solidFill>
                <a:latin typeface="Calibri"/>
                <a:ea typeface="Calibri"/>
                <a:cs typeface="Calibri"/>
                <a:sym typeface="Calibri"/>
              </a:rPr>
              <a:t>BÖLÜM </a:t>
            </a:r>
            <a:r>
              <a:rPr lang="tr-TR" sz="2400" b="1" dirty="0" smtClean="0">
                <a:solidFill>
                  <a:srgbClr val="E6272D"/>
                </a:solidFill>
                <a:latin typeface="Calibri"/>
                <a:ea typeface="Calibri"/>
                <a:cs typeface="Calibri"/>
                <a:sym typeface="Calibri"/>
              </a:rPr>
              <a:t>5</a:t>
            </a:r>
            <a:r>
              <a:rPr lang="tr-TR" sz="2400" b="1" i="0" u="none" strike="noStrike" cap="none" dirty="0" smtClean="0">
                <a:solidFill>
                  <a:srgbClr val="E6272D"/>
                </a:solidFill>
                <a:latin typeface="Calibri"/>
                <a:ea typeface="Calibri"/>
                <a:cs typeface="Calibri"/>
                <a:sym typeface="Calibri"/>
              </a:rPr>
              <a:t>. İSG’NİN HUKUKİ KAYNAKLARI VE GELİŞİMİ</a:t>
            </a:r>
            <a:endParaRPr lang="tr-TR" sz="24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6"/>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5.2. Ulusal Kaynaklar</a:t>
            </a:r>
            <a:endParaRPr/>
          </a:p>
        </p:txBody>
      </p:sp>
      <p:pic>
        <p:nvPicPr>
          <p:cNvPr id="152" name="Google Shape;152;p6" title="8li (2).png"/>
          <p:cNvPicPr preferRelativeResize="0"/>
          <p:nvPr/>
        </p:nvPicPr>
        <p:blipFill>
          <a:blip r:embed="rId3">
            <a:alphaModFix/>
          </a:blip>
          <a:stretch>
            <a:fillRect/>
          </a:stretch>
        </p:blipFill>
        <p:spPr>
          <a:xfrm>
            <a:off x="0" y="1156300"/>
            <a:ext cx="10765476" cy="5701698"/>
          </a:xfrm>
          <a:prstGeom prst="rect">
            <a:avLst/>
          </a:prstGeom>
          <a:noFill/>
          <a:ln>
            <a:noFill/>
          </a:ln>
        </p:spPr>
      </p:pic>
      <p:sp>
        <p:nvSpPr>
          <p:cNvPr id="153" name="Google Shape;153;p6"/>
          <p:cNvSpPr txBox="1"/>
          <p:nvPr/>
        </p:nvSpPr>
        <p:spPr>
          <a:xfrm>
            <a:off x="3376342" y="1216851"/>
            <a:ext cx="3000000" cy="553968"/>
          </a:xfrm>
          <a:prstGeom prst="rect">
            <a:avLst/>
          </a:prstGeom>
          <a:noFill/>
          <a:ln>
            <a:noFill/>
          </a:ln>
        </p:spPr>
        <p:txBody>
          <a:bodyPr spcFirstLastPara="1" wrap="square" lIns="91425" tIns="91425" rIns="91425" bIns="91425" anchor="t" anchorCtr="0">
            <a:spAutoFit/>
          </a:bodyPr>
          <a:lstStyle/>
          <a:p>
            <a:pPr marL="0" lvl="0" indent="0" algn="l" rtl="0">
              <a:spcAft>
                <a:spcPts val="0"/>
              </a:spcAft>
              <a:buNone/>
            </a:pPr>
            <a:r>
              <a:rPr lang="tr-TR" sz="2400" dirty="0">
                <a:solidFill>
                  <a:schemeClr val="lt1"/>
                </a:solidFill>
                <a:latin typeface="Calibri"/>
                <a:ea typeface="Calibri"/>
                <a:cs typeface="Calibri"/>
                <a:sym typeface="Calibri"/>
              </a:rPr>
              <a:t>Anayasa</a:t>
            </a:r>
            <a:endParaRPr dirty="0">
              <a:solidFill>
                <a:schemeClr val="lt1"/>
              </a:solidFill>
            </a:endParaRPr>
          </a:p>
        </p:txBody>
      </p:sp>
      <p:sp>
        <p:nvSpPr>
          <p:cNvPr id="154" name="Google Shape;154;p6"/>
          <p:cNvSpPr txBox="1"/>
          <p:nvPr/>
        </p:nvSpPr>
        <p:spPr>
          <a:xfrm>
            <a:off x="3376342" y="1916641"/>
            <a:ext cx="3000000" cy="553968"/>
          </a:xfrm>
          <a:prstGeom prst="rect">
            <a:avLst/>
          </a:prstGeom>
          <a:noFill/>
          <a:ln>
            <a:noFill/>
          </a:ln>
        </p:spPr>
        <p:txBody>
          <a:bodyPr spcFirstLastPara="1" wrap="square" lIns="91425" tIns="91425" rIns="91425" bIns="91425" anchor="t" anchorCtr="0">
            <a:spAutoFit/>
          </a:bodyPr>
          <a:lstStyle/>
          <a:p>
            <a:pPr marL="0" lvl="0" indent="0" algn="l" rtl="0">
              <a:spcAft>
                <a:spcPts val="0"/>
              </a:spcAft>
              <a:buNone/>
            </a:pPr>
            <a:r>
              <a:rPr lang="tr-TR" sz="2400">
                <a:solidFill>
                  <a:schemeClr val="lt1"/>
                </a:solidFill>
                <a:latin typeface="Calibri"/>
                <a:ea typeface="Calibri"/>
                <a:cs typeface="Calibri"/>
                <a:sym typeface="Calibri"/>
              </a:rPr>
              <a:t>Borçlar Kanunu</a:t>
            </a:r>
            <a:endParaRPr>
              <a:solidFill>
                <a:schemeClr val="lt1"/>
              </a:solidFill>
            </a:endParaRPr>
          </a:p>
        </p:txBody>
      </p:sp>
      <p:sp>
        <p:nvSpPr>
          <p:cNvPr id="155" name="Google Shape;155;p6"/>
          <p:cNvSpPr txBox="1"/>
          <p:nvPr/>
        </p:nvSpPr>
        <p:spPr>
          <a:xfrm>
            <a:off x="3376342" y="2640801"/>
            <a:ext cx="3000000" cy="553968"/>
          </a:xfrm>
          <a:prstGeom prst="rect">
            <a:avLst/>
          </a:prstGeom>
          <a:noFill/>
          <a:ln>
            <a:noFill/>
          </a:ln>
        </p:spPr>
        <p:txBody>
          <a:bodyPr spcFirstLastPara="1" wrap="square" lIns="91425" tIns="91425" rIns="91425" bIns="91425" anchor="t" anchorCtr="0">
            <a:spAutoFit/>
          </a:bodyPr>
          <a:lstStyle/>
          <a:p>
            <a:pPr marL="0" lvl="0" indent="0" algn="l" rtl="0">
              <a:spcAft>
                <a:spcPts val="0"/>
              </a:spcAft>
              <a:buNone/>
            </a:pPr>
            <a:r>
              <a:rPr lang="tr-TR" sz="2400" dirty="0">
                <a:solidFill>
                  <a:schemeClr val="lt1"/>
                </a:solidFill>
                <a:latin typeface="Calibri"/>
                <a:ea typeface="Calibri"/>
                <a:cs typeface="Calibri"/>
                <a:sym typeface="Calibri"/>
              </a:rPr>
              <a:t>Türk Ceza Kanunu</a:t>
            </a:r>
            <a:endParaRPr dirty="0">
              <a:solidFill>
                <a:schemeClr val="lt1"/>
              </a:solidFill>
            </a:endParaRPr>
          </a:p>
        </p:txBody>
      </p:sp>
      <p:sp>
        <p:nvSpPr>
          <p:cNvPr id="156" name="Google Shape;156;p6"/>
          <p:cNvSpPr txBox="1"/>
          <p:nvPr/>
        </p:nvSpPr>
        <p:spPr>
          <a:xfrm>
            <a:off x="3376342" y="3355932"/>
            <a:ext cx="3000000" cy="553968"/>
          </a:xfrm>
          <a:prstGeom prst="rect">
            <a:avLst/>
          </a:prstGeom>
          <a:noFill/>
          <a:ln>
            <a:noFill/>
          </a:ln>
        </p:spPr>
        <p:txBody>
          <a:bodyPr spcFirstLastPara="1" wrap="square" lIns="91425" tIns="91425" rIns="91425" bIns="91425" anchor="t" anchorCtr="0">
            <a:spAutoFit/>
          </a:bodyPr>
          <a:lstStyle/>
          <a:p>
            <a:pPr marL="0" lvl="0" indent="0" algn="l" rtl="0">
              <a:spcAft>
                <a:spcPts val="0"/>
              </a:spcAft>
              <a:buNone/>
            </a:pPr>
            <a:r>
              <a:rPr lang="tr-TR" sz="2400" dirty="0">
                <a:solidFill>
                  <a:schemeClr val="lt1"/>
                </a:solidFill>
                <a:latin typeface="Calibri"/>
                <a:ea typeface="Calibri"/>
                <a:cs typeface="Calibri"/>
                <a:sym typeface="Calibri"/>
              </a:rPr>
              <a:t>4857 sayılı İş Kanunu</a:t>
            </a:r>
            <a:endParaRPr dirty="0">
              <a:solidFill>
                <a:schemeClr val="lt1"/>
              </a:solidFill>
            </a:endParaRPr>
          </a:p>
        </p:txBody>
      </p:sp>
      <p:sp>
        <p:nvSpPr>
          <p:cNvPr id="157" name="Google Shape;157;p6"/>
          <p:cNvSpPr txBox="1"/>
          <p:nvPr/>
        </p:nvSpPr>
        <p:spPr>
          <a:xfrm>
            <a:off x="3376342" y="4093650"/>
            <a:ext cx="5801400" cy="553968"/>
          </a:xfrm>
          <a:prstGeom prst="rect">
            <a:avLst/>
          </a:prstGeom>
          <a:noFill/>
          <a:ln>
            <a:noFill/>
          </a:ln>
        </p:spPr>
        <p:txBody>
          <a:bodyPr spcFirstLastPara="1" wrap="square" lIns="91425" tIns="91425" rIns="91425" bIns="91425" anchor="t" anchorCtr="0">
            <a:spAutoFit/>
          </a:bodyPr>
          <a:lstStyle/>
          <a:p>
            <a:pPr marL="0" lvl="0" indent="0" algn="l" rtl="0">
              <a:spcAft>
                <a:spcPts val="0"/>
              </a:spcAft>
              <a:buNone/>
            </a:pPr>
            <a:r>
              <a:rPr lang="tr-TR" sz="2400" dirty="0">
                <a:solidFill>
                  <a:schemeClr val="lt1"/>
                </a:solidFill>
                <a:latin typeface="Calibri"/>
                <a:ea typeface="Calibri"/>
                <a:cs typeface="Calibri"/>
                <a:sym typeface="Calibri"/>
              </a:rPr>
              <a:t>6331 sayılı İş Sağlığı ve Güvenliği Kanunu</a:t>
            </a:r>
            <a:endParaRPr dirty="0">
              <a:solidFill>
                <a:schemeClr val="lt1"/>
              </a:solidFill>
            </a:endParaRPr>
          </a:p>
        </p:txBody>
      </p:sp>
      <p:sp>
        <p:nvSpPr>
          <p:cNvPr id="158" name="Google Shape;158;p6"/>
          <p:cNvSpPr txBox="1"/>
          <p:nvPr/>
        </p:nvSpPr>
        <p:spPr>
          <a:xfrm>
            <a:off x="3376342" y="4617650"/>
            <a:ext cx="5801400" cy="923299"/>
          </a:xfrm>
          <a:prstGeom prst="rect">
            <a:avLst/>
          </a:prstGeom>
          <a:noFill/>
          <a:ln>
            <a:noFill/>
          </a:ln>
        </p:spPr>
        <p:txBody>
          <a:bodyPr spcFirstLastPara="1" wrap="square" lIns="91425" tIns="91425" rIns="91425" bIns="91425" anchor="t" anchorCtr="0">
            <a:spAutoFit/>
          </a:bodyPr>
          <a:lstStyle/>
          <a:p>
            <a:pPr marL="0" lvl="0" indent="0" algn="l" rtl="0">
              <a:spcAft>
                <a:spcPts val="0"/>
              </a:spcAft>
              <a:buNone/>
            </a:pPr>
            <a:r>
              <a:rPr lang="tr-TR" sz="2400" dirty="0">
                <a:solidFill>
                  <a:schemeClr val="lt1"/>
                </a:solidFill>
                <a:latin typeface="Calibri"/>
                <a:ea typeface="Calibri"/>
                <a:cs typeface="Calibri"/>
                <a:sym typeface="Calibri"/>
              </a:rPr>
              <a:t>5510 sayılı Sosyal Sigortalar ve </a:t>
            </a:r>
            <a:r>
              <a:rPr lang="tr-TR" sz="2400" dirty="0" smtClean="0">
                <a:solidFill>
                  <a:schemeClr val="lt1"/>
                </a:solidFill>
                <a:latin typeface="Calibri"/>
                <a:ea typeface="Calibri"/>
                <a:cs typeface="Calibri"/>
                <a:sym typeface="Calibri"/>
              </a:rPr>
              <a:t/>
            </a:r>
            <a:br>
              <a:rPr lang="tr-TR" sz="2400" dirty="0" smtClean="0">
                <a:solidFill>
                  <a:schemeClr val="lt1"/>
                </a:solidFill>
                <a:latin typeface="Calibri"/>
                <a:ea typeface="Calibri"/>
                <a:cs typeface="Calibri"/>
                <a:sym typeface="Calibri"/>
              </a:rPr>
            </a:br>
            <a:r>
              <a:rPr lang="tr-TR" sz="2400" dirty="0" smtClean="0">
                <a:solidFill>
                  <a:schemeClr val="lt1"/>
                </a:solidFill>
                <a:latin typeface="Calibri"/>
                <a:ea typeface="Calibri"/>
                <a:cs typeface="Calibri"/>
                <a:sym typeface="Calibri"/>
              </a:rPr>
              <a:t>Genel </a:t>
            </a:r>
            <a:r>
              <a:rPr lang="tr-TR" sz="2400" dirty="0">
                <a:solidFill>
                  <a:schemeClr val="lt1"/>
                </a:solidFill>
                <a:latin typeface="Calibri"/>
                <a:ea typeface="Calibri"/>
                <a:cs typeface="Calibri"/>
                <a:sym typeface="Calibri"/>
              </a:rPr>
              <a:t>Sağlık Sigortası Kanunu</a:t>
            </a:r>
            <a:endParaRPr dirty="0">
              <a:solidFill>
                <a:schemeClr val="lt1"/>
              </a:solidFill>
            </a:endParaRPr>
          </a:p>
        </p:txBody>
      </p:sp>
      <p:sp>
        <p:nvSpPr>
          <p:cNvPr id="159" name="Google Shape;159;p6"/>
          <p:cNvSpPr txBox="1"/>
          <p:nvPr/>
        </p:nvSpPr>
        <p:spPr>
          <a:xfrm>
            <a:off x="3376342" y="5357435"/>
            <a:ext cx="6010800" cy="923299"/>
          </a:xfrm>
          <a:prstGeom prst="rect">
            <a:avLst/>
          </a:prstGeom>
          <a:noFill/>
          <a:ln>
            <a:noFill/>
          </a:ln>
        </p:spPr>
        <p:txBody>
          <a:bodyPr spcFirstLastPara="1" wrap="square" lIns="91425" tIns="91425" rIns="91425" bIns="91425" anchor="t" anchorCtr="0">
            <a:spAutoFit/>
          </a:bodyPr>
          <a:lstStyle/>
          <a:p>
            <a:pPr marL="0" lvl="0" indent="0" algn="l" rtl="0">
              <a:spcAft>
                <a:spcPts val="0"/>
              </a:spcAft>
              <a:buNone/>
            </a:pPr>
            <a:r>
              <a:rPr lang="tr-TR" sz="2400" dirty="0">
                <a:solidFill>
                  <a:schemeClr val="lt1"/>
                </a:solidFill>
                <a:latin typeface="Calibri"/>
                <a:ea typeface="Calibri"/>
                <a:cs typeface="Calibri"/>
                <a:sym typeface="Calibri"/>
              </a:rPr>
              <a:t>Umumi </a:t>
            </a:r>
            <a:r>
              <a:rPr lang="tr-TR" sz="2400" dirty="0" err="1">
                <a:solidFill>
                  <a:schemeClr val="lt1"/>
                </a:solidFill>
                <a:latin typeface="Calibri"/>
                <a:ea typeface="Calibri"/>
                <a:cs typeface="Calibri"/>
                <a:sym typeface="Calibri"/>
              </a:rPr>
              <a:t>Hıfzıssahha</a:t>
            </a:r>
            <a:r>
              <a:rPr lang="tr-TR" sz="2400" dirty="0">
                <a:solidFill>
                  <a:schemeClr val="lt1"/>
                </a:solidFill>
                <a:latin typeface="Calibri"/>
                <a:ea typeface="Calibri"/>
                <a:cs typeface="Calibri"/>
                <a:sym typeface="Calibri"/>
              </a:rPr>
              <a:t> Kanunu (Sağlıklı yaşamak için alınması gereken önlemlerin tümü)</a:t>
            </a:r>
            <a:endParaRPr dirty="0">
              <a:solidFill>
                <a:schemeClr val="lt1"/>
              </a:solidFill>
            </a:endParaRPr>
          </a:p>
        </p:txBody>
      </p:sp>
      <p:sp>
        <p:nvSpPr>
          <p:cNvPr id="160" name="Google Shape;160;p6"/>
          <p:cNvSpPr txBox="1"/>
          <p:nvPr/>
        </p:nvSpPr>
        <p:spPr>
          <a:xfrm>
            <a:off x="3376342" y="6243500"/>
            <a:ext cx="3000000" cy="553968"/>
          </a:xfrm>
          <a:prstGeom prst="rect">
            <a:avLst/>
          </a:prstGeom>
          <a:noFill/>
          <a:ln>
            <a:noFill/>
          </a:ln>
        </p:spPr>
        <p:txBody>
          <a:bodyPr spcFirstLastPara="1" wrap="square" lIns="91425" tIns="91425" rIns="91425" bIns="91425" anchor="t" anchorCtr="0">
            <a:spAutoFit/>
          </a:bodyPr>
          <a:lstStyle/>
          <a:p>
            <a:pPr marL="0" lvl="0" indent="0" algn="l" rtl="0">
              <a:spcAft>
                <a:spcPts val="0"/>
              </a:spcAft>
              <a:buNone/>
            </a:pPr>
            <a:r>
              <a:rPr lang="tr-TR" sz="2400" dirty="0">
                <a:solidFill>
                  <a:schemeClr val="lt1"/>
                </a:solidFill>
                <a:latin typeface="Calibri"/>
                <a:ea typeface="Calibri"/>
                <a:cs typeface="Calibri"/>
                <a:sym typeface="Calibri"/>
              </a:rPr>
              <a:t>Belediyeler Kanunu</a:t>
            </a:r>
            <a:endParaRPr dirty="0">
              <a:solidFill>
                <a:schemeClr val="lt1"/>
              </a:solidFill>
            </a:endParaRPr>
          </a:p>
        </p:txBody>
      </p:sp>
      <p:sp>
        <p:nvSpPr>
          <p:cNvPr id="12" name="Google Shape;125;p2"/>
          <p:cNvSpPr txBox="1"/>
          <p:nvPr/>
        </p:nvSpPr>
        <p:spPr>
          <a:xfrm>
            <a:off x="208548" y="116796"/>
            <a:ext cx="10026229" cy="461635"/>
          </a:xfrm>
          <a:prstGeom prst="rect">
            <a:avLst/>
          </a:prstGeom>
          <a:noFill/>
          <a:ln>
            <a:noFill/>
          </a:ln>
        </p:spPr>
        <p:txBody>
          <a:bodyPr spcFirstLastPara="1" wrap="square" lIns="91425" tIns="45700" rIns="91425" bIns="45700" anchor="ctr" anchorCtr="0">
            <a:noAutofit/>
          </a:bodyPr>
          <a:lstStyle/>
          <a:p>
            <a:pPr marL="0" marR="0" lvl="0" indent="0" rtl="0">
              <a:lnSpc>
                <a:spcPct val="80000"/>
              </a:lnSpc>
              <a:spcBef>
                <a:spcPts val="0"/>
              </a:spcBef>
              <a:spcAft>
                <a:spcPts val="0"/>
              </a:spcAft>
              <a:buClr>
                <a:srgbClr val="E6272D"/>
              </a:buClr>
              <a:buSzPts val="2600"/>
              <a:buFont typeface="Calibri"/>
              <a:buNone/>
            </a:pPr>
            <a:r>
              <a:rPr lang="tr-TR" sz="2400" b="1" i="0" u="none" strike="noStrike" cap="none" dirty="0" smtClean="0">
                <a:solidFill>
                  <a:srgbClr val="E6272D"/>
                </a:solidFill>
                <a:latin typeface="Calibri"/>
                <a:ea typeface="Calibri"/>
                <a:cs typeface="Calibri"/>
                <a:sym typeface="Calibri"/>
              </a:rPr>
              <a:t>BÖLÜM </a:t>
            </a:r>
            <a:r>
              <a:rPr lang="tr-TR" sz="2400" b="1" dirty="0" smtClean="0">
                <a:solidFill>
                  <a:srgbClr val="E6272D"/>
                </a:solidFill>
                <a:latin typeface="Calibri"/>
                <a:ea typeface="Calibri"/>
                <a:cs typeface="Calibri"/>
                <a:sym typeface="Calibri"/>
              </a:rPr>
              <a:t>5</a:t>
            </a:r>
            <a:r>
              <a:rPr lang="tr-TR" sz="2400" b="1" i="0" u="none" strike="noStrike" cap="none" dirty="0" smtClean="0">
                <a:solidFill>
                  <a:srgbClr val="E6272D"/>
                </a:solidFill>
                <a:latin typeface="Calibri"/>
                <a:ea typeface="Calibri"/>
                <a:cs typeface="Calibri"/>
                <a:sym typeface="Calibri"/>
              </a:rPr>
              <a:t>. İSG’NİN HUKUKİ KAYNAKLARI VE GELİŞİMİ</a:t>
            </a:r>
            <a:endParaRPr lang="tr-TR" sz="24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7"/>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5.3. Dünya’da İş Sağlığı ve Güvenliğinin Gelişimi </a:t>
            </a:r>
            <a:endParaRPr/>
          </a:p>
        </p:txBody>
      </p:sp>
      <p:sp>
        <p:nvSpPr>
          <p:cNvPr id="166" name="Google Shape;166;p7"/>
          <p:cNvSpPr txBox="1">
            <a:spLocks noGrp="1"/>
          </p:cNvSpPr>
          <p:nvPr>
            <p:ph type="body" idx="1"/>
          </p:nvPr>
        </p:nvSpPr>
        <p:spPr>
          <a:xfrm>
            <a:off x="838200" y="1965571"/>
            <a:ext cx="10515600" cy="47928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tr-TR" dirty="0"/>
              <a:t>İş sağlığı ve güvenliği sanayi devrimi sonrası gelişen çalışma ilişkilerinin doğurduğu bir kavramdır.</a:t>
            </a:r>
            <a:endParaRPr dirty="0"/>
          </a:p>
        </p:txBody>
      </p:sp>
      <p:pic>
        <p:nvPicPr>
          <p:cNvPr id="167" name="Google Shape;167;p7"/>
          <p:cNvPicPr preferRelativeResize="0"/>
          <p:nvPr/>
        </p:nvPicPr>
        <p:blipFill rotWithShape="1">
          <a:blip r:embed="rId3">
            <a:alphaModFix/>
          </a:blip>
          <a:srcRect/>
          <a:stretch/>
        </p:blipFill>
        <p:spPr>
          <a:xfrm>
            <a:off x="2823706" y="3429000"/>
            <a:ext cx="6544588" cy="1533739"/>
          </a:xfrm>
          <a:prstGeom prst="rect">
            <a:avLst/>
          </a:prstGeom>
          <a:noFill/>
          <a:ln>
            <a:noFill/>
          </a:ln>
        </p:spPr>
      </p:pic>
      <p:sp>
        <p:nvSpPr>
          <p:cNvPr id="5" name="Google Shape;125;p2"/>
          <p:cNvSpPr txBox="1"/>
          <p:nvPr/>
        </p:nvSpPr>
        <p:spPr>
          <a:xfrm>
            <a:off x="208548" y="116796"/>
            <a:ext cx="10026229" cy="461635"/>
          </a:xfrm>
          <a:prstGeom prst="rect">
            <a:avLst/>
          </a:prstGeom>
          <a:noFill/>
          <a:ln>
            <a:noFill/>
          </a:ln>
        </p:spPr>
        <p:txBody>
          <a:bodyPr spcFirstLastPara="1" wrap="square" lIns="91425" tIns="45700" rIns="91425" bIns="45700" anchor="ctr" anchorCtr="0">
            <a:noAutofit/>
          </a:bodyPr>
          <a:lstStyle/>
          <a:p>
            <a:pPr marL="0" marR="0" lvl="0" indent="0" rtl="0">
              <a:lnSpc>
                <a:spcPct val="80000"/>
              </a:lnSpc>
              <a:spcBef>
                <a:spcPts val="0"/>
              </a:spcBef>
              <a:spcAft>
                <a:spcPts val="0"/>
              </a:spcAft>
              <a:buClr>
                <a:srgbClr val="E6272D"/>
              </a:buClr>
              <a:buSzPts val="2600"/>
              <a:buFont typeface="Calibri"/>
              <a:buNone/>
            </a:pPr>
            <a:r>
              <a:rPr lang="tr-TR" sz="2400" b="1" i="0" u="none" strike="noStrike" cap="none" dirty="0" smtClean="0">
                <a:solidFill>
                  <a:srgbClr val="E6272D"/>
                </a:solidFill>
                <a:latin typeface="Calibri"/>
                <a:ea typeface="Calibri"/>
                <a:cs typeface="Calibri"/>
                <a:sym typeface="Calibri"/>
              </a:rPr>
              <a:t>BÖLÜM </a:t>
            </a:r>
            <a:r>
              <a:rPr lang="tr-TR" sz="2400" b="1" dirty="0" smtClean="0">
                <a:solidFill>
                  <a:srgbClr val="E6272D"/>
                </a:solidFill>
                <a:latin typeface="Calibri"/>
                <a:ea typeface="Calibri"/>
                <a:cs typeface="Calibri"/>
                <a:sym typeface="Calibri"/>
              </a:rPr>
              <a:t>5</a:t>
            </a:r>
            <a:r>
              <a:rPr lang="tr-TR" sz="2400" b="1" i="0" u="none" strike="noStrike" cap="none" dirty="0" smtClean="0">
                <a:solidFill>
                  <a:srgbClr val="E6272D"/>
                </a:solidFill>
                <a:latin typeface="Calibri"/>
                <a:ea typeface="Calibri"/>
                <a:cs typeface="Calibri"/>
                <a:sym typeface="Calibri"/>
              </a:rPr>
              <a:t>. İSG’NİN HUKUKİ KAYNAKLARI VE GELİŞİMİ</a:t>
            </a:r>
            <a:endParaRPr lang="tr-TR" sz="24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8"/>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5.3. Dünya’da İş Sağlığı ve Güvenliğinin Gelişimi </a:t>
            </a:r>
            <a:endParaRPr/>
          </a:p>
        </p:txBody>
      </p:sp>
      <p:sp>
        <p:nvSpPr>
          <p:cNvPr id="173" name="Google Shape;173;p8"/>
          <p:cNvSpPr txBox="1">
            <a:spLocks noGrp="1"/>
          </p:cNvSpPr>
          <p:nvPr>
            <p:ph type="body" idx="1"/>
          </p:nvPr>
        </p:nvSpPr>
        <p:spPr>
          <a:xfrm>
            <a:off x="848175" y="1724700"/>
            <a:ext cx="7365600" cy="4792800"/>
          </a:xfrm>
          <a:prstGeom prst="rect">
            <a:avLst/>
          </a:prstGeom>
          <a:noFill/>
          <a:ln>
            <a:noFill/>
          </a:ln>
        </p:spPr>
        <p:txBody>
          <a:bodyPr spcFirstLastPara="1" wrap="square" lIns="91425" tIns="45700" rIns="91425" bIns="45700" anchor="t" anchorCtr="0">
            <a:normAutofit/>
          </a:bodyPr>
          <a:lstStyle/>
          <a:p>
            <a:pPr lvl="0" algn="l" rtl="0">
              <a:lnSpc>
                <a:spcPct val="90000"/>
              </a:lnSpc>
              <a:spcBef>
                <a:spcPts val="0"/>
              </a:spcBef>
              <a:spcAft>
                <a:spcPts val="0"/>
              </a:spcAft>
              <a:buSzPts val="1800"/>
              <a:buFont typeface="Wingdings" panose="05000000000000000000" pitchFamily="2" charset="2"/>
              <a:buChar char="Ø"/>
            </a:pPr>
            <a:r>
              <a:rPr lang="tr-TR" dirty="0"/>
              <a:t>Kentlerde, işgücünü satıp satmamaya, kime satacağına özgürce karar verebilme hakkıyla donatılmış birey ve işgücünün alıcısı sermayedarı bir araya getirme.</a:t>
            </a:r>
            <a:endParaRPr dirty="0"/>
          </a:p>
          <a:p>
            <a:pPr marL="342900" lvl="0" algn="l" rtl="0">
              <a:lnSpc>
                <a:spcPct val="90000"/>
              </a:lnSpc>
              <a:spcBef>
                <a:spcPts val="0"/>
              </a:spcBef>
              <a:spcAft>
                <a:spcPts val="0"/>
              </a:spcAft>
              <a:buFont typeface="Wingdings" panose="05000000000000000000" pitchFamily="2" charset="2"/>
              <a:buChar char="Ø"/>
            </a:pPr>
            <a:endParaRPr dirty="0"/>
          </a:p>
          <a:p>
            <a:pPr lvl="0" algn="l" rtl="0">
              <a:lnSpc>
                <a:spcPct val="90000"/>
              </a:lnSpc>
              <a:spcBef>
                <a:spcPts val="1000"/>
              </a:spcBef>
              <a:spcAft>
                <a:spcPts val="0"/>
              </a:spcAft>
              <a:buSzPts val="1800"/>
              <a:buFont typeface="Wingdings" panose="05000000000000000000" pitchFamily="2" charset="2"/>
              <a:buChar char="Ø"/>
            </a:pPr>
            <a:r>
              <a:rPr lang="tr-TR" dirty="0"/>
              <a:t>Kapitalist sistemde bireyin kabul görmesi, iş sahibi olmasına bağlıdır.</a:t>
            </a:r>
            <a:endParaRPr dirty="0"/>
          </a:p>
        </p:txBody>
      </p:sp>
      <p:pic>
        <p:nvPicPr>
          <p:cNvPr id="174" name="Google Shape;174;p8" title="Ekran görüntüsü 2026-03-04 111625-Photoroom.png"/>
          <p:cNvPicPr preferRelativeResize="0"/>
          <p:nvPr/>
        </p:nvPicPr>
        <p:blipFill>
          <a:blip r:embed="rId3">
            <a:alphaModFix/>
          </a:blip>
          <a:stretch>
            <a:fillRect/>
          </a:stretch>
        </p:blipFill>
        <p:spPr>
          <a:xfrm>
            <a:off x="7222978" y="1384200"/>
            <a:ext cx="4969022" cy="5133300"/>
          </a:xfrm>
          <a:prstGeom prst="rect">
            <a:avLst/>
          </a:prstGeom>
          <a:noFill/>
          <a:ln>
            <a:noFill/>
          </a:ln>
        </p:spPr>
      </p:pic>
      <p:sp>
        <p:nvSpPr>
          <p:cNvPr id="5" name="Google Shape;125;p2"/>
          <p:cNvSpPr txBox="1"/>
          <p:nvPr/>
        </p:nvSpPr>
        <p:spPr>
          <a:xfrm>
            <a:off x="208548" y="116796"/>
            <a:ext cx="10026229" cy="461635"/>
          </a:xfrm>
          <a:prstGeom prst="rect">
            <a:avLst/>
          </a:prstGeom>
          <a:noFill/>
          <a:ln>
            <a:noFill/>
          </a:ln>
        </p:spPr>
        <p:txBody>
          <a:bodyPr spcFirstLastPara="1" wrap="square" lIns="91425" tIns="45700" rIns="91425" bIns="45700" anchor="ctr" anchorCtr="0">
            <a:noAutofit/>
          </a:bodyPr>
          <a:lstStyle/>
          <a:p>
            <a:pPr marL="0" marR="0" lvl="0" indent="0" rtl="0">
              <a:lnSpc>
                <a:spcPct val="80000"/>
              </a:lnSpc>
              <a:spcBef>
                <a:spcPts val="0"/>
              </a:spcBef>
              <a:spcAft>
                <a:spcPts val="0"/>
              </a:spcAft>
              <a:buClr>
                <a:srgbClr val="E6272D"/>
              </a:buClr>
              <a:buSzPts val="2600"/>
              <a:buFont typeface="Calibri"/>
              <a:buNone/>
            </a:pPr>
            <a:r>
              <a:rPr lang="tr-TR" sz="2400" b="1" i="0" u="none" strike="noStrike" cap="none" dirty="0" smtClean="0">
                <a:solidFill>
                  <a:srgbClr val="E6272D"/>
                </a:solidFill>
                <a:latin typeface="Calibri"/>
                <a:ea typeface="Calibri"/>
                <a:cs typeface="Calibri"/>
                <a:sym typeface="Calibri"/>
              </a:rPr>
              <a:t>BÖLÜM </a:t>
            </a:r>
            <a:r>
              <a:rPr lang="tr-TR" sz="2400" b="1" dirty="0" smtClean="0">
                <a:solidFill>
                  <a:srgbClr val="E6272D"/>
                </a:solidFill>
                <a:latin typeface="Calibri"/>
                <a:ea typeface="Calibri"/>
                <a:cs typeface="Calibri"/>
                <a:sym typeface="Calibri"/>
              </a:rPr>
              <a:t>5</a:t>
            </a:r>
            <a:r>
              <a:rPr lang="tr-TR" sz="2400" b="1" i="0" u="none" strike="noStrike" cap="none" dirty="0" smtClean="0">
                <a:solidFill>
                  <a:srgbClr val="E6272D"/>
                </a:solidFill>
                <a:latin typeface="Calibri"/>
                <a:ea typeface="Calibri"/>
                <a:cs typeface="Calibri"/>
                <a:sym typeface="Calibri"/>
              </a:rPr>
              <a:t>. İSG’NİN HUKUKİ KAYNAKLARI VE GELİŞİMİ</a:t>
            </a:r>
            <a:endParaRPr lang="tr-TR" sz="24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9"/>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5.3. Dünya’da İş Sağlığı ve Güvenliğinin Gelişimi </a:t>
            </a:r>
            <a:endParaRPr/>
          </a:p>
        </p:txBody>
      </p:sp>
      <p:sp>
        <p:nvSpPr>
          <p:cNvPr id="180" name="Google Shape;180;p9"/>
          <p:cNvSpPr txBox="1">
            <a:spLocks noGrp="1"/>
          </p:cNvSpPr>
          <p:nvPr>
            <p:ph type="body" idx="1"/>
          </p:nvPr>
        </p:nvSpPr>
        <p:spPr>
          <a:xfrm>
            <a:off x="848150" y="1703175"/>
            <a:ext cx="7066500" cy="47928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None/>
            </a:pPr>
            <a:r>
              <a:rPr lang="tr-TR"/>
              <a:t>İşgücünü satarak yaşamını sürdürmek zorunda olan çalışan tipinin ortaya çıktığı sanayi devriminden bu yana tüm dünyada işçi hakları öncelikle yasaklanmıştır. Yasakların etkili olmadığı görülünce bu alanı kanunlarla düzenleyerek sınırlama anlayışı hakim olmuştur.</a:t>
            </a:r>
            <a:endParaRPr/>
          </a:p>
          <a:p>
            <a:pPr marL="0" lvl="0" indent="0" algn="l" rtl="0">
              <a:lnSpc>
                <a:spcPct val="90000"/>
              </a:lnSpc>
              <a:spcBef>
                <a:spcPts val="1000"/>
              </a:spcBef>
              <a:spcAft>
                <a:spcPts val="0"/>
              </a:spcAft>
              <a:buClr>
                <a:schemeClr val="dk1"/>
              </a:buClr>
              <a:buSzPts val="2400"/>
              <a:buNone/>
            </a:pPr>
            <a:endParaRPr/>
          </a:p>
          <a:p>
            <a:pPr marL="0" lvl="0" indent="0" algn="l" rtl="0">
              <a:lnSpc>
                <a:spcPct val="90000"/>
              </a:lnSpc>
              <a:spcBef>
                <a:spcPts val="1000"/>
              </a:spcBef>
              <a:spcAft>
                <a:spcPts val="0"/>
              </a:spcAft>
              <a:buNone/>
            </a:pPr>
            <a:r>
              <a:rPr lang="tr-TR"/>
              <a:t>Birikim rejimi, ücretli çalışmayla birleşince kölelik düzeni ve feci çalışma koşulları ortaya çıkmıştır. Bu alan düzenlenmezse üretim yapacak işçi kalmayacak seviyeye gelinmiştir.</a:t>
            </a:r>
            <a:endParaRPr/>
          </a:p>
        </p:txBody>
      </p:sp>
      <p:pic>
        <p:nvPicPr>
          <p:cNvPr id="181" name="Google Shape;181;p9" title="Ekran görüntüsü 2026-03-04 111449-Photoroom.png"/>
          <p:cNvPicPr preferRelativeResize="0"/>
          <p:nvPr/>
        </p:nvPicPr>
        <p:blipFill>
          <a:blip r:embed="rId3">
            <a:alphaModFix/>
          </a:blip>
          <a:stretch>
            <a:fillRect/>
          </a:stretch>
        </p:blipFill>
        <p:spPr>
          <a:xfrm>
            <a:off x="7591500" y="1653347"/>
            <a:ext cx="4600500" cy="4475765"/>
          </a:xfrm>
          <a:prstGeom prst="rect">
            <a:avLst/>
          </a:prstGeom>
          <a:noFill/>
          <a:ln>
            <a:noFill/>
          </a:ln>
        </p:spPr>
      </p:pic>
      <p:sp>
        <p:nvSpPr>
          <p:cNvPr id="5" name="Google Shape;125;p2"/>
          <p:cNvSpPr txBox="1"/>
          <p:nvPr/>
        </p:nvSpPr>
        <p:spPr>
          <a:xfrm>
            <a:off x="208548" y="116796"/>
            <a:ext cx="10026229" cy="461635"/>
          </a:xfrm>
          <a:prstGeom prst="rect">
            <a:avLst/>
          </a:prstGeom>
          <a:noFill/>
          <a:ln>
            <a:noFill/>
          </a:ln>
        </p:spPr>
        <p:txBody>
          <a:bodyPr spcFirstLastPara="1" wrap="square" lIns="91425" tIns="45700" rIns="91425" bIns="45700" anchor="ctr" anchorCtr="0">
            <a:noAutofit/>
          </a:bodyPr>
          <a:lstStyle/>
          <a:p>
            <a:pPr marL="0" marR="0" lvl="0" indent="0" rtl="0">
              <a:lnSpc>
                <a:spcPct val="80000"/>
              </a:lnSpc>
              <a:spcBef>
                <a:spcPts val="0"/>
              </a:spcBef>
              <a:spcAft>
                <a:spcPts val="0"/>
              </a:spcAft>
              <a:buClr>
                <a:srgbClr val="E6272D"/>
              </a:buClr>
              <a:buSzPts val="2600"/>
              <a:buFont typeface="Calibri"/>
              <a:buNone/>
            </a:pPr>
            <a:r>
              <a:rPr lang="tr-TR" sz="2400" b="1" i="0" u="none" strike="noStrike" cap="none" dirty="0" smtClean="0">
                <a:solidFill>
                  <a:srgbClr val="E6272D"/>
                </a:solidFill>
                <a:latin typeface="Calibri"/>
                <a:ea typeface="Calibri"/>
                <a:cs typeface="Calibri"/>
                <a:sym typeface="Calibri"/>
              </a:rPr>
              <a:t>BÖLÜM </a:t>
            </a:r>
            <a:r>
              <a:rPr lang="tr-TR" sz="2400" b="1" dirty="0" smtClean="0">
                <a:solidFill>
                  <a:srgbClr val="E6272D"/>
                </a:solidFill>
                <a:latin typeface="Calibri"/>
                <a:ea typeface="Calibri"/>
                <a:cs typeface="Calibri"/>
                <a:sym typeface="Calibri"/>
              </a:rPr>
              <a:t>5</a:t>
            </a:r>
            <a:r>
              <a:rPr lang="tr-TR" sz="2400" b="1" i="0" u="none" strike="noStrike" cap="none" dirty="0" smtClean="0">
                <a:solidFill>
                  <a:srgbClr val="E6272D"/>
                </a:solidFill>
                <a:latin typeface="Calibri"/>
                <a:ea typeface="Calibri"/>
                <a:cs typeface="Calibri"/>
                <a:sym typeface="Calibri"/>
              </a:rPr>
              <a:t>. İSG’NİN HUKUKİ KAYNAKLARI VE GELİŞİMİ</a:t>
            </a:r>
            <a:endParaRPr lang="tr-TR" sz="2400" b="1" i="0" u="none" strike="noStrike" cap="none" dirty="0">
              <a:solidFill>
                <a:srgbClr val="E6272D"/>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eması">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117</TotalTime>
  <Words>2195</Words>
  <Application>Microsoft Office PowerPoint</Application>
  <PresentationFormat>Geniş ekran</PresentationFormat>
  <Paragraphs>223</Paragraphs>
  <Slides>35</Slides>
  <Notes>35</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35</vt:i4>
      </vt:variant>
    </vt:vector>
  </HeadingPairs>
  <TitlesOfParts>
    <vt:vector size="39" baseType="lpstr">
      <vt:lpstr>Arial</vt:lpstr>
      <vt:lpstr>Calibri</vt:lpstr>
      <vt:lpstr>Wingdings</vt:lpstr>
      <vt:lpstr>Office Teması</vt:lpstr>
      <vt:lpstr>İŞ SAĞLIĞI VE GÜVENLİĞİ</vt:lpstr>
      <vt:lpstr>Bölüm Hedefleri</vt:lpstr>
      <vt:lpstr>5.1. İş Sağlığı ve Güvenliği Hakkının Kaynakları</vt:lpstr>
      <vt:lpstr>5.1.1. Uluslararası Kaynaklar</vt:lpstr>
      <vt:lpstr>5.1.1. Uluslararası Kaynaklar</vt:lpstr>
      <vt:lpstr>5.2. Ulusal Kaynaklar</vt:lpstr>
      <vt:lpstr>5.3. Dünya’da İş Sağlığı ve Güvenliğinin Gelişimi </vt:lpstr>
      <vt:lpstr>5.3. Dünya’da İş Sağlığı ve Güvenliğinin Gelişimi </vt:lpstr>
      <vt:lpstr>5.3. Dünya’da İş Sağlığı ve Güvenliğinin Gelişimi </vt:lpstr>
      <vt:lpstr>5.3. Dünya’da İş Sağlığı ve Güvenliğinin Gelişimi </vt:lpstr>
      <vt:lpstr>5.3. Dünya’da İş Sağlığı ve Güvenliğinin Gelişimi </vt:lpstr>
      <vt:lpstr>5.3. Dünya’da İş Sağlığı ve Güvenliğinin Gelişimi </vt:lpstr>
      <vt:lpstr>5.3. Dünya’da İş Sağlığı ve Güvenliğinin Gelişimi </vt:lpstr>
      <vt:lpstr>5.3. Dünya’da İş Sağlığı ve Güvenliğinin Gelişimi </vt:lpstr>
      <vt:lpstr>5.3. Dünya’da İş Sağlığı ve Güvenliğinin Gelişimi </vt:lpstr>
      <vt:lpstr>5.3. Dünya’da İş Sağlığı ve Güvenliğinin Gelişimi </vt:lpstr>
      <vt:lpstr>5.3. Dünya’da İş Sağlığı ve Güvenliğinin Gelişimi </vt:lpstr>
      <vt:lpstr>5.3. Dünya’da İş Sağlığı ve Güvenliğinin Gelişimi </vt:lpstr>
      <vt:lpstr>5.4. Türkiye’de İş Sağlığı ve Güvenliğinin Gelişimi </vt:lpstr>
      <vt:lpstr>5.4.1. Osmanlı Dönemi’nde İş Sağlığı ve Güvenliği</vt:lpstr>
      <vt:lpstr>5.4.1. Osmanlı Dönemi’nde İş Sağlığı ve Güvenliği</vt:lpstr>
      <vt:lpstr>5.4.2. Cumhuriyet Dönemi’nde İş Sağlığı ve Güvenliği </vt:lpstr>
      <vt:lpstr>5.4.2. Cumhuriyet Dönemi’nde İş Sağlığı ve Güvenliği </vt:lpstr>
      <vt:lpstr>5.4.2. Cumhuriyet Dönemi’nde İş Sağlığı ve Güvenliği </vt:lpstr>
      <vt:lpstr>5.5. İş Sağlığı ve Güvenliğinde Dönemsel Bakış Açıları </vt:lpstr>
      <vt:lpstr>5.6. İş Sağlığı ve Güvenliği Kurumsal Yapısı</vt:lpstr>
      <vt:lpstr>5.6. İş Sağlığı ve Güvenliği Kurumsal Yapısı</vt:lpstr>
      <vt:lpstr>5.6.1. İş Sağlığı ve Güvenliği Genel Müdürlüğü</vt:lpstr>
      <vt:lpstr>5.8. İş Teftiş Kurulu</vt:lpstr>
      <vt:lpstr>5.9. Çalışma ve Sosyal Güvenlik Eğitim ve Araştırma Merkezi </vt:lpstr>
      <vt:lpstr>5.10. Sosyal Güvenlik Kurumu</vt:lpstr>
      <vt:lpstr>5.11. İş Sağlığı ve Güvenliği Merkezi</vt:lpstr>
      <vt:lpstr>5.12. Ulusal İş Sağlığı ve Güvenliği Konseyi</vt:lpstr>
      <vt:lpstr>Bölüm Özeti</vt:lpstr>
      <vt:lpstr>Bölüm Sonu Soruları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SAĞLIĞI VE GÜVENLİĞİ</dc:title>
  <dc:creator>HBV</dc:creator>
  <cp:lastModifiedBy>Öznur BABAYİĞİT</cp:lastModifiedBy>
  <cp:revision>12</cp:revision>
  <dcterms:created xsi:type="dcterms:W3CDTF">2021-12-24T13:00:06Z</dcterms:created>
  <dcterms:modified xsi:type="dcterms:W3CDTF">2026-07-16T10:32:15Z</dcterms:modified>
</cp:coreProperties>
</file>