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63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9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5CC0"/>
    <a:srgbClr val="BC722B"/>
    <a:srgbClr val="00B59A"/>
    <a:srgbClr val="1D39CF"/>
    <a:srgbClr val="F57C00"/>
    <a:srgbClr val="689F38"/>
    <a:srgbClr val="7F0F12"/>
    <a:srgbClr val="E62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02" y="96"/>
      </p:cViewPr>
      <p:guideLst>
        <p:guide pos="3840"/>
        <p:guide pos="39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93" y="4797388"/>
            <a:ext cx="4009373" cy="1643186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200" y="3812798"/>
            <a:ext cx="12192000" cy="1511808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" y="141355"/>
            <a:ext cx="5630779" cy="1291946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83" y="2149788"/>
            <a:ext cx="10026317" cy="4109147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4932947" y="3092837"/>
            <a:ext cx="7259053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6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5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8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93" y="4797388"/>
            <a:ext cx="4009373" cy="164318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200" y="3812798"/>
            <a:ext cx="12192000" cy="151180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" y="141355"/>
            <a:ext cx="5630779" cy="129194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83" y="2149788"/>
            <a:ext cx="10026317" cy="4109147"/>
          </a:xfrm>
          <a:prstGeom prst="rect">
            <a:avLst/>
          </a:prstGeom>
        </p:spPr>
      </p:pic>
      <p:sp>
        <p:nvSpPr>
          <p:cNvPr id="12" name="Unvan 1"/>
          <p:cNvSpPr txBox="1">
            <a:spLocks/>
          </p:cNvSpPr>
          <p:nvPr userDrawn="1"/>
        </p:nvSpPr>
        <p:spPr>
          <a:xfrm>
            <a:off x="4932947" y="3092837"/>
            <a:ext cx="725905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ASIL BAŞLIK STİLİ İÇİN TIKLATIN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2698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95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882" y="471272"/>
            <a:ext cx="11354585" cy="83877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560" y="471272"/>
            <a:ext cx="3401715" cy="83877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652" y="471272"/>
            <a:ext cx="939743" cy="838779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06" y="471272"/>
            <a:ext cx="939743" cy="83877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041" y="63283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2114" y="541421"/>
            <a:ext cx="8641096" cy="60158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62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18" y="596567"/>
            <a:ext cx="10058401" cy="60257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200" y="1384209"/>
            <a:ext cx="5172075" cy="479275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pic>
        <p:nvPicPr>
          <p:cNvPr id="22" name="Resim 2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356" y="3365530"/>
            <a:ext cx="6227030" cy="3172131"/>
          </a:xfrm>
          <a:prstGeom prst="rect">
            <a:avLst/>
          </a:prstGeom>
        </p:spPr>
      </p:pic>
      <p:sp>
        <p:nvSpPr>
          <p:cNvPr id="13" name="Unvan 1"/>
          <p:cNvSpPr>
            <a:spLocks noGrp="1"/>
          </p:cNvSpPr>
          <p:nvPr>
            <p:ph type="title"/>
          </p:nvPr>
        </p:nvSpPr>
        <p:spPr>
          <a:xfrm>
            <a:off x="1798046" y="708053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pic>
        <p:nvPicPr>
          <p:cNvPr id="16" name="Resim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18" y="426911"/>
            <a:ext cx="747960" cy="74796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568" y="451185"/>
            <a:ext cx="819478" cy="74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9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sp>
        <p:nvSpPr>
          <p:cNvPr id="5" name="Dikdörtgen 4"/>
          <p:cNvSpPr/>
          <p:nvPr userDrawn="1"/>
        </p:nvSpPr>
        <p:spPr>
          <a:xfrm>
            <a:off x="1054442" y="676275"/>
            <a:ext cx="10058401" cy="401650"/>
          </a:xfrm>
          <a:prstGeom prst="rect">
            <a:avLst/>
          </a:prstGeom>
          <a:gradFill flip="none" rotWithShape="1">
            <a:gsLst>
              <a:gs pos="0">
                <a:srgbClr val="E6272D"/>
              </a:gs>
              <a:gs pos="54000">
                <a:srgbClr val="7F0F12"/>
              </a:gs>
              <a:gs pos="44000">
                <a:srgbClr val="7F0F12"/>
              </a:gs>
              <a:gs pos="100000">
                <a:srgbClr val="E6272D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7F0F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200" y="1384209"/>
            <a:ext cx="5353050" cy="4792754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pic>
        <p:nvPicPr>
          <p:cNvPr id="16" name="Resim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356" y="3365530"/>
            <a:ext cx="6227030" cy="3172131"/>
          </a:xfrm>
          <a:prstGeom prst="rect">
            <a:avLst/>
          </a:prstGeom>
        </p:spPr>
      </p:pic>
      <p:sp>
        <p:nvSpPr>
          <p:cNvPr id="23" name="Unvan 1"/>
          <p:cNvSpPr>
            <a:spLocks noGrp="1"/>
          </p:cNvSpPr>
          <p:nvPr>
            <p:ph type="title"/>
          </p:nvPr>
        </p:nvSpPr>
        <p:spPr>
          <a:xfrm>
            <a:off x="1717237" y="691270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pic>
        <p:nvPicPr>
          <p:cNvPr id="24" name="Resim 2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5" y="383364"/>
            <a:ext cx="806256" cy="806256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110" y="411503"/>
            <a:ext cx="763368" cy="76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8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18" y="596567"/>
            <a:ext cx="10091351" cy="60257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8046" y="708053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pic>
        <p:nvPicPr>
          <p:cNvPr id="12" name="Resim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18" y="426911"/>
            <a:ext cx="747960" cy="74796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568" y="451185"/>
            <a:ext cx="819478" cy="747960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199" y="1384209"/>
            <a:ext cx="10620375" cy="479275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36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756" y="956706"/>
            <a:ext cx="591551" cy="242439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258" y="975756"/>
            <a:ext cx="648114" cy="242439"/>
          </a:xfrm>
          <a:prstGeom prst="rect">
            <a:avLst/>
          </a:prstGeom>
        </p:spPr>
      </p:pic>
      <p:sp>
        <p:nvSpPr>
          <p:cNvPr id="5" name="Dikdörtgen 4"/>
          <p:cNvSpPr/>
          <p:nvPr userDrawn="1"/>
        </p:nvSpPr>
        <p:spPr>
          <a:xfrm>
            <a:off x="1046205" y="676275"/>
            <a:ext cx="10107828" cy="401650"/>
          </a:xfrm>
          <a:prstGeom prst="rect">
            <a:avLst/>
          </a:prstGeom>
          <a:gradFill flip="none" rotWithShape="1">
            <a:gsLst>
              <a:gs pos="0">
                <a:srgbClr val="E6272D"/>
              </a:gs>
              <a:gs pos="54000">
                <a:srgbClr val="7F0F12"/>
              </a:gs>
              <a:gs pos="44000">
                <a:srgbClr val="7F0F12"/>
              </a:gs>
              <a:gs pos="100000">
                <a:srgbClr val="E6272D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7F0F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8" y="6312572"/>
            <a:ext cx="1962043" cy="450178"/>
          </a:xfrm>
          <a:prstGeom prst="rect">
            <a:avLst/>
          </a:prstGeom>
        </p:spPr>
      </p:pic>
      <p:sp>
        <p:nvSpPr>
          <p:cNvPr id="19" name="İçerik Yer Tutucusu 2"/>
          <p:cNvSpPr>
            <a:spLocks noGrp="1"/>
          </p:cNvSpPr>
          <p:nvPr>
            <p:ph idx="1"/>
          </p:nvPr>
        </p:nvSpPr>
        <p:spPr>
          <a:xfrm>
            <a:off x="838200" y="1384209"/>
            <a:ext cx="10668000" cy="4792754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110" y="411503"/>
            <a:ext cx="763368" cy="76336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65" y="383364"/>
            <a:ext cx="806256" cy="806256"/>
          </a:xfrm>
          <a:prstGeom prst="rect">
            <a:avLst/>
          </a:prstGeom>
        </p:spPr>
      </p:pic>
      <p:sp>
        <p:nvSpPr>
          <p:cNvPr id="16" name="Unvan 1"/>
          <p:cNvSpPr>
            <a:spLocks noGrp="1"/>
          </p:cNvSpPr>
          <p:nvPr>
            <p:ph type="title"/>
          </p:nvPr>
        </p:nvSpPr>
        <p:spPr>
          <a:xfrm>
            <a:off x="1717237" y="691270"/>
            <a:ext cx="8823158" cy="377798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6247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384209"/>
            <a:ext cx="10515600" cy="47927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36F1F-85EC-43E8-8805-89666E9EB848}" type="datetimeFigureOut">
              <a:rPr lang="tr-TR" smtClean="0"/>
              <a:t>17.07.2026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BEE07-0436-42BA-9B87-974B587B8E9E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08548" y="605590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841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622800" y="3092837"/>
            <a:ext cx="7569200" cy="2387600"/>
          </a:xfrm>
        </p:spPr>
        <p:txBody>
          <a:bodyPr/>
          <a:lstStyle/>
          <a:p>
            <a:r>
              <a:rPr lang="tr-TR" dirty="0" smtClean="0"/>
              <a:t>İŞ SAĞLIĞI VE GÜVENLİĞİ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879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6.3. İŞYERİ HEKİMİ GÖREVLENDİRME SÜRELERİ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8" y="1143000"/>
            <a:ext cx="10496100" cy="5715000"/>
          </a:xfrm>
        </p:spPr>
      </p:pic>
      <p:sp>
        <p:nvSpPr>
          <p:cNvPr id="7" name="Dikdörtgen 6"/>
          <p:cNvSpPr/>
          <p:nvPr/>
        </p:nvSpPr>
        <p:spPr>
          <a:xfrm>
            <a:off x="1113542" y="1404110"/>
            <a:ext cx="6688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Az tehlikeli sınıfta yer alan işyerlerinde çalışan başına ayda en az </a:t>
            </a:r>
            <a:r>
              <a:rPr lang="tr-TR" sz="2000" dirty="0" smtClean="0"/>
              <a:t>5 dakika.</a:t>
            </a:r>
            <a:endParaRPr lang="tr-TR" sz="2000" dirty="0"/>
          </a:p>
        </p:txBody>
      </p:sp>
      <p:sp>
        <p:nvSpPr>
          <p:cNvPr id="8" name="Dikdörtgen 7"/>
          <p:cNvSpPr/>
          <p:nvPr/>
        </p:nvSpPr>
        <p:spPr>
          <a:xfrm>
            <a:off x="1113542" y="2878686"/>
            <a:ext cx="83650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Tehlikeli sınıfta yer alan işyerlerinde çalışan başına ayda en az 10</a:t>
            </a:r>
          </a:p>
          <a:p>
            <a:r>
              <a:rPr lang="tr-TR" sz="2000" dirty="0"/>
              <a:t>d</a:t>
            </a:r>
            <a:r>
              <a:rPr lang="tr-TR" sz="2000" dirty="0" smtClean="0"/>
              <a:t>akika.</a:t>
            </a:r>
            <a:endParaRPr lang="tr-TR" sz="2000" dirty="0"/>
          </a:p>
        </p:txBody>
      </p:sp>
      <p:sp>
        <p:nvSpPr>
          <p:cNvPr id="9" name="Dikdörtgen 8"/>
          <p:cNvSpPr/>
          <p:nvPr/>
        </p:nvSpPr>
        <p:spPr>
          <a:xfrm>
            <a:off x="1113542" y="4343645"/>
            <a:ext cx="71400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Çok tehlikeli sınıfta yer alan işyerlerinde çalışan başına ayda en az </a:t>
            </a:r>
            <a:r>
              <a:rPr lang="tr-TR" sz="2000" dirty="0" smtClean="0"/>
              <a:t>15 dakika </a:t>
            </a:r>
            <a:r>
              <a:rPr lang="tr-TR" sz="2000" dirty="0"/>
              <a:t>işyeri hekimi görevlendirilir.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113542" y="5818221"/>
            <a:ext cx="76284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Az tehlikeli sınıfta her 2.000, tehlikeli sınıfta her 1.000, çok </a:t>
            </a:r>
            <a:r>
              <a:rPr lang="tr-TR" sz="2000" dirty="0" smtClean="0"/>
              <a:t>tehlikeli sınıfta </a:t>
            </a:r>
            <a:r>
              <a:rPr lang="tr-TR" sz="2000" dirty="0"/>
              <a:t>her 750 çalışan için tam zamanlı bir işyeri hekimi görevlendirilir.</a:t>
            </a: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1091698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6.4. İŞ GÜVENLİĞİ UZMANI GÖREVLENDİRME SÜRELERİ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78" y="1234142"/>
            <a:ext cx="4998688" cy="365759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368939" y="2554068"/>
            <a:ext cx="5325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Az tehlikeli sınıfta yer alan işyerlerinde çalışan başına ayda en az </a:t>
            </a:r>
            <a:r>
              <a:rPr lang="tr-TR" dirty="0" smtClean="0"/>
              <a:t>10 dakika.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467239" y="3995506"/>
            <a:ext cx="5607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Tehlikeli sınıfta yer alan işyerlerinde çalışan başına ayda en </a:t>
            </a:r>
            <a:r>
              <a:rPr lang="tr-TR" dirty="0" smtClean="0"/>
              <a:t>az 20 dakika.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3171659" y="4891741"/>
            <a:ext cx="5733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Çok tehlikeli sınıfta yer alan işyerlerinde çalışan başına ayda en az </a:t>
            </a:r>
            <a:r>
              <a:rPr lang="tr-TR" dirty="0" smtClean="0"/>
              <a:t>40 dakika </a:t>
            </a:r>
            <a:r>
              <a:rPr lang="tr-TR" dirty="0"/>
              <a:t>işyeri hekimi görevlendirilir.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07439" y="4250305"/>
            <a:ext cx="21797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Az tehlikeli sınıfta her 1.000, tehlikeli sınıfta her 500, çok </a:t>
            </a:r>
            <a:r>
              <a:rPr lang="tr-TR" dirty="0" smtClean="0"/>
              <a:t>tehlikeli sınıfta </a:t>
            </a:r>
            <a:r>
              <a:rPr lang="tr-TR" dirty="0"/>
              <a:t>her 250 çalışan için tam zamanlı bir işyeri hekimi görevlendirilir.</a:t>
            </a:r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4171392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6.4. </a:t>
            </a:r>
            <a:r>
              <a:rPr lang="tr-TR" dirty="0"/>
              <a:t>İŞ GÜVENLİĞİ UZMANI GÖREVLENDİRME SÜRELERİ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4135" y="1649525"/>
            <a:ext cx="6468532" cy="288299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Az </a:t>
            </a:r>
            <a:r>
              <a:rPr lang="tr-TR" dirty="0"/>
              <a:t>tehlikeli sınıftaki işyerlerinde en az (C) sınıfı belge </a:t>
            </a:r>
            <a:r>
              <a:rPr lang="tr-TR" dirty="0" smtClean="0"/>
              <a:t>sahibi, Tehlikeli </a:t>
            </a:r>
            <a:r>
              <a:rPr lang="tr-TR" dirty="0"/>
              <a:t>sınıftaki işyerlerinde en az (B) sınıfı belge </a:t>
            </a:r>
            <a:r>
              <a:rPr lang="tr-TR" dirty="0" smtClean="0"/>
              <a:t>sahibi, Çok </a:t>
            </a:r>
            <a:r>
              <a:rPr lang="tr-TR" dirty="0"/>
              <a:t>tehlikeli sınıftaki işyerlerinde en az (A) sınıfı belge sahibi </a:t>
            </a:r>
            <a:r>
              <a:rPr lang="tr-TR" dirty="0" smtClean="0"/>
              <a:t>iş güvenliği </a:t>
            </a:r>
            <a:r>
              <a:rPr lang="tr-TR" dirty="0"/>
              <a:t>uzmanlarının görevlendirilmesi </a:t>
            </a:r>
            <a:r>
              <a:rPr lang="tr-TR" dirty="0" smtClean="0"/>
              <a:t>gerekiyor. Ancak; 31.12.2024 </a:t>
            </a:r>
            <a:r>
              <a:rPr lang="tr-TR" dirty="0"/>
              <a:t>tarihine kadar (A) sınıfı belge sahibi iş güvenliği </a:t>
            </a:r>
            <a:r>
              <a:rPr lang="tr-TR" dirty="0" smtClean="0"/>
              <a:t>uzmanı görevlendirilmesi </a:t>
            </a:r>
            <a:r>
              <a:rPr lang="tr-TR" dirty="0"/>
              <a:t>gereken işyerlerinde (B) sınıfı belge sahibi uzman, ve (</a:t>
            </a:r>
            <a:r>
              <a:rPr lang="tr-TR" dirty="0" smtClean="0"/>
              <a:t>B) sınıfı </a:t>
            </a:r>
            <a:r>
              <a:rPr lang="tr-TR" dirty="0"/>
              <a:t>belge sahibi iş güvenliği uzmanı görevlendirilmesi </a:t>
            </a:r>
            <a:r>
              <a:rPr lang="tr-TR" dirty="0" smtClean="0"/>
              <a:t>gereken işyerlerinde </a:t>
            </a:r>
            <a:r>
              <a:rPr lang="tr-TR" dirty="0"/>
              <a:t>(C) sınıfı uzman görevlendirilmesi şeklinde yerine getirilebilir.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74135" y="4240639"/>
            <a:ext cx="65531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Kamu kurumları ve 50’den az çalışanı bulunan </a:t>
            </a:r>
            <a:r>
              <a:rPr lang="tr-TR" sz="2200" dirty="0" smtClean="0"/>
              <a:t>az tehlikeli </a:t>
            </a:r>
            <a:r>
              <a:rPr lang="tr-TR" sz="2200" dirty="0"/>
              <a:t>işyerlerinde </a:t>
            </a:r>
            <a:r>
              <a:rPr lang="tr-TR" sz="2200" dirty="0" smtClean="0"/>
              <a:t>31.12.2024 tarihinde devreye girecek. Diğer </a:t>
            </a:r>
            <a:r>
              <a:rPr lang="tr-TR" sz="2200" dirty="0"/>
              <a:t>tüm işyerlerinde bu yükümlülük </a:t>
            </a:r>
            <a:r>
              <a:rPr lang="tr-TR" sz="2200" dirty="0" smtClean="0"/>
              <a:t>devreye girdi</a:t>
            </a:r>
            <a:r>
              <a:rPr lang="tr-TR" sz="2200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256" y="1384210"/>
            <a:ext cx="5778500" cy="4445000"/>
          </a:xfrm>
          <a:prstGeom prst="rect">
            <a:avLst/>
          </a:prstGeom>
        </p:spPr>
      </p:pic>
      <p:sp>
        <p:nvSpPr>
          <p:cNvPr id="7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267576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547" y="605590"/>
            <a:ext cx="10755785" cy="497307"/>
          </a:xfrm>
        </p:spPr>
        <p:txBody>
          <a:bodyPr/>
          <a:lstStyle/>
          <a:p>
            <a:r>
              <a:rPr lang="tr-TR" dirty="0" smtClean="0"/>
              <a:t>6.5</a:t>
            </a:r>
            <a:r>
              <a:rPr lang="tr-TR" dirty="0"/>
              <a:t>. YARDIMCI SAĞLIK PERSONELİ </a:t>
            </a:r>
            <a:r>
              <a:rPr lang="tr-TR" dirty="0" smtClean="0"/>
              <a:t>GÖREVLENDİRME YÜKÜMLÜLÜĞÜ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71" y="1439965"/>
            <a:ext cx="10617731" cy="5079999"/>
          </a:xfrm>
        </p:spPr>
      </p:pic>
      <p:sp>
        <p:nvSpPr>
          <p:cNvPr id="6" name="Dikdörtgen 5"/>
          <p:cNvSpPr/>
          <p:nvPr/>
        </p:nvSpPr>
        <p:spPr>
          <a:xfrm>
            <a:off x="905934" y="3026602"/>
            <a:ext cx="1828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10 ve daha fazla çalışanı bulunan çok tehlikeli işyerlerinde yardımcı</a:t>
            </a:r>
          </a:p>
          <a:p>
            <a:r>
              <a:rPr lang="tr-TR" dirty="0"/>
              <a:t>sağlık personeli görevlendirilmek durumunda.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564466" y="3026602"/>
            <a:ext cx="1828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Çok tehlikeli sınıfta yer alan 10 ila 49 çalışanı olan işyerlerinde </a:t>
            </a:r>
            <a:r>
              <a:rPr lang="tr-TR" dirty="0" smtClean="0"/>
              <a:t>çalışan başına </a:t>
            </a:r>
            <a:r>
              <a:rPr lang="tr-TR" dirty="0"/>
              <a:t>ayda en az 10 </a:t>
            </a:r>
            <a:r>
              <a:rPr lang="tr-TR" dirty="0" smtClean="0"/>
              <a:t>dakika.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6088591" y="3026602"/>
            <a:ext cx="2159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Çok tehlikeli sınıfta yer alan 50 ila 249 çalışanı olan işyerlerinde çalışan</a:t>
            </a:r>
          </a:p>
          <a:p>
            <a:r>
              <a:rPr lang="tr-TR" dirty="0"/>
              <a:t>başına ayda en az 15 </a:t>
            </a:r>
            <a:r>
              <a:rPr lang="tr-TR" dirty="0" smtClean="0"/>
              <a:t>dakika.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8773584" y="3026602"/>
            <a:ext cx="16171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Çok tehlikeli sınıfta yer alan 250 ve üzeri çalışanı olan işyerlerinde</a:t>
            </a:r>
          </a:p>
          <a:p>
            <a:r>
              <a:rPr lang="tr-TR" dirty="0"/>
              <a:t>çalışan başına ayda en az 20 dakika.</a:t>
            </a:r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447117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6.6. İSG – KATİP SİSTEMİ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57199" y="1472905"/>
            <a:ext cx="1139613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Türkiye’deki bütün işyerlerinin kayıtlı olduğu ve iş güvenliği uzmanı, işyeri</a:t>
            </a:r>
          </a:p>
          <a:p>
            <a:r>
              <a:rPr lang="tr-TR" sz="2200" dirty="0"/>
              <a:t>hekimi ve yardımcı sağlık personeli görevlendirmelerinin takip </a:t>
            </a:r>
            <a:r>
              <a:rPr lang="tr-TR" sz="2200" dirty="0" smtClean="0"/>
              <a:t>edildiği sistemin adı. Bu </a:t>
            </a:r>
            <a:r>
              <a:rPr lang="tr-TR" sz="2200" dirty="0"/>
              <a:t>sistemde işyerlerinde kaç kişi istihdam edildiği ve iş güvenliği uzmanı </a:t>
            </a:r>
            <a:r>
              <a:rPr lang="tr-TR" sz="2200" dirty="0" smtClean="0"/>
              <a:t>– işyeri </a:t>
            </a:r>
            <a:r>
              <a:rPr lang="tr-TR" sz="2200" dirty="0"/>
              <a:t>hekimi görevlendirilip görevlendirilmediği takip </a:t>
            </a:r>
            <a:r>
              <a:rPr lang="tr-TR" sz="2200" dirty="0" smtClean="0"/>
              <a:t>ediliyor. Hangi </a:t>
            </a:r>
            <a:r>
              <a:rPr lang="tr-TR" sz="2200" dirty="0"/>
              <a:t>işyerinde hangi iş güvenliği uzmanının, ne kadar </a:t>
            </a:r>
            <a:r>
              <a:rPr lang="tr-TR" sz="2200" dirty="0" smtClean="0"/>
              <a:t>süre görevlendirildiği </a:t>
            </a:r>
            <a:r>
              <a:rPr lang="tr-TR" sz="2200" dirty="0"/>
              <a:t>görülebiliyor.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57200" y="3271968"/>
            <a:ext cx="864446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/>
              <a:t>İş güvenliği uzmanları ve işyeri hekimlerinin ayda </a:t>
            </a:r>
            <a:r>
              <a:rPr lang="tr-TR" sz="2200" dirty="0" smtClean="0"/>
              <a:t>görevlendirilebileceği süre </a:t>
            </a:r>
            <a:r>
              <a:rPr lang="tr-TR" sz="2200" dirty="0"/>
              <a:t>toplam: 11.700 </a:t>
            </a:r>
            <a:r>
              <a:rPr lang="tr-TR" sz="2200" dirty="0" smtClean="0"/>
              <a:t>dakika Bir </a:t>
            </a:r>
            <a:r>
              <a:rPr lang="tr-TR" sz="2200" dirty="0"/>
              <a:t>hekim ya da iş güvenliği uzmanı bu sürenin </a:t>
            </a:r>
            <a:r>
              <a:rPr lang="tr-TR" sz="2200" dirty="0" smtClean="0"/>
              <a:t>üzerinde görevlendirilemiyor. Bakanlık</a:t>
            </a:r>
            <a:r>
              <a:rPr lang="tr-TR" sz="2200" dirty="0"/>
              <a:t>, İSG – KATİP sistemi üzerinden hangi işyerlerinde, </a:t>
            </a:r>
            <a:r>
              <a:rPr lang="tr-TR" sz="2200" dirty="0" smtClean="0"/>
              <a:t>hangi uzmanın </a:t>
            </a:r>
            <a:r>
              <a:rPr lang="tr-TR" sz="2200" dirty="0"/>
              <a:t>ne kadar süre ile görevlendirildiğini takip </a:t>
            </a:r>
            <a:r>
              <a:rPr lang="tr-TR" sz="2200" dirty="0" smtClean="0"/>
              <a:t>edebiliyor. Ortak </a:t>
            </a:r>
            <a:r>
              <a:rPr lang="tr-TR" sz="2200" dirty="0"/>
              <a:t>Sağlık Güvenlik Birimleri de kendi bünyesinde görev </a:t>
            </a:r>
            <a:r>
              <a:rPr lang="tr-TR" sz="2200" dirty="0" smtClean="0"/>
              <a:t>yapan uzmanları </a:t>
            </a:r>
            <a:r>
              <a:rPr lang="tr-TR" sz="2200" dirty="0"/>
              <a:t>bu sistem vasıtasıyla bu süreler içerisinde görevlendirebiliyor.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7" y="3871705"/>
            <a:ext cx="2698984" cy="2986295"/>
          </a:xfrm>
          <a:prstGeom prst="rect">
            <a:avLst/>
          </a:prstGeom>
        </p:spPr>
      </p:pic>
      <p:sp>
        <p:nvSpPr>
          <p:cNvPr id="6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1772631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tr-TR" dirty="0" smtClean="0"/>
              <a:t>Kanun</a:t>
            </a:r>
            <a:r>
              <a:rPr lang="tr-TR" dirty="0"/>
              <a:t>, kamu ve özel sektör ayrımı yapmaksızın tüm çalışanları kapsar ; temelinde "risk değerlendirmesi" yatan </a:t>
            </a:r>
            <a:r>
              <a:rPr lang="tr-TR" dirty="0" err="1"/>
              <a:t>proaktif</a:t>
            </a:r>
            <a:r>
              <a:rPr lang="tr-TR" dirty="0"/>
              <a:t> ve önleyici bir yaklaşımı benimser</a:t>
            </a:r>
            <a:r>
              <a:rPr lang="tr-TR" dirty="0" smtClean="0"/>
              <a:t>. </a:t>
            </a:r>
          </a:p>
          <a:p>
            <a:pPr algn="l"/>
            <a:r>
              <a:rPr lang="tr-TR" dirty="0" smtClean="0"/>
              <a:t>2003'te </a:t>
            </a:r>
            <a:r>
              <a:rPr lang="tr-TR" dirty="0"/>
              <a:t>İş Kanunu'na eklenen hükümler ve sonrasında çıkarılan yönetmeliklerin Danıştay tarafından iptal edilmesi üzerine, AB ve ILO normlarına uygun müstakil bir kanun ihtiyacı doğmuş ve 6331 sayılı Kanun 2012'de yürürlüğe </a:t>
            </a:r>
            <a:r>
              <a:rPr lang="tr-TR" dirty="0" smtClean="0"/>
              <a:t>girmiştir.</a:t>
            </a:r>
          </a:p>
          <a:p>
            <a:pPr algn="l"/>
            <a:r>
              <a:rPr lang="tr-TR" dirty="0" smtClean="0"/>
              <a:t>İşverenler </a:t>
            </a:r>
            <a:r>
              <a:rPr lang="tr-TR" dirty="0"/>
              <a:t>İSG hizmetlerini kendi çalışanları arasından görevlendirme yaparak, dışarıdan Ortak Sağlık ve Güvenlik Birimlerinden (OSGB) hizmet alarak veya şartları sağlıyorsa kendisi yürüterek yerine </a:t>
            </a:r>
            <a:r>
              <a:rPr lang="tr-TR" dirty="0" smtClean="0"/>
              <a:t>getirebilir.</a:t>
            </a:r>
          </a:p>
          <a:p>
            <a:pPr algn="l"/>
            <a:r>
              <a:rPr lang="tr-TR" dirty="0" smtClean="0"/>
              <a:t> İşyerinin </a:t>
            </a:r>
            <a:r>
              <a:rPr lang="tr-TR" dirty="0"/>
              <a:t>tehlike sınıfına göre (Az Tehlikeli, Tehlikeli, Çok Tehlikeli) çalışan başına aylık belirli sürelerle iş güvenliği uzmanı ve işyeri hekimi görevlendirilmesi </a:t>
            </a:r>
            <a:r>
              <a:rPr lang="tr-TR" dirty="0" smtClean="0"/>
              <a:t>zorunludur.</a:t>
            </a:r>
          </a:p>
          <a:p>
            <a:pPr algn="l"/>
            <a:r>
              <a:rPr lang="tr-TR" dirty="0" smtClean="0"/>
              <a:t>Az </a:t>
            </a:r>
            <a:r>
              <a:rPr lang="tr-TR" dirty="0"/>
              <a:t>tehlikeli sınıfta C, tehlikeli sınıfta en az B ve çok tehlikeli sınıfta en az A sınıfı belgeye sahip uzmanların görev yapması gerekir</a:t>
            </a:r>
            <a:r>
              <a:rPr lang="tr-TR" dirty="0" smtClean="0"/>
              <a:t>.</a:t>
            </a:r>
          </a:p>
          <a:p>
            <a:pPr algn="l"/>
            <a:r>
              <a:rPr lang="tr-TR" dirty="0" smtClean="0"/>
              <a:t> Tüm </a:t>
            </a:r>
            <a:r>
              <a:rPr lang="tr-TR" dirty="0"/>
              <a:t>görevlendirmeler ve çalışma süreleri (uzman ve hekimler için aylık toplam üst sınır 11.700 dakikadır) Bakanlık tarafından İSG-KATİP sistemi üzerinden dijital olarak takip edilmektedir.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717237" y="691270"/>
            <a:ext cx="8823158" cy="377798"/>
          </a:xfrm>
        </p:spPr>
        <p:txBody>
          <a:bodyPr/>
          <a:lstStyle/>
          <a:p>
            <a:r>
              <a:rPr lang="tr-TR" dirty="0" smtClean="0"/>
              <a:t>Bölüm Özeti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684421" y="161041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tr-TR" dirty="0">
              <a:solidFill>
                <a:srgbClr val="E6272D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982535" y="107546"/>
            <a:ext cx="10292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</a:rPr>
              <a:t>BÖLÜM 6: İSG'NİN HUKUKİ GELİŞİMİ VE 6331 SAYILI KANUN'UN TEŞKİLAT YAPISI</a:t>
            </a:r>
            <a:endParaRPr lang="tr-T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3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38199" y="1384209"/>
            <a:ext cx="10142914" cy="4792754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İ</a:t>
            </a:r>
            <a:r>
              <a:rPr lang="tr-TR" dirty="0" smtClean="0"/>
              <a:t>ş sağlığı ve güvenliğinin hukuki çerçevesinin gelişim sürecini </a:t>
            </a:r>
            <a:r>
              <a:rPr lang="tr-TR" dirty="0" smtClean="0"/>
              <a:t>öğrenme.</a:t>
            </a:r>
            <a:endParaRPr lang="tr-TR" dirty="0" smtClean="0"/>
          </a:p>
          <a:p>
            <a:pPr algn="l"/>
            <a:r>
              <a:rPr lang="tr-TR" dirty="0" smtClean="0"/>
              <a:t>6331 sayılı iş sağlığı ve güvenliği </a:t>
            </a:r>
            <a:r>
              <a:rPr lang="tr-TR" dirty="0" err="1" smtClean="0"/>
              <a:t>kanunu’nun</a:t>
            </a:r>
            <a:r>
              <a:rPr lang="tr-TR" dirty="0" smtClean="0"/>
              <a:t> iş sağlığı ve güvenliği hizmetlerinin yerine getirilmesi için öngördüğü yapıyı </a:t>
            </a:r>
            <a:r>
              <a:rPr lang="tr-TR" dirty="0" smtClean="0"/>
              <a:t>öğrenme.</a:t>
            </a:r>
            <a:endParaRPr lang="tr-TR" dirty="0" smtClean="0"/>
          </a:p>
          <a:p>
            <a:pPr algn="l"/>
            <a:r>
              <a:rPr lang="tr-TR" dirty="0"/>
              <a:t>İ</a:t>
            </a:r>
            <a:r>
              <a:rPr lang="tr-TR" dirty="0" smtClean="0"/>
              <a:t>ş sağlığı ve güvenliğinin kurumsal yapısını kavrayabilme.</a:t>
            </a:r>
          </a:p>
          <a:p>
            <a:pPr algn="l"/>
            <a:r>
              <a:rPr lang="tr-TR" dirty="0" smtClean="0"/>
              <a:t>İş sağlığı ve güvenliği hizmetlerinin yerine getirilmesinde öngörülen yapıyı anlayabilme.</a:t>
            </a:r>
          </a:p>
          <a:p>
            <a:pPr algn="l"/>
            <a:r>
              <a:rPr lang="tr-TR" dirty="0"/>
              <a:t>İ</a:t>
            </a:r>
            <a:r>
              <a:rPr lang="tr-TR" dirty="0" smtClean="0"/>
              <a:t>ş sağlığı ve güvenliğinin hukuki gelişim sürecini </a:t>
            </a:r>
            <a:br>
              <a:rPr lang="tr-TR" dirty="0" smtClean="0"/>
            </a:br>
            <a:r>
              <a:rPr lang="tr-TR" dirty="0" smtClean="0"/>
              <a:t>değerlendirebilme.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717237" y="691270"/>
            <a:ext cx="8823158" cy="377798"/>
          </a:xfrm>
        </p:spPr>
        <p:txBody>
          <a:bodyPr/>
          <a:lstStyle/>
          <a:p>
            <a:r>
              <a:rPr lang="tr-TR" dirty="0" smtClean="0"/>
              <a:t>BÖLÜM HEDEFLERİ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684421" y="161041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tr-TR" dirty="0">
              <a:solidFill>
                <a:srgbClr val="E6272D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82535" y="107546"/>
            <a:ext cx="10292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</a:rPr>
              <a:t>BÖLÜM 6: İSG'NİN HUKUKİ GELİŞİMİ VE 6331 SAYILI KANUN'UN TEŞKİLAT YAPISI</a:t>
            </a:r>
            <a:endParaRPr lang="tr-T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806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</a:t>
            </a:r>
            <a:r>
              <a:rPr lang="tr-TR" dirty="0" smtClean="0"/>
              <a:t>.1. </a:t>
            </a:r>
            <a:r>
              <a:rPr lang="tr-TR" dirty="0"/>
              <a:t>HUKUKİ ÇERÇEVENİN KRONOLOJİK GELİŞİMİ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269998" y="1437608"/>
            <a:ext cx="9499601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2003 yılında 4857 sayılı İş Kanunu’na iş sağlığı ve </a:t>
            </a:r>
            <a:r>
              <a:rPr lang="tr-TR" sz="2000" dirty="0" smtClean="0"/>
              <a:t>güvenliğine ilişkin </a:t>
            </a:r>
            <a:r>
              <a:rPr lang="tr-TR" sz="2000" dirty="0"/>
              <a:t>hükümler eklenmiştir.</a:t>
            </a:r>
          </a:p>
          <a:p>
            <a:pPr algn="just"/>
            <a:r>
              <a:rPr lang="tr-TR" sz="2000" dirty="0" smtClean="0"/>
              <a:t>İş </a:t>
            </a:r>
            <a:r>
              <a:rPr lang="tr-TR" sz="2000" dirty="0"/>
              <a:t>sağlığı ve güvenliği alanının tüzükten daha </a:t>
            </a:r>
            <a:r>
              <a:rPr lang="tr-TR" sz="2000" dirty="0" smtClean="0"/>
              <a:t>çok yönetmeliklerle </a:t>
            </a:r>
            <a:r>
              <a:rPr lang="tr-TR" sz="2000" dirty="0"/>
              <a:t>düzenlenmesi yaklaşımı ile hareket edilmiş </a:t>
            </a:r>
            <a:r>
              <a:rPr lang="tr-TR" sz="2000" dirty="0" smtClean="0"/>
              <a:t>ve hemen </a:t>
            </a:r>
            <a:r>
              <a:rPr lang="tr-TR" sz="2000" dirty="0"/>
              <a:t>her maddesi ile ilgili yönetmelik çıkarılacağı </a:t>
            </a:r>
            <a:r>
              <a:rPr lang="tr-TR" sz="2000" dirty="0" smtClean="0"/>
              <a:t>hükmü bağlanmıştır. </a:t>
            </a:r>
            <a:r>
              <a:rPr lang="tr-TR" sz="2000" dirty="0"/>
              <a:t>Uygulama esaslarını gösteren yönetmeliklerin </a:t>
            </a:r>
            <a:r>
              <a:rPr lang="tr-TR" sz="2000" dirty="0" smtClean="0"/>
              <a:t>tamamına yakını </a:t>
            </a:r>
            <a:r>
              <a:rPr lang="tr-TR" sz="2000" dirty="0"/>
              <a:t>da ilgili AB yönergelerinin birebir tercümesi olmuştur </a:t>
            </a:r>
            <a:r>
              <a:rPr lang="tr-TR" sz="2000" dirty="0" smtClean="0"/>
              <a:t>AB yönergelerinin </a:t>
            </a:r>
            <a:r>
              <a:rPr lang="tr-TR" sz="2000" dirty="0"/>
              <a:t>tercüme edilerek yönetmelik </a:t>
            </a:r>
            <a:r>
              <a:rPr lang="tr-TR" sz="2000" dirty="0" smtClean="0"/>
              <a:t>olarak yayınlanmasının </a:t>
            </a:r>
            <a:r>
              <a:rPr lang="tr-TR" sz="2000" dirty="0"/>
              <a:t>ana kaynağı ulusal programlardır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Söz konusu taahhütler ve programlar çerçevesinde AB 89/391 çerçeve yönergesi bire bir tercüme edilerek 2003 yılında iş sağlığı ve güvenliği yönetmeliği çıkarılmıştır. Ancak; İş sağlığı ve güvenliğine ilişkin temel ilkelerin yönetmelik düzeyindeki bir hukuk kuralı ile düzenlenemeyeceği; İçerdiği genel nitelikli hükümlerle bir yönetmeliğin işlevlerini yerine getirmekten uzak olduğu ve tüzük niteliğinde bir üst norm yokken yönetmelikle düzenleme yapılmasını kanuna aykırı olduğu gerekçeleri ile Danıştay tarafından iptal edilmiştir.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469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6.1. </a:t>
            </a:r>
            <a:r>
              <a:rPr lang="tr-TR" dirty="0"/>
              <a:t>HUKUKİ ÇERÇEVENİN KRONOLOJİK GELİŞİMİ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27598" y="53140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tr-TR" dirty="0">
              <a:solidFill>
                <a:srgbClr val="E6272D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53012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654352" y="1359119"/>
            <a:ext cx="10724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Bunun üzerine tüzük ile düzenleme yapılması </a:t>
            </a:r>
            <a:r>
              <a:rPr lang="tr-TR" sz="2000" dirty="0" smtClean="0"/>
              <a:t>fikri benimsenmiş </a:t>
            </a:r>
            <a:r>
              <a:rPr lang="tr-TR" sz="2000" dirty="0"/>
              <a:t>ve 2006 yılında hemen iptal edilen iş sağlığı </a:t>
            </a:r>
            <a:r>
              <a:rPr lang="tr-TR" sz="2000" dirty="0" smtClean="0"/>
              <a:t>ve güvenliği </a:t>
            </a:r>
            <a:r>
              <a:rPr lang="tr-TR" sz="2000" dirty="0"/>
              <a:t>yönetmeliği ile aynı hükümleri içeren iş </a:t>
            </a:r>
            <a:r>
              <a:rPr lang="tr-TR" sz="2000" dirty="0" smtClean="0"/>
              <a:t>sağlığı güvenliği </a:t>
            </a:r>
            <a:r>
              <a:rPr lang="tr-TR" sz="2000" dirty="0"/>
              <a:t>tüzüğü taslağı </a:t>
            </a:r>
            <a:r>
              <a:rPr lang="tr-TR" sz="2000" dirty="0" smtClean="0"/>
              <a:t>hazırlanmıştır. Mevzuatın </a:t>
            </a:r>
            <a:r>
              <a:rPr lang="tr-TR" sz="2000" dirty="0"/>
              <a:t>AB müktesebatı ile uyumlu hale getirilme </a:t>
            </a:r>
            <a:r>
              <a:rPr lang="tr-TR" sz="2000" dirty="0" smtClean="0"/>
              <a:t>gereği belirtilmiş</a:t>
            </a:r>
            <a:r>
              <a:rPr lang="tr-TR" sz="2000" dirty="0"/>
              <a:t>, detaylandırmanın yönetmeliklerle yapılması </a:t>
            </a:r>
            <a:r>
              <a:rPr lang="tr-TR" sz="2000" dirty="0" smtClean="0"/>
              <a:t>ön görülmüştür</a:t>
            </a:r>
            <a:r>
              <a:rPr lang="tr-TR" sz="2000" dirty="0"/>
              <a:t>. Ancak tüzük, mevcut durumu </a:t>
            </a:r>
            <a:r>
              <a:rPr lang="tr-TR" sz="2000" dirty="0" smtClean="0"/>
              <a:t>iyileştirecek nitelikte </a:t>
            </a:r>
            <a:r>
              <a:rPr lang="tr-TR" sz="2000" dirty="0"/>
              <a:t>görülmediği için </a:t>
            </a:r>
            <a:r>
              <a:rPr lang="tr-TR" sz="2000" dirty="0" smtClean="0"/>
              <a:t>Danıştay tarafından Başbakanlığa iade </a:t>
            </a:r>
            <a:r>
              <a:rPr lang="tr-TR" sz="2000" dirty="0"/>
              <a:t>edilmiştir.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654352" y="3075001"/>
            <a:ext cx="10724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İptal </a:t>
            </a:r>
            <a:r>
              <a:rPr lang="tr-TR" sz="2000" dirty="0"/>
              <a:t>edilen iş sağlığı ve güvenliği yönetmeliğinden büyük ölçüde </a:t>
            </a:r>
            <a:r>
              <a:rPr lang="tr-TR" sz="2000" dirty="0" smtClean="0"/>
              <a:t>yararlanılarak hazırlanan </a:t>
            </a:r>
            <a:r>
              <a:rPr lang="tr-TR" sz="2000" dirty="0"/>
              <a:t>iş sağlığı ve güvenliği kanunu tasarısı taslağı Aralık 2006’da </a:t>
            </a:r>
            <a:r>
              <a:rPr lang="tr-TR" sz="2000" dirty="0" smtClean="0"/>
              <a:t>sosyal tarafların </a:t>
            </a:r>
            <a:r>
              <a:rPr lang="tr-TR" sz="2000" dirty="0"/>
              <a:t>görüşlerine sunulmuş, Ocak 2007’de </a:t>
            </a:r>
            <a:r>
              <a:rPr lang="tr-TR" sz="2000" dirty="0" smtClean="0"/>
              <a:t>yayımlanmıştır. Taslağın </a:t>
            </a:r>
            <a:r>
              <a:rPr lang="tr-TR" sz="2000" dirty="0"/>
              <a:t>genel gerekçesinde yaşanan hukuki sorunlara hiç değinilmemiş, </a:t>
            </a:r>
            <a:r>
              <a:rPr lang="tr-TR" sz="2000" dirty="0" smtClean="0"/>
              <a:t>iş sağlığı </a:t>
            </a:r>
            <a:r>
              <a:rPr lang="tr-TR" sz="2000" dirty="0"/>
              <a:t>ve güvenliği mevzuatının sınırlı olduğu ve genişletilmesi gereğine </a:t>
            </a:r>
            <a:r>
              <a:rPr lang="tr-TR" sz="2000" dirty="0" smtClean="0"/>
              <a:t>vurgu yapılmıştır. Taslak </a:t>
            </a:r>
            <a:r>
              <a:rPr lang="tr-TR" sz="2000" dirty="0"/>
              <a:t>tüm çalışanları kapsamına almış, işverenlere bir çok yeni </a:t>
            </a:r>
            <a:r>
              <a:rPr lang="tr-TR" sz="2000" dirty="0" smtClean="0"/>
              <a:t>yükümlülük getirilmiş</a:t>
            </a:r>
            <a:r>
              <a:rPr lang="tr-TR" sz="2000" dirty="0"/>
              <a:t>, iş sağlığı ve güvenliği profesyonellerinin görevlendirilmesi, iş sağlığı </a:t>
            </a:r>
            <a:r>
              <a:rPr lang="tr-TR" sz="2000" dirty="0" smtClean="0"/>
              <a:t>ve güvenliği </a:t>
            </a:r>
            <a:r>
              <a:rPr lang="tr-TR" sz="2000" dirty="0"/>
              <a:t>hizmetlerinin işyeri dışından sağlanması gibi o dönem için yeni olan </a:t>
            </a:r>
            <a:r>
              <a:rPr lang="tr-TR" sz="2000" dirty="0" smtClean="0"/>
              <a:t>pek çok </a:t>
            </a:r>
            <a:r>
              <a:rPr lang="tr-TR" sz="2000" dirty="0"/>
              <a:t>hükme yer </a:t>
            </a:r>
            <a:r>
              <a:rPr lang="tr-TR" sz="2000" dirty="0" smtClean="0"/>
              <a:t>vermiştir. Ancak </a:t>
            </a:r>
            <a:r>
              <a:rPr lang="tr-TR" sz="2000" dirty="0"/>
              <a:t>öğretiden, taslağa yönelik ciddi </a:t>
            </a:r>
            <a:r>
              <a:rPr lang="tr-TR" sz="2000" dirty="0" smtClean="0"/>
              <a:t>eleştiriler gelmesi </a:t>
            </a:r>
            <a:r>
              <a:rPr lang="tr-TR" sz="2000" dirty="0"/>
              <a:t>karşısında bu </a:t>
            </a:r>
            <a:r>
              <a:rPr lang="tr-TR" sz="2000" dirty="0" smtClean="0"/>
              <a:t>radikal değişiklikten </a:t>
            </a:r>
            <a:r>
              <a:rPr lang="tr-TR" sz="2000" dirty="0"/>
              <a:t>vazgeçilmiştir.</a:t>
            </a: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386767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05" y="1399198"/>
            <a:ext cx="10058400" cy="540250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6.1. </a:t>
            </a:r>
            <a:r>
              <a:rPr lang="tr-TR" dirty="0"/>
              <a:t>HUKUKİ ÇERÇEVENİN KRONOLOJİK GELİŞİMİ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1866" y="2302933"/>
            <a:ext cx="5638801" cy="4026430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27598" y="53140"/>
            <a:ext cx="8823158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tr-TR" dirty="0">
              <a:solidFill>
                <a:srgbClr val="E6272D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 rot="10800000" flipV="1">
            <a:off x="1278466" y="1564724"/>
            <a:ext cx="351918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Hukuki süreçte yaşanan bu sıkıntılı </a:t>
            </a:r>
            <a:r>
              <a:rPr lang="tr-TR" dirty="0" smtClean="0"/>
              <a:t>gelişmeler sonrasında </a:t>
            </a:r>
            <a:r>
              <a:rPr lang="tr-TR" dirty="0"/>
              <a:t>Türk çalışma hayatında iş sağlığı </a:t>
            </a:r>
            <a:r>
              <a:rPr lang="tr-TR" dirty="0" smtClean="0"/>
              <a:t>ve güvenliği </a:t>
            </a:r>
            <a:r>
              <a:rPr lang="tr-TR" dirty="0"/>
              <a:t>darmadağın bir görünüme sahip </a:t>
            </a:r>
            <a:r>
              <a:rPr lang="tr-TR" dirty="0" smtClean="0"/>
              <a:t>olmuştur. İkincil </a:t>
            </a:r>
            <a:r>
              <a:rPr lang="tr-TR" dirty="0"/>
              <a:t>mevzuatlarla değişiklik yapılmasına </a:t>
            </a:r>
            <a:r>
              <a:rPr lang="tr-TR" dirty="0" smtClean="0"/>
              <a:t>yönelik girişimler </a:t>
            </a:r>
            <a:r>
              <a:rPr lang="tr-TR" dirty="0"/>
              <a:t>sonucu yargı kararları ile </a:t>
            </a:r>
            <a:r>
              <a:rPr lang="tr-TR" dirty="0" smtClean="0"/>
              <a:t>başa çıkılamayacağının </a:t>
            </a:r>
            <a:r>
              <a:rPr lang="tr-TR" dirty="0"/>
              <a:t>anlaşılması üzerine </a:t>
            </a:r>
            <a:r>
              <a:rPr lang="tr-TR" dirty="0" smtClean="0"/>
              <a:t>kanunla değişiklik </a:t>
            </a:r>
            <a:r>
              <a:rPr lang="tr-TR" dirty="0"/>
              <a:t>için harekete </a:t>
            </a:r>
            <a:r>
              <a:rPr lang="tr-TR" dirty="0" smtClean="0"/>
              <a:t>geçilmiştir. 2008 </a:t>
            </a:r>
            <a:r>
              <a:rPr lang="tr-TR" dirty="0"/>
              <a:t>yılında </a:t>
            </a:r>
            <a:r>
              <a:rPr lang="tr-TR" dirty="0" smtClean="0"/>
              <a:t>5763 sayılı </a:t>
            </a:r>
            <a:r>
              <a:rPr lang="tr-TR" dirty="0"/>
              <a:t>kanun ile iş güvenliği uzmanı ve iş yeri </a:t>
            </a:r>
            <a:r>
              <a:rPr lang="tr-TR" dirty="0" smtClean="0"/>
              <a:t>hekimine ilişkin maddelerde </a:t>
            </a:r>
            <a:r>
              <a:rPr lang="tr-TR" dirty="0"/>
              <a:t>değişiklik yapılmıştır.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748657" y="1564724"/>
            <a:ext cx="3800810" cy="547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yeri sağlık ve güvenlik birimi esasını getirilmesi benimsenmiş, </a:t>
            </a:r>
            <a:r>
              <a:rPr lang="tr-TR" dirty="0" smtClean="0"/>
              <a:t>ortak sağlık </a:t>
            </a:r>
            <a:r>
              <a:rPr lang="tr-TR" dirty="0"/>
              <a:t>ve güvenlik birimlerinden hizmet alınması olanağı </a:t>
            </a:r>
            <a:r>
              <a:rPr lang="tr-TR" dirty="0" smtClean="0"/>
              <a:t>yaratılmıştır. Bu </a:t>
            </a:r>
            <a:r>
              <a:rPr lang="tr-TR" dirty="0"/>
              <a:t>konuda uygulamanın esaslarını gösteren iş yeri sağlık ve </a:t>
            </a:r>
            <a:r>
              <a:rPr lang="tr-TR" dirty="0" smtClean="0"/>
              <a:t>güvenlik birimleri </a:t>
            </a:r>
            <a:r>
              <a:rPr lang="tr-TR" dirty="0"/>
              <a:t>ile ortak sağlık ve güvenlik birimleri hakkında </a:t>
            </a:r>
            <a:r>
              <a:rPr lang="tr-TR" dirty="0" smtClean="0"/>
              <a:t>yönetmelik yayınlanmıştır. Ancak </a:t>
            </a:r>
            <a:r>
              <a:rPr lang="tr-TR" dirty="0"/>
              <a:t>2010 yılında kanunla öngörülmemiş hususların </a:t>
            </a:r>
            <a:r>
              <a:rPr lang="tr-TR" dirty="0" smtClean="0"/>
              <a:t>doğrudan yönetmelikle düzenlenemeyeceği </a:t>
            </a:r>
            <a:r>
              <a:rPr lang="tr-TR" dirty="0"/>
              <a:t>gerekçesi ile Danıştay </a:t>
            </a:r>
            <a:r>
              <a:rPr lang="tr-TR" dirty="0" smtClean="0"/>
              <a:t>tarafından önemli </a:t>
            </a:r>
            <a:r>
              <a:rPr lang="tr-TR" dirty="0"/>
              <a:t>bazı hükümler için 2 ayrı </a:t>
            </a:r>
            <a:r>
              <a:rPr lang="tr-TR" dirty="0" smtClean="0"/>
              <a:t>yürütmeyi durdurma </a:t>
            </a:r>
            <a:r>
              <a:rPr lang="tr-TR" dirty="0"/>
              <a:t>kararı </a:t>
            </a:r>
            <a:r>
              <a:rPr lang="tr-TR" dirty="0" smtClean="0"/>
              <a:t>verilmiştir. Bu </a:t>
            </a:r>
            <a:r>
              <a:rPr lang="tr-TR" dirty="0"/>
              <a:t>karar üzerine aynı yıl 6009 sayılı kanun ile Danıştay </a:t>
            </a:r>
            <a:r>
              <a:rPr lang="tr-TR" dirty="0" smtClean="0"/>
              <a:t>kararlarında yer </a:t>
            </a:r>
            <a:r>
              <a:rPr lang="tr-TR" dirty="0"/>
              <a:t>alan esaslarla çelişen unsurları içeren değişiklikler yapılmıştır.</a:t>
            </a:r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192243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26" b="96426" l="5162" r="95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589" y="3344331"/>
            <a:ext cx="4891410" cy="3945467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6.1. </a:t>
            </a:r>
            <a:r>
              <a:rPr lang="tr-TR" dirty="0"/>
              <a:t>HUKUKİ ÇERÇEVENİN KRONOLOJİK GELİŞİMİ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7214" y="1712338"/>
            <a:ext cx="11170653" cy="4533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Taslak; özellikle işveren yükümlülükleri üzerine </a:t>
            </a:r>
            <a:r>
              <a:rPr lang="tr-TR" sz="2200" dirty="0" smtClean="0"/>
              <a:t>kurulması, Küçük </a:t>
            </a:r>
            <a:r>
              <a:rPr lang="tr-TR" sz="2200" dirty="0"/>
              <a:t>iş yerleri için öngörülen desteğin alt yapısı, iş sağlığı ve </a:t>
            </a:r>
            <a:r>
              <a:rPr lang="tr-TR" sz="2200" dirty="0" smtClean="0"/>
              <a:t>güvenliği profesyonelleri </a:t>
            </a:r>
            <a:r>
              <a:rPr lang="tr-TR" sz="2200" dirty="0"/>
              <a:t>için iş güvencesi olanağı sunmaması bu alandaki iyi </a:t>
            </a:r>
            <a:r>
              <a:rPr lang="tr-TR" sz="2200" dirty="0" smtClean="0"/>
              <a:t>uygulamalara yönelik </a:t>
            </a:r>
            <a:r>
              <a:rPr lang="tr-TR" sz="2200" dirty="0"/>
              <a:t>teşvikler </a:t>
            </a:r>
            <a:r>
              <a:rPr lang="tr-TR" sz="2200" dirty="0" smtClean="0"/>
              <a:t>getirmemesi, Yükümlülüklerini ihlal </a:t>
            </a:r>
            <a:r>
              <a:rPr lang="tr-TR" sz="2200" dirty="0"/>
              <a:t>eden çalışanlar için herhangi bir yaptırım </a:t>
            </a:r>
            <a:r>
              <a:rPr lang="tr-TR" sz="2200" dirty="0" smtClean="0"/>
              <a:t>öngörmemesi, Denetim </a:t>
            </a:r>
            <a:r>
              <a:rPr lang="tr-TR" sz="2200" dirty="0"/>
              <a:t>fonksiyonunun fiilen yürütülemeyeceği ve küçük işletmelerde </a:t>
            </a:r>
            <a:r>
              <a:rPr lang="tr-TR" sz="2200" dirty="0" smtClean="0"/>
              <a:t>risk değerlendirmesi </a:t>
            </a:r>
            <a:r>
              <a:rPr lang="tr-TR" sz="2200" dirty="0"/>
              <a:t>sürecinin işletilemeyeceği noktalarında </a:t>
            </a:r>
            <a:r>
              <a:rPr lang="tr-TR" sz="2200" dirty="0" smtClean="0"/>
              <a:t>eleştirilmiştir. AB </a:t>
            </a:r>
            <a:r>
              <a:rPr lang="tr-TR" sz="2200" dirty="0"/>
              <a:t>ve ILO normları esas alınarak hazırlanan 6331 sayılı iş sağlığı ve </a:t>
            </a:r>
            <a:r>
              <a:rPr lang="tr-TR" sz="2200" dirty="0" smtClean="0"/>
              <a:t>güvenliği kanunu 30 Haziran </a:t>
            </a:r>
            <a:r>
              <a:rPr lang="tr-TR" sz="2200" dirty="0"/>
              <a:t>2012 tarihinde Resmi </a:t>
            </a:r>
            <a:r>
              <a:rPr lang="tr-TR" sz="2200" dirty="0" err="1"/>
              <a:t>Gazete’de</a:t>
            </a:r>
            <a:r>
              <a:rPr lang="tr-TR" sz="2200" dirty="0"/>
              <a:t> yayımlanmış, bazı </a:t>
            </a:r>
            <a:r>
              <a:rPr lang="tr-TR" sz="2200" dirty="0" smtClean="0"/>
              <a:t>hükümleri kademeli </a:t>
            </a:r>
            <a:r>
              <a:rPr lang="tr-TR" sz="2200" dirty="0"/>
              <a:t>olmak üzere yürürlüğe girmiştir.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2349111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734" y="702733"/>
            <a:ext cx="11201401" cy="332430"/>
          </a:xfrm>
        </p:spPr>
        <p:txBody>
          <a:bodyPr/>
          <a:lstStyle/>
          <a:p>
            <a:r>
              <a:rPr lang="tr-TR" sz="2300" dirty="0" smtClean="0"/>
              <a:t>6.2. 6331 SAYILI </a:t>
            </a:r>
            <a:r>
              <a:rPr lang="tr-TR" sz="2300" dirty="0"/>
              <a:t>İŞ SAĞLIĞI </a:t>
            </a:r>
            <a:r>
              <a:rPr lang="tr-TR" sz="2300" dirty="0" smtClean="0"/>
              <a:t>VE </a:t>
            </a:r>
            <a:r>
              <a:rPr lang="tr-TR" sz="2300" dirty="0"/>
              <a:t>GÜVENLİĞİ </a:t>
            </a:r>
            <a:r>
              <a:rPr lang="tr-TR" sz="2300" dirty="0" smtClean="0"/>
              <a:t>KANUNUNUN </a:t>
            </a:r>
            <a:br>
              <a:rPr lang="tr-TR" sz="2300" dirty="0" smtClean="0"/>
            </a:br>
            <a:r>
              <a:rPr lang="tr-TR" sz="2300" dirty="0" smtClean="0"/>
              <a:t>        ÖNGÖRDÜĞÜ </a:t>
            </a:r>
            <a:r>
              <a:rPr lang="tr-TR" sz="2300" dirty="0"/>
              <a:t>YAPI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1230468"/>
            <a:ext cx="12192001" cy="5627532"/>
          </a:xfrm>
        </p:spPr>
      </p:pic>
      <p:sp>
        <p:nvSpPr>
          <p:cNvPr id="8" name="Dikdörtgen 7"/>
          <p:cNvSpPr/>
          <p:nvPr/>
        </p:nvSpPr>
        <p:spPr>
          <a:xfrm>
            <a:off x="116750" y="4023679"/>
            <a:ext cx="20995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Kanun, işyeri </a:t>
            </a:r>
            <a:r>
              <a:rPr lang="tr-TR" dirty="0" smtClean="0"/>
              <a:t>ve çalışan ayrımı yapmaksızın bütün </a:t>
            </a:r>
            <a:r>
              <a:rPr lang="tr-TR" dirty="0"/>
              <a:t>çalışanları</a:t>
            </a:r>
          </a:p>
          <a:p>
            <a:r>
              <a:rPr lang="tr-TR" dirty="0" smtClean="0"/>
              <a:t>Kapsama almaktadır</a:t>
            </a:r>
            <a:r>
              <a:rPr lang="tr-TR" dirty="0"/>
              <a:t>. Bu yönüyle çok geniş kapsamlıdır.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2618428" y="4023679"/>
            <a:ext cx="21059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Bütün işyerlerinde işverenlerin ve çalışanların iş sağlığı ve güvenliği</a:t>
            </a:r>
          </a:p>
          <a:p>
            <a:r>
              <a:rPr lang="tr-TR" dirty="0"/>
              <a:t>açısından görev, yetki ve sorumlulukları açıklanmıştır.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5097993" y="4131734"/>
            <a:ext cx="19970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sağlığı ve güvenliğinin temeline «risk değerlendirmesi»</a:t>
            </a:r>
          </a:p>
          <a:p>
            <a:r>
              <a:rPr lang="tr-TR" dirty="0" smtClean="0"/>
              <a:t>oturtulmuştur.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7539344" y="4131734"/>
            <a:ext cx="22121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Proaktif</a:t>
            </a:r>
            <a:r>
              <a:rPr lang="tr-TR" dirty="0"/>
              <a:t> – önleyici yaklaşım benimsenmiştir.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9868431" y="4123268"/>
            <a:ext cx="24403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Tüm işyerlerine iş yeri hekimi ve iş güvenliği uzmanı görevlendirme</a:t>
            </a:r>
          </a:p>
          <a:p>
            <a:r>
              <a:rPr lang="tr-TR" dirty="0"/>
              <a:t>yükümlülüğü getirilmiş, bu yükümlülüğün hizmet satın alma yoluyla</a:t>
            </a:r>
          </a:p>
          <a:p>
            <a:r>
              <a:rPr lang="tr-TR" dirty="0"/>
              <a:t>sağlanmasına da imkan </a:t>
            </a:r>
            <a:r>
              <a:rPr lang="tr-TR" dirty="0" smtClean="0"/>
              <a:t>tanınmıştır.</a:t>
            </a:r>
            <a:endParaRPr lang="tr-TR" dirty="0"/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3773973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537" y="1537010"/>
            <a:ext cx="6143730" cy="5119776"/>
          </a:xfrm>
        </p:spPr>
      </p:pic>
      <p:sp>
        <p:nvSpPr>
          <p:cNvPr id="6" name="Dikdörtgen 5"/>
          <p:cNvSpPr/>
          <p:nvPr/>
        </p:nvSpPr>
        <p:spPr>
          <a:xfrm>
            <a:off x="3335868" y="3361267"/>
            <a:ext cx="2065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KAMU,ÖZEL ÇALIŞAN </a:t>
            </a:r>
            <a:r>
              <a:rPr lang="tr-TR" dirty="0"/>
              <a:t>SAYISI FARKETMEKSİZİN </a:t>
            </a:r>
            <a:r>
              <a:rPr lang="tr-TR" dirty="0" smtClean="0"/>
              <a:t>BÜTÜN İŞYERLERİ.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5334000" y="2590213"/>
            <a:ext cx="711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 </a:t>
            </a:r>
            <a:r>
              <a:rPr lang="tr-TR" dirty="0" smtClean="0"/>
              <a:t>Güvenliği Uzmanı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5401736" y="372756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İşyeri Hekimi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5401736" y="488690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Yardımcı Sağlık Personeli</a:t>
            </a:r>
            <a:endParaRPr lang="tr-TR" dirty="0"/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201960" y="704462"/>
            <a:ext cx="11201401" cy="332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/>
              <a:t>6.2. 6331 SAYILI İŞ SAĞLIĞI VE GÜVENLİĞİ KANUNUNUN </a:t>
            </a:r>
            <a:br>
              <a:rPr lang="tr-TR" sz="2300" dirty="0" smtClean="0"/>
            </a:br>
            <a:r>
              <a:rPr lang="tr-TR" sz="2300" dirty="0" smtClean="0"/>
              <a:t>        ÖNGÖRDÜĞÜ YAPI</a:t>
            </a:r>
            <a:endParaRPr lang="tr-TR" sz="2300" dirty="0"/>
          </a:p>
        </p:txBody>
      </p:sp>
    </p:spTree>
    <p:extLst>
      <p:ext uri="{BB962C8B-B14F-4D97-AF65-F5344CB8AC3E}">
        <p14:creationId xmlns:p14="http://schemas.microsoft.com/office/powerpoint/2010/main" val="1186519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547" y="639458"/>
            <a:ext cx="12313653" cy="497307"/>
          </a:xfrm>
        </p:spPr>
        <p:txBody>
          <a:bodyPr/>
          <a:lstStyle/>
          <a:p>
            <a:r>
              <a:rPr lang="tr-TR" sz="2300" dirty="0"/>
              <a:t>6.2. 6331 SAYILI İŞ SAĞLIĞI VE GÜVENLİĞİ KANUNUNUN </a:t>
            </a:r>
            <a:br>
              <a:rPr lang="tr-TR" sz="2300" dirty="0"/>
            </a:br>
            <a:r>
              <a:rPr lang="tr-TR" sz="2300" dirty="0"/>
              <a:t>        ÖNGÖRDÜĞÜ YAPI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99087" y="2178040"/>
            <a:ext cx="50762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İşverenler, iş sağlığı ve güvenliği hizmetlerini yerine </a:t>
            </a:r>
            <a:r>
              <a:rPr lang="tr-TR" dirty="0" smtClean="0"/>
              <a:t>getirmekle yükümlü. Bu </a:t>
            </a:r>
            <a:r>
              <a:rPr lang="tr-TR" dirty="0"/>
              <a:t>hizmetleri iş güvenliği uzmanı, işyeri hekimi ve gerekiyorsa </a:t>
            </a:r>
            <a:r>
              <a:rPr lang="tr-TR" dirty="0" smtClean="0"/>
              <a:t>yardımcı sağlık </a:t>
            </a:r>
            <a:r>
              <a:rPr lang="tr-TR" dirty="0"/>
              <a:t>personeli istihdam ederek yerine getirmek </a:t>
            </a:r>
            <a:r>
              <a:rPr lang="tr-TR" dirty="0" smtClean="0"/>
              <a:t>durumundalar. Hangi </a:t>
            </a:r>
            <a:r>
              <a:rPr lang="tr-TR" dirty="0"/>
              <a:t>işyerinin, ne kadar süreyle iş güvenliği uzmanı, işyeri hekimi </a:t>
            </a:r>
            <a:r>
              <a:rPr lang="tr-TR" dirty="0" smtClean="0"/>
              <a:t>ve yardımcı </a:t>
            </a:r>
            <a:r>
              <a:rPr lang="tr-TR" dirty="0"/>
              <a:t>sağlık personeli istihdam edeceği, işyerinin tehlike sınıfı </a:t>
            </a:r>
            <a:r>
              <a:rPr lang="tr-TR" dirty="0" smtClean="0"/>
              <a:t>ve çalışan </a:t>
            </a:r>
            <a:r>
              <a:rPr lang="tr-TR" dirty="0"/>
              <a:t>sayısına göre </a:t>
            </a:r>
            <a:r>
              <a:rPr lang="tr-TR" dirty="0" smtClean="0"/>
              <a:t>belirleniyor. Dolayısıyla </a:t>
            </a:r>
            <a:r>
              <a:rPr lang="tr-TR" dirty="0"/>
              <a:t>bütün işyerlerinde işyeri hekimi ve iş güvenliği </a:t>
            </a:r>
            <a:r>
              <a:rPr lang="tr-TR" dirty="0" smtClean="0"/>
              <a:t>uzmanı istihdam </a:t>
            </a:r>
            <a:r>
              <a:rPr lang="tr-TR" dirty="0"/>
              <a:t>etme zorunluluğu var. Ancak bu kişilerin ayda ne kadar </a:t>
            </a:r>
            <a:r>
              <a:rPr lang="tr-TR" dirty="0" smtClean="0"/>
              <a:t>süreyle görev </a:t>
            </a:r>
            <a:r>
              <a:rPr lang="tr-TR" dirty="0"/>
              <a:t>yapacağı işyerinin çalışan sayısına ve tehlike sınıfına </a:t>
            </a:r>
            <a:r>
              <a:rPr lang="tr-TR" dirty="0" smtClean="0"/>
              <a:t>göre değişiyor</a:t>
            </a:r>
            <a:r>
              <a:rPr lang="tr-TR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074" y="1225776"/>
            <a:ext cx="5782732" cy="555413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286540" y="3489408"/>
            <a:ext cx="17695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Kendi </a:t>
            </a:r>
            <a:r>
              <a:rPr lang="tr-TR" dirty="0"/>
              <a:t>Çalışanları</a:t>
            </a:r>
          </a:p>
          <a:p>
            <a:r>
              <a:rPr lang="tr-TR" dirty="0"/>
              <a:t>Arasından</a:t>
            </a:r>
          </a:p>
          <a:p>
            <a:r>
              <a:rPr lang="tr-TR" dirty="0" smtClean="0"/>
              <a:t>Görevlendirerek.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8056073" y="1672611"/>
            <a:ext cx="20658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Bağımsız</a:t>
            </a:r>
            <a:endParaRPr lang="tr-TR" dirty="0"/>
          </a:p>
          <a:p>
            <a:r>
              <a:rPr lang="tr-TR" dirty="0"/>
              <a:t>çalışanları kısmi</a:t>
            </a:r>
          </a:p>
          <a:p>
            <a:r>
              <a:rPr lang="tr-TR" dirty="0"/>
              <a:t>süreli iş sözleşmesi</a:t>
            </a:r>
          </a:p>
          <a:p>
            <a:r>
              <a:rPr lang="tr-TR" dirty="0"/>
              <a:t>ile istihdam</a:t>
            </a:r>
          </a:p>
          <a:p>
            <a:r>
              <a:rPr lang="tr-TR" dirty="0" smtClean="0"/>
              <a:t>Ederek.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9774807" y="3212409"/>
            <a:ext cx="1549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Ortak Sağlık ve</a:t>
            </a:r>
          </a:p>
          <a:p>
            <a:r>
              <a:rPr lang="tr-TR" dirty="0"/>
              <a:t>Güvenlik</a:t>
            </a:r>
          </a:p>
          <a:p>
            <a:r>
              <a:rPr lang="tr-TR" dirty="0"/>
              <a:t>Birimlerinden</a:t>
            </a:r>
          </a:p>
          <a:p>
            <a:r>
              <a:rPr lang="tr-TR" dirty="0"/>
              <a:t>Hizmet </a:t>
            </a:r>
            <a:r>
              <a:rPr lang="tr-TR" dirty="0" smtClean="0"/>
              <a:t>Alarak.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8056073" y="4890707"/>
            <a:ext cx="18642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Gerekli </a:t>
            </a:r>
            <a:r>
              <a:rPr lang="tr-TR" dirty="0"/>
              <a:t>belgeye</a:t>
            </a:r>
          </a:p>
          <a:p>
            <a:r>
              <a:rPr lang="tr-TR" dirty="0"/>
              <a:t>sahipse kendisi bu</a:t>
            </a:r>
          </a:p>
          <a:p>
            <a:r>
              <a:rPr lang="tr-TR" dirty="0"/>
              <a:t>hizmetleri</a:t>
            </a:r>
          </a:p>
          <a:p>
            <a:r>
              <a:rPr lang="tr-TR" dirty="0" smtClean="0"/>
              <a:t>yürütebilir.</a:t>
            </a:r>
            <a:endParaRPr lang="tr-TR" dirty="0"/>
          </a:p>
        </p:txBody>
      </p:sp>
      <p:sp>
        <p:nvSpPr>
          <p:cNvPr id="9" name="Unvan 1"/>
          <p:cNvSpPr txBox="1">
            <a:spLocks/>
          </p:cNvSpPr>
          <p:nvPr/>
        </p:nvSpPr>
        <p:spPr>
          <a:xfrm>
            <a:off x="227598" y="53140"/>
            <a:ext cx="10847752" cy="497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tr-TR" sz="2300" dirty="0" smtClean="0">
                <a:solidFill>
                  <a:srgbClr val="C00000"/>
                </a:solidFill>
              </a:rPr>
              <a:t>BÖLÜM 6: İSG'NİN </a:t>
            </a:r>
            <a:r>
              <a:rPr lang="tr-TR" sz="2300" dirty="0">
                <a:solidFill>
                  <a:srgbClr val="C00000"/>
                </a:solidFill>
              </a:rPr>
              <a:t>HUKUKİ GELİŞİMİ VE </a:t>
            </a:r>
            <a:r>
              <a:rPr lang="tr-TR" sz="2300" dirty="0" smtClean="0">
                <a:solidFill>
                  <a:srgbClr val="C00000"/>
                </a:solidFill>
              </a:rPr>
              <a:t>6331 </a:t>
            </a:r>
            <a:r>
              <a:rPr lang="tr-TR" sz="2300" dirty="0">
                <a:solidFill>
                  <a:srgbClr val="C00000"/>
                </a:solidFill>
              </a:rPr>
              <a:t>SAYILI KANUN'UN TEŞKİLAT YAPISI</a:t>
            </a:r>
          </a:p>
        </p:txBody>
      </p:sp>
    </p:spTree>
    <p:extLst>
      <p:ext uri="{BB962C8B-B14F-4D97-AF65-F5344CB8AC3E}">
        <p14:creationId xmlns:p14="http://schemas.microsoft.com/office/powerpoint/2010/main" val="1799334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1668</Words>
  <Application>Microsoft Office PowerPoint</Application>
  <PresentationFormat>Geniş ekran</PresentationFormat>
  <Paragraphs>103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Teması</vt:lpstr>
      <vt:lpstr>İŞ SAĞLIĞI VE GÜVENLİĞİ </vt:lpstr>
      <vt:lpstr>BÖLÜM HEDEFLERİ</vt:lpstr>
      <vt:lpstr>6.1. HUKUKİ ÇERÇEVENİN KRONOLOJİK GELİŞİMİ</vt:lpstr>
      <vt:lpstr>6.1. HUKUKİ ÇERÇEVENİN KRONOLOJİK GELİŞİMİ</vt:lpstr>
      <vt:lpstr>6.1. HUKUKİ ÇERÇEVENİN KRONOLOJİK GELİŞİMİ</vt:lpstr>
      <vt:lpstr>6.1. HUKUKİ ÇERÇEVENİN KRONOLOJİK GELİŞİMİ</vt:lpstr>
      <vt:lpstr>6.2. 6331 SAYILI İŞ SAĞLIĞI VE GÜVENLİĞİ KANUNUNUN          ÖNGÖRDÜĞÜ YAPI</vt:lpstr>
      <vt:lpstr>PowerPoint Sunusu</vt:lpstr>
      <vt:lpstr>6.2. 6331 SAYILI İŞ SAĞLIĞI VE GÜVENLİĞİ KANUNUNUN          ÖNGÖRDÜĞÜ YAPI</vt:lpstr>
      <vt:lpstr>6.3. İŞYERİ HEKİMİ GÖREVLENDİRME SÜRELERİ</vt:lpstr>
      <vt:lpstr>6.4. İŞ GÜVENLİĞİ UZMANI GÖREVLENDİRME SÜRELERİ</vt:lpstr>
      <vt:lpstr>6.4. İŞ GÜVENLİĞİ UZMANI GÖREVLENDİRME SÜRELERİ</vt:lpstr>
      <vt:lpstr>6.5. YARDIMCI SAĞLIK PERSONELİ GÖREVLENDİRME YÜKÜMLÜLÜĞÜ</vt:lpstr>
      <vt:lpstr>6.6. İSG – KATİP SİSTEMİ</vt:lpstr>
      <vt:lpstr>Bölüm Özeti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HBV</dc:creator>
  <cp:lastModifiedBy>Öznur BABAYİĞİT</cp:lastModifiedBy>
  <cp:revision>62</cp:revision>
  <dcterms:created xsi:type="dcterms:W3CDTF">2021-12-24T13:00:06Z</dcterms:created>
  <dcterms:modified xsi:type="dcterms:W3CDTF">2026-07-17T11:44:07Z</dcterms:modified>
</cp:coreProperties>
</file>