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iVEPo+QgdElnrC3tm/JcJhmVgN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09" autoAdjust="0"/>
    <p:restoredTop sz="94660"/>
  </p:normalViewPr>
  <p:slideViewPr>
    <p:cSldViewPr snapToGrid="0">
      <p:cViewPr varScale="1">
        <p:scale>
          <a:sx n="106" d="100"/>
          <a:sy n="106" d="100"/>
        </p:scale>
        <p:origin x="110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 name="Google Shape;27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3" name="Google Shape;29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0" name="Google Shape;30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8" name="Google Shape;11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10"/>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10"/>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10"/>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10"/>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20"/>
        <p:cNvGrpSpPr/>
        <p:nvPr/>
      </p:nvGrpSpPr>
      <p:grpSpPr>
        <a:xfrm>
          <a:off x="0" y="0"/>
          <a:ext cx="0" cy="0"/>
          <a:chOff x="0" y="0"/>
          <a:chExt cx="0" cy="0"/>
        </a:xfrm>
      </p:grpSpPr>
      <p:pic>
        <p:nvPicPr>
          <p:cNvPr id="21" name="Google Shape;21;p12"/>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22" name="Google Shape;22;p12"/>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23" name="Google Shape;23;p12"/>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 name="Google Shape;24;p12"/>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25" name="Google Shape;25;p12"/>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 name="Google Shape;26;p12"/>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27" name="Google Shape;27;p1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12"/>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29" name="Google Shape;29;p12"/>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30"/>
        <p:cNvGrpSpPr/>
        <p:nvPr/>
      </p:nvGrpSpPr>
      <p:grpSpPr>
        <a:xfrm>
          <a:off x="0" y="0"/>
          <a:ext cx="0" cy="0"/>
          <a:chOff x="0" y="0"/>
          <a:chExt cx="0" cy="0"/>
        </a:xfrm>
      </p:grpSpPr>
      <p:pic>
        <p:nvPicPr>
          <p:cNvPr id="31" name="Google Shape;31;p13"/>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32" name="Google Shape;32;p13"/>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33" name="Google Shape;33;p13"/>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34" name="Google Shape;34;p13"/>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35" name="Google Shape;35;p13"/>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36" name="Google Shape;36;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3"/>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41"/>
        <p:cNvGrpSpPr/>
        <p:nvPr/>
      </p:nvGrpSpPr>
      <p:grpSpPr>
        <a:xfrm>
          <a:off x="0" y="0"/>
          <a:ext cx="0" cy="0"/>
          <a:chOff x="0" y="0"/>
          <a:chExt cx="0" cy="0"/>
        </a:xfrm>
      </p:grpSpPr>
      <p:pic>
        <p:nvPicPr>
          <p:cNvPr id="42" name="Google Shape;42;p14"/>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43" name="Google Shape;43;p14"/>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44" name="Google Shape;44;p14"/>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5" name="Google Shape;45;p14"/>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46" name="Google Shape;46;p14"/>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14"/>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48" name="Google Shape;48;p14"/>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49" name="Google Shape;49;p14"/>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50"/>
        <p:cNvGrpSpPr/>
        <p:nvPr/>
      </p:nvGrpSpPr>
      <p:grpSpPr>
        <a:xfrm>
          <a:off x="0" y="0"/>
          <a:ext cx="0" cy="0"/>
          <a:chOff x="0" y="0"/>
          <a:chExt cx="0" cy="0"/>
        </a:xfrm>
      </p:grpSpPr>
      <p:pic>
        <p:nvPicPr>
          <p:cNvPr id="51" name="Google Shape;51;p15"/>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52" name="Google Shape;52;p15"/>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53" name="Google Shape;53;p15"/>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54" name="Google Shape;54;p15"/>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55" name="Google Shape;55;p15"/>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6" name="Google Shape;56;p15"/>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57" name="Google Shape;57;p15"/>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58" name="Google Shape;58;p15"/>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59"/>
        <p:cNvGrpSpPr/>
        <p:nvPr/>
      </p:nvGrpSpPr>
      <p:grpSpPr>
        <a:xfrm>
          <a:off x="0" y="0"/>
          <a:ext cx="0" cy="0"/>
          <a:chOff x="0" y="0"/>
          <a:chExt cx="0" cy="0"/>
        </a:xfrm>
      </p:grpSpPr>
      <p:sp>
        <p:nvSpPr>
          <p:cNvPr id="60" name="Google Shape;60;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1" name="Google Shape;6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pic>
        <p:nvPicPr>
          <p:cNvPr id="64" name="Google Shape;64;p16"/>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65" name="Google Shape;65;p16"/>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66" name="Google Shape;66;p16"/>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67" name="Google Shape;67;p16"/>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68" name="Google Shape;68;p16"/>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i="0" u="none" strike="noStrike" cap="none">
                <a:solidFill>
                  <a:schemeClr val="lt1"/>
                </a:solidFill>
                <a:latin typeface="Calibri"/>
                <a:ea typeface="Calibri"/>
                <a:cs typeface="Calibri"/>
                <a:sym typeface="Calibri"/>
              </a:rPr>
              <a:t>ASIL BAŞLIK STİLİ İÇİN TIKLATIN</a:t>
            </a:r>
            <a:endParaRPr sz="6000" b="1"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71" name="Google Shape;71;p17"/>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72" name="Google Shape;72;p17"/>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73" name="Google Shape;73;p17"/>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74" name="Google Shape;74;p17"/>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75" name="Google Shape;75;p1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81"/>
        <p:cNvGrpSpPr/>
        <p:nvPr/>
      </p:nvGrpSpPr>
      <p:grpSpPr>
        <a:xfrm>
          <a:off x="0" y="0"/>
          <a:ext cx="0" cy="0"/>
          <a:chOff x="0" y="0"/>
          <a:chExt cx="0" cy="0"/>
        </a:xfrm>
      </p:grpSpPr>
      <p:pic>
        <p:nvPicPr>
          <p:cNvPr id="82" name="Google Shape;82;p18"/>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3" name="Google Shape;83;p18"/>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4" name="Google Shape;84;p18"/>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85" name="Google Shape;85;p18"/>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86" name="Google Shape;86;p18"/>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87" name="Google Shape;87;p18"/>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 name="Google Shape;91;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95"/>
        <p:cNvGrpSpPr/>
        <p:nvPr/>
      </p:nvGrpSpPr>
      <p:grpSpPr>
        <a:xfrm>
          <a:off x="0" y="0"/>
          <a:ext cx="0" cy="0"/>
          <a:chOff x="0" y="0"/>
          <a:chExt cx="0" cy="0"/>
        </a:xfrm>
      </p:grpSpPr>
      <p:pic>
        <p:nvPicPr>
          <p:cNvPr id="96" name="Google Shape;96;p19"/>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97" name="Google Shape;97;p19"/>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98" name="Google Shape;98;p19"/>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99" name="Google Shape;99;p19"/>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00" name="Google Shape;100;p19"/>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01" name="Google Shape;10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9"/>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7.4. İş Sağlığı ve Güvenliği Hizmetlerinin Yürütülmesi</a:t>
            </a:r>
            <a:endParaRPr/>
          </a:p>
        </p:txBody>
      </p:sp>
      <p:sp>
        <p:nvSpPr>
          <p:cNvPr id="175" name="Google Shape;175;p24"/>
          <p:cNvSpPr/>
          <p:nvPr/>
        </p:nvSpPr>
        <p:spPr>
          <a:xfrm>
            <a:off x="666525" y="3735800"/>
            <a:ext cx="343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a:p>
        </p:txBody>
      </p:sp>
      <p:sp>
        <p:nvSpPr>
          <p:cNvPr id="176" name="Google Shape;176;p24"/>
          <p:cNvSpPr/>
          <p:nvPr/>
        </p:nvSpPr>
        <p:spPr>
          <a:xfrm>
            <a:off x="208538" y="4043588"/>
            <a:ext cx="1808700" cy="280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a:p>
        </p:txBody>
      </p:sp>
      <p:sp>
        <p:nvSpPr>
          <p:cNvPr id="177" name="Google Shape;177;p24"/>
          <p:cNvSpPr/>
          <p:nvPr/>
        </p:nvSpPr>
        <p:spPr>
          <a:xfrm>
            <a:off x="802790" y="3876359"/>
            <a:ext cx="1808700" cy="2062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a:p>
        </p:txBody>
      </p:sp>
      <p:sp>
        <p:nvSpPr>
          <p:cNvPr id="178" name="Google Shape;178;p24"/>
          <p:cNvSpPr/>
          <p:nvPr/>
        </p:nvSpPr>
        <p:spPr>
          <a:xfrm>
            <a:off x="666521" y="1920114"/>
            <a:ext cx="5544000" cy="5847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600"/>
              <a:buFont typeface="Noto Sans Symbols"/>
              <a:buChar char="❖"/>
            </a:pPr>
            <a:r>
              <a:rPr lang="tr-TR" sz="1600" b="0" i="0" u="none" strike="noStrike" cap="none">
                <a:solidFill>
                  <a:srgbClr val="000000"/>
                </a:solidFill>
                <a:latin typeface="Arial"/>
                <a:ea typeface="Arial"/>
                <a:cs typeface="Arial"/>
                <a:sym typeface="Arial"/>
              </a:rPr>
              <a:t>Tam süreli işyeri hekimi görevlendirilen işyerlerinde,</a:t>
            </a:r>
            <a:endParaRPr/>
          </a:p>
          <a:p>
            <a:pPr marL="0" marR="0" lvl="0" indent="0" algn="l" rtl="0">
              <a:lnSpc>
                <a:spcPct val="100000"/>
              </a:lnSpc>
              <a:spcBef>
                <a:spcPts val="0"/>
              </a:spcBef>
              <a:spcAft>
                <a:spcPts val="0"/>
              </a:spcAft>
              <a:buNone/>
            </a:pPr>
            <a:r>
              <a:rPr lang="tr-TR" sz="1600" b="0" i="0" u="none" strike="noStrike" cap="none">
                <a:solidFill>
                  <a:srgbClr val="000000"/>
                </a:solidFill>
                <a:latin typeface="Arial"/>
                <a:ea typeface="Arial"/>
                <a:cs typeface="Arial"/>
                <a:sym typeface="Arial"/>
              </a:rPr>
              <a:t>     diğer sağlık personeli görevlendirilmesi zorunlu değildir.</a:t>
            </a:r>
            <a:endParaRPr/>
          </a:p>
        </p:txBody>
      </p:sp>
      <p:pic>
        <p:nvPicPr>
          <p:cNvPr id="179" name="Google Shape;179;p24"/>
          <p:cNvPicPr preferRelativeResize="0"/>
          <p:nvPr/>
        </p:nvPicPr>
        <p:blipFill rotWithShape="1">
          <a:blip r:embed="rId3">
            <a:alphaModFix/>
          </a:blip>
          <a:srcRect/>
          <a:stretch/>
        </p:blipFill>
        <p:spPr>
          <a:xfrm rot="10800000">
            <a:off x="-3727075" y="3876350"/>
            <a:ext cx="14678625" cy="4098075"/>
          </a:xfrm>
          <a:prstGeom prst="rect">
            <a:avLst/>
          </a:prstGeom>
          <a:noFill/>
          <a:ln>
            <a:noFill/>
          </a:ln>
        </p:spPr>
      </p:pic>
      <p:pic>
        <p:nvPicPr>
          <p:cNvPr id="180" name="Google Shape;180;p24"/>
          <p:cNvPicPr preferRelativeResize="0"/>
          <p:nvPr/>
        </p:nvPicPr>
        <p:blipFill rotWithShape="1">
          <a:blip r:embed="rId3">
            <a:alphaModFix/>
          </a:blip>
          <a:srcRect/>
          <a:stretch/>
        </p:blipFill>
        <p:spPr>
          <a:xfrm rot="10800000">
            <a:off x="-2573075" y="2228375"/>
            <a:ext cx="10273275" cy="4459500"/>
          </a:xfrm>
          <a:prstGeom prst="rect">
            <a:avLst/>
          </a:prstGeom>
          <a:noFill/>
          <a:ln>
            <a:noFill/>
          </a:ln>
        </p:spPr>
      </p:pic>
      <p:pic>
        <p:nvPicPr>
          <p:cNvPr id="181" name="Google Shape;181;p24"/>
          <p:cNvPicPr preferRelativeResize="0"/>
          <p:nvPr/>
        </p:nvPicPr>
        <p:blipFill rotWithShape="1">
          <a:blip r:embed="rId3">
            <a:alphaModFix/>
          </a:blip>
          <a:srcRect/>
          <a:stretch/>
        </p:blipFill>
        <p:spPr>
          <a:xfrm>
            <a:off x="3859625" y="1499200"/>
            <a:ext cx="11132275" cy="4098075"/>
          </a:xfrm>
          <a:prstGeom prst="rect">
            <a:avLst/>
          </a:prstGeom>
          <a:noFill/>
          <a:ln>
            <a:noFill/>
          </a:ln>
        </p:spPr>
      </p:pic>
      <p:pic>
        <p:nvPicPr>
          <p:cNvPr id="182" name="Google Shape;182;p24"/>
          <p:cNvPicPr preferRelativeResize="0"/>
          <p:nvPr/>
        </p:nvPicPr>
        <p:blipFill rotWithShape="1">
          <a:blip r:embed="rId3">
            <a:alphaModFix/>
          </a:blip>
          <a:srcRect/>
          <a:stretch/>
        </p:blipFill>
        <p:spPr>
          <a:xfrm>
            <a:off x="3744220" y="2720775"/>
            <a:ext cx="11332755" cy="4137226"/>
          </a:xfrm>
          <a:prstGeom prst="rect">
            <a:avLst/>
          </a:prstGeom>
          <a:noFill/>
          <a:ln>
            <a:noFill/>
          </a:ln>
        </p:spPr>
      </p:pic>
      <p:sp>
        <p:nvSpPr>
          <p:cNvPr id="183" name="Google Shape;183;p24"/>
          <p:cNvSpPr txBox="1"/>
          <p:nvPr/>
        </p:nvSpPr>
        <p:spPr>
          <a:xfrm>
            <a:off x="6730375" y="2504825"/>
            <a:ext cx="51144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1600">
                <a:solidFill>
                  <a:schemeClr val="lt1"/>
                </a:solidFill>
                <a:latin typeface="Calibri"/>
                <a:ea typeface="Calibri"/>
                <a:cs typeface="Calibri"/>
                <a:sym typeface="Calibri"/>
              </a:rPr>
              <a:t>Görevlendirdikleri kişi veya hizmet aldığı kurum ve</a:t>
            </a:r>
            <a:endParaRPr>
              <a:solidFill>
                <a:schemeClr val="lt1"/>
              </a:solidFill>
            </a:endParaRPr>
          </a:p>
          <a:p>
            <a:pPr marL="0" lvl="0" indent="0" algn="l" rtl="0">
              <a:spcBef>
                <a:spcPts val="0"/>
              </a:spcBef>
              <a:spcAft>
                <a:spcPts val="0"/>
              </a:spcAft>
              <a:buNone/>
            </a:pPr>
            <a:r>
              <a:rPr lang="tr-TR" sz="1600">
                <a:solidFill>
                  <a:schemeClr val="lt1"/>
                </a:solidFill>
                <a:latin typeface="Calibri"/>
                <a:ea typeface="Calibri"/>
                <a:cs typeface="Calibri"/>
                <a:sym typeface="Calibri"/>
              </a:rPr>
              <a:t>görevlerini kuruluşların yerine getirmeleri amacıyla araç, gereç, mekân ve</a:t>
            </a:r>
            <a:r>
              <a:rPr lang="tr-TR">
                <a:solidFill>
                  <a:schemeClr val="lt1"/>
                </a:solidFill>
              </a:rPr>
              <a:t> z</a:t>
            </a:r>
            <a:r>
              <a:rPr lang="tr-TR" sz="1600">
                <a:solidFill>
                  <a:schemeClr val="lt1"/>
                </a:solidFill>
                <a:latin typeface="Calibri"/>
                <a:ea typeface="Calibri"/>
                <a:cs typeface="Calibri"/>
                <a:sym typeface="Calibri"/>
              </a:rPr>
              <a:t>aman gibi gerekli bütün ihtiyaçlarını karşılar.</a:t>
            </a:r>
            <a:endParaRPr>
              <a:solidFill>
                <a:schemeClr val="lt1"/>
              </a:solidFill>
            </a:endParaRPr>
          </a:p>
        </p:txBody>
      </p:sp>
      <p:sp>
        <p:nvSpPr>
          <p:cNvPr id="184" name="Google Shape;184;p24"/>
          <p:cNvSpPr txBox="1"/>
          <p:nvPr/>
        </p:nvSpPr>
        <p:spPr>
          <a:xfrm>
            <a:off x="6031700" y="2720775"/>
            <a:ext cx="4968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600" b="1">
                <a:solidFill>
                  <a:schemeClr val="lt1"/>
                </a:solidFill>
                <a:latin typeface="Calibri"/>
                <a:ea typeface="Calibri"/>
                <a:cs typeface="Calibri"/>
                <a:sym typeface="Calibri"/>
              </a:rPr>
              <a:t>B)</a:t>
            </a:r>
            <a:endParaRPr sz="2600">
              <a:solidFill>
                <a:schemeClr val="lt1"/>
              </a:solidFill>
            </a:endParaRPr>
          </a:p>
        </p:txBody>
      </p:sp>
      <p:sp>
        <p:nvSpPr>
          <p:cNvPr id="185" name="Google Shape;185;p24"/>
          <p:cNvSpPr txBox="1"/>
          <p:nvPr/>
        </p:nvSpPr>
        <p:spPr>
          <a:xfrm>
            <a:off x="6751675" y="3959475"/>
            <a:ext cx="5071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1600">
                <a:solidFill>
                  <a:schemeClr val="lt1"/>
                </a:solidFill>
                <a:latin typeface="Calibri"/>
                <a:ea typeface="Calibri"/>
                <a:cs typeface="Calibri"/>
                <a:sym typeface="Calibri"/>
              </a:rPr>
              <a:t>İşyerinde sağlık ve güvenlik hizmetlerini yürütenler arasında işbirliği ve koordinasyonu sağlar.</a:t>
            </a:r>
            <a:endParaRPr>
              <a:solidFill>
                <a:schemeClr val="lt1"/>
              </a:solidFill>
            </a:endParaRPr>
          </a:p>
        </p:txBody>
      </p:sp>
      <p:sp>
        <p:nvSpPr>
          <p:cNvPr id="186" name="Google Shape;186;p24"/>
          <p:cNvSpPr txBox="1"/>
          <p:nvPr/>
        </p:nvSpPr>
        <p:spPr>
          <a:xfrm>
            <a:off x="6106125" y="4056913"/>
            <a:ext cx="496800" cy="40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600" b="1">
                <a:solidFill>
                  <a:schemeClr val="lt1"/>
                </a:solidFill>
                <a:latin typeface="Calibri"/>
                <a:ea typeface="Calibri"/>
                <a:cs typeface="Calibri"/>
                <a:sym typeface="Calibri"/>
              </a:rPr>
              <a:t>C)</a:t>
            </a:r>
            <a:endParaRPr sz="2600" b="1">
              <a:solidFill>
                <a:schemeClr val="lt1"/>
              </a:solidFill>
              <a:latin typeface="Calibri"/>
              <a:ea typeface="Calibri"/>
              <a:cs typeface="Calibri"/>
              <a:sym typeface="Calibri"/>
            </a:endParaRPr>
          </a:p>
        </p:txBody>
      </p:sp>
      <p:sp>
        <p:nvSpPr>
          <p:cNvPr id="187" name="Google Shape;187;p24"/>
          <p:cNvSpPr txBox="1"/>
          <p:nvPr/>
        </p:nvSpPr>
        <p:spPr>
          <a:xfrm>
            <a:off x="53175" y="4392025"/>
            <a:ext cx="50718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1600">
                <a:solidFill>
                  <a:schemeClr val="lt1"/>
                </a:solidFill>
                <a:latin typeface="Calibri"/>
                <a:ea typeface="Calibri"/>
                <a:cs typeface="Calibri"/>
                <a:sym typeface="Calibri"/>
              </a:rPr>
              <a:t>Görevlendirdikleri kişi veya hizmet aldığı kurum ve kuruluşlar</a:t>
            </a:r>
            <a:r>
              <a:rPr lang="tr-TR">
                <a:solidFill>
                  <a:schemeClr val="lt1"/>
                </a:solidFill>
              </a:rPr>
              <a:t> </a:t>
            </a:r>
            <a:r>
              <a:rPr lang="tr-TR" sz="1600">
                <a:solidFill>
                  <a:schemeClr val="lt1"/>
                </a:solidFill>
                <a:latin typeface="Calibri"/>
                <a:ea typeface="Calibri"/>
                <a:cs typeface="Calibri"/>
                <a:sym typeface="Calibri"/>
              </a:rPr>
              <a:t>tarafından iş sağlığı ve güvenliği ile ilgili mevzuata uygun olan ve</a:t>
            </a:r>
            <a:r>
              <a:rPr lang="tr-TR">
                <a:solidFill>
                  <a:schemeClr val="lt1"/>
                </a:solidFill>
              </a:rPr>
              <a:t> </a:t>
            </a:r>
            <a:r>
              <a:rPr lang="tr-TR" sz="1600">
                <a:solidFill>
                  <a:schemeClr val="lt1"/>
                </a:solidFill>
                <a:latin typeface="Calibri"/>
                <a:ea typeface="Calibri"/>
                <a:cs typeface="Calibri"/>
                <a:sym typeface="Calibri"/>
              </a:rPr>
              <a:t>yazılı olarak bildirilen tedbirleri yerine getirir.</a:t>
            </a:r>
            <a:endParaRPr>
              <a:solidFill>
                <a:schemeClr val="lt1"/>
              </a:solidFill>
            </a:endParaRPr>
          </a:p>
        </p:txBody>
      </p:sp>
      <p:sp>
        <p:nvSpPr>
          <p:cNvPr id="188" name="Google Shape;188;p24"/>
          <p:cNvSpPr txBox="1"/>
          <p:nvPr/>
        </p:nvSpPr>
        <p:spPr>
          <a:xfrm>
            <a:off x="4944175" y="4636575"/>
            <a:ext cx="584700" cy="40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600" b="1">
                <a:solidFill>
                  <a:schemeClr val="lt1"/>
                </a:solidFill>
                <a:latin typeface="Calibri"/>
                <a:ea typeface="Calibri"/>
                <a:cs typeface="Calibri"/>
                <a:sym typeface="Calibri"/>
              </a:rPr>
              <a:t>Ç)</a:t>
            </a:r>
            <a:endParaRPr sz="2600" b="1">
              <a:solidFill>
                <a:schemeClr val="lt1"/>
              </a:solidFill>
              <a:latin typeface="Calibri"/>
              <a:ea typeface="Calibri"/>
              <a:cs typeface="Calibri"/>
              <a:sym typeface="Calibri"/>
            </a:endParaRPr>
          </a:p>
        </p:txBody>
      </p:sp>
      <p:sp>
        <p:nvSpPr>
          <p:cNvPr id="189" name="Google Shape;189;p24"/>
          <p:cNvSpPr txBox="1"/>
          <p:nvPr/>
        </p:nvSpPr>
        <p:spPr>
          <a:xfrm>
            <a:off x="53175" y="6013100"/>
            <a:ext cx="79212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1500">
                <a:solidFill>
                  <a:schemeClr val="lt1"/>
                </a:solidFill>
                <a:latin typeface="Calibri"/>
                <a:ea typeface="Calibri"/>
                <a:cs typeface="Calibri"/>
                <a:sym typeface="Calibri"/>
              </a:rPr>
              <a:t>Çalışanların sağlık ve güvenliğini etkilediği bilinen veya</a:t>
            </a:r>
            <a:r>
              <a:rPr lang="tr-TR" sz="1500">
                <a:solidFill>
                  <a:schemeClr val="lt1"/>
                </a:solidFill>
              </a:rPr>
              <a:t> </a:t>
            </a:r>
            <a:r>
              <a:rPr lang="tr-TR" sz="1500">
                <a:solidFill>
                  <a:schemeClr val="lt1"/>
                </a:solidFill>
                <a:latin typeface="Calibri"/>
                <a:ea typeface="Calibri"/>
                <a:cs typeface="Calibri"/>
                <a:sym typeface="Calibri"/>
              </a:rPr>
              <a:t>etkilemesi muhtemel konular hakkında; görevlendirdikleri kişi veya</a:t>
            </a:r>
            <a:r>
              <a:rPr lang="tr-TR" sz="1500">
                <a:solidFill>
                  <a:schemeClr val="lt1"/>
                </a:solidFill>
              </a:rPr>
              <a:t> h</a:t>
            </a:r>
            <a:r>
              <a:rPr lang="tr-TR" sz="1500">
                <a:solidFill>
                  <a:schemeClr val="lt1"/>
                </a:solidFill>
                <a:latin typeface="Calibri"/>
                <a:ea typeface="Calibri"/>
                <a:cs typeface="Calibri"/>
                <a:sym typeface="Calibri"/>
              </a:rPr>
              <a:t>izmet aldığı kurum ve kuruluşları, başka işyerlerinden çalışmak</a:t>
            </a:r>
            <a:r>
              <a:rPr lang="tr-TR" sz="1500">
                <a:solidFill>
                  <a:schemeClr val="lt1"/>
                </a:solidFill>
              </a:rPr>
              <a:t> </a:t>
            </a:r>
            <a:r>
              <a:rPr lang="tr-TR" sz="1500">
                <a:solidFill>
                  <a:schemeClr val="lt1"/>
                </a:solidFill>
                <a:latin typeface="Calibri"/>
                <a:ea typeface="Calibri"/>
                <a:cs typeface="Calibri"/>
                <a:sym typeface="Calibri"/>
              </a:rPr>
              <a:t>üzere kendi işyerine gelen çalışanları ve bunların işverenlerini</a:t>
            </a:r>
            <a:r>
              <a:rPr lang="tr-TR" sz="1500">
                <a:solidFill>
                  <a:schemeClr val="lt1"/>
                </a:solidFill>
              </a:rPr>
              <a:t> </a:t>
            </a:r>
            <a:r>
              <a:rPr lang="tr-TR" sz="1500">
                <a:solidFill>
                  <a:schemeClr val="lt1"/>
                </a:solidFill>
                <a:latin typeface="Calibri"/>
                <a:ea typeface="Calibri"/>
                <a:cs typeface="Calibri"/>
                <a:sym typeface="Calibri"/>
              </a:rPr>
              <a:t>bilgilendirir.</a:t>
            </a:r>
            <a:endParaRPr sz="1500">
              <a:solidFill>
                <a:schemeClr val="lt1"/>
              </a:solidFill>
            </a:endParaRPr>
          </a:p>
        </p:txBody>
      </p:sp>
      <p:sp>
        <p:nvSpPr>
          <p:cNvPr id="190" name="Google Shape;190;p24"/>
          <p:cNvSpPr txBox="1"/>
          <p:nvPr/>
        </p:nvSpPr>
        <p:spPr>
          <a:xfrm>
            <a:off x="7700200" y="6087525"/>
            <a:ext cx="496800" cy="49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600" b="1">
                <a:solidFill>
                  <a:schemeClr val="lt1"/>
                </a:solidFill>
                <a:latin typeface="Calibri"/>
                <a:ea typeface="Calibri"/>
                <a:cs typeface="Calibri"/>
                <a:sym typeface="Calibri"/>
              </a:rPr>
              <a:t>D)</a:t>
            </a:r>
            <a:endParaRPr sz="2600" b="1">
              <a:solidFill>
                <a:schemeClr val="lt1"/>
              </a:solidFill>
              <a:latin typeface="Calibri"/>
              <a:ea typeface="Calibri"/>
              <a:cs typeface="Calibri"/>
              <a:sym typeface="Calibri"/>
            </a:endParaRPr>
          </a:p>
        </p:txBody>
      </p:sp>
      <p:sp>
        <p:nvSpPr>
          <p:cNvPr id="19"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800"/>
              <a:buNone/>
            </a:pPr>
            <a:r>
              <a:rPr lang="tr-TR"/>
              <a:t>7.4. İş Sağlığı ve Güvenliği Hizmetlerinin Yürütülmesi</a:t>
            </a:r>
            <a:endParaRPr/>
          </a:p>
        </p:txBody>
      </p:sp>
      <p:sp>
        <p:nvSpPr>
          <p:cNvPr id="196" name="Google Shape;196;p25"/>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b="1"/>
              <a:t>Kanun Diyor ki;</a:t>
            </a:r>
            <a:endParaRPr/>
          </a:p>
        </p:txBody>
      </p:sp>
      <p:pic>
        <p:nvPicPr>
          <p:cNvPr id="197" name="Google Shape;197;p25"/>
          <p:cNvPicPr preferRelativeResize="0"/>
          <p:nvPr/>
        </p:nvPicPr>
        <p:blipFill rotWithShape="1">
          <a:blip r:embed="rId3">
            <a:alphaModFix/>
          </a:blip>
          <a:srcRect/>
          <a:stretch/>
        </p:blipFill>
        <p:spPr>
          <a:xfrm>
            <a:off x="3846000" y="1499010"/>
            <a:ext cx="4500000" cy="5358990"/>
          </a:xfrm>
          <a:prstGeom prst="rect">
            <a:avLst/>
          </a:prstGeom>
          <a:noFill/>
          <a:ln>
            <a:noFill/>
          </a:ln>
        </p:spPr>
      </p:pic>
      <p:sp>
        <p:nvSpPr>
          <p:cNvPr id="198" name="Google Shape;198;p25"/>
          <p:cNvSpPr/>
          <p:nvPr/>
        </p:nvSpPr>
        <p:spPr>
          <a:xfrm>
            <a:off x="4620127" y="2737698"/>
            <a:ext cx="3284686"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İşveren, İşyerindeki İSG faaliyetlerinin</a:t>
            </a:r>
            <a:endParaRPr/>
          </a:p>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yürütülmesinden sorumludur.</a:t>
            </a:r>
            <a:endParaRPr/>
          </a:p>
        </p:txBody>
      </p:sp>
      <p:sp>
        <p:nvSpPr>
          <p:cNvPr id="6"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7.4. İş Sağlığı ve Güvenliği Hizmetlerinin Yürütülmesi</a:t>
            </a:r>
            <a:endParaRPr/>
          </a:p>
        </p:txBody>
      </p:sp>
      <p:sp>
        <p:nvSpPr>
          <p:cNvPr id="204" name="Google Shape;204;p26"/>
          <p:cNvSpPr txBox="1">
            <a:spLocks noGrp="1"/>
          </p:cNvSpPr>
          <p:nvPr>
            <p:ph type="body" idx="1"/>
          </p:nvPr>
        </p:nvSpPr>
        <p:spPr>
          <a:xfrm>
            <a:off x="687398" y="1300647"/>
            <a:ext cx="10520792" cy="4792800"/>
          </a:xfrm>
          <a:prstGeom prst="rect">
            <a:avLst/>
          </a:prstGeom>
          <a:noFill/>
          <a:ln>
            <a:noFill/>
          </a:ln>
        </p:spPr>
        <p:txBody>
          <a:bodyPr spcFirstLastPara="1" wrap="square" lIns="91425" tIns="45700" rIns="91425" bIns="45700" anchor="t" anchorCtr="0">
            <a:normAutofit/>
          </a:bodyPr>
          <a:lstStyle/>
          <a:p>
            <a:pPr lvl="0" algn="l" rtl="0">
              <a:lnSpc>
                <a:spcPct val="100000"/>
              </a:lnSpc>
              <a:spcBef>
                <a:spcPts val="1000"/>
              </a:spcBef>
              <a:spcAft>
                <a:spcPts val="0"/>
              </a:spcAft>
              <a:buSzPts val="1800"/>
              <a:buFont typeface="Wingdings" panose="05000000000000000000" pitchFamily="2" charset="2"/>
              <a:buChar char="Ø"/>
            </a:pPr>
            <a:r>
              <a:rPr lang="tr-TR" dirty="0"/>
              <a:t>İşyeri dışındaki uzman kişi ve kuruluşlardan hizmet alınması, işverenin sorumluluklarını ortadan kaldırmaz.</a:t>
            </a:r>
            <a:endParaRPr dirty="0"/>
          </a:p>
          <a:p>
            <a:pPr lvl="0" algn="l" rtl="0">
              <a:lnSpc>
                <a:spcPct val="100000"/>
              </a:lnSpc>
              <a:spcBef>
                <a:spcPts val="1000"/>
              </a:spcBef>
              <a:spcAft>
                <a:spcPts val="0"/>
              </a:spcAft>
              <a:buSzPts val="1800"/>
              <a:buFont typeface="Wingdings" panose="05000000000000000000" pitchFamily="2" charset="2"/>
              <a:buChar char="Ø"/>
            </a:pPr>
            <a:r>
              <a:rPr lang="tr-TR" dirty="0"/>
              <a:t>Çalışanların iş sağlığı ve güvenliği alanındaki yükümlülükleri, işverenin sorumluluklarını etkilemez.</a:t>
            </a:r>
            <a:endParaRPr dirty="0"/>
          </a:p>
          <a:p>
            <a:pPr lvl="0" algn="l" rtl="0">
              <a:lnSpc>
                <a:spcPct val="100000"/>
              </a:lnSpc>
              <a:spcBef>
                <a:spcPts val="1000"/>
              </a:spcBef>
              <a:spcAft>
                <a:spcPts val="0"/>
              </a:spcAft>
              <a:buSzPts val="1800"/>
              <a:buFont typeface="Wingdings" panose="05000000000000000000" pitchFamily="2" charset="2"/>
              <a:buChar char="Ø"/>
            </a:pPr>
            <a:r>
              <a:rPr lang="tr-TR" dirty="0"/>
              <a:t>İşveren, iş sağlığı ve güvenliği tedbirlerinin maliyetini çalışanlara yansıtamaz.</a:t>
            </a:r>
            <a:endParaRPr dirty="0"/>
          </a:p>
        </p:txBody>
      </p:sp>
      <p:pic>
        <p:nvPicPr>
          <p:cNvPr id="205" name="Google Shape;205;p26"/>
          <p:cNvPicPr preferRelativeResize="0"/>
          <p:nvPr/>
        </p:nvPicPr>
        <p:blipFill rotWithShape="1">
          <a:blip r:embed="rId3">
            <a:alphaModFix/>
          </a:blip>
          <a:srcRect/>
          <a:stretch/>
        </p:blipFill>
        <p:spPr>
          <a:xfrm>
            <a:off x="6325275" y="2898309"/>
            <a:ext cx="6096000" cy="4597625"/>
          </a:xfrm>
          <a:prstGeom prst="rect">
            <a:avLst/>
          </a:prstGeom>
          <a:noFill/>
          <a:ln>
            <a:noFill/>
          </a:ln>
        </p:spPr>
      </p:pic>
      <p:sp>
        <p:nvSpPr>
          <p:cNvPr id="5"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800"/>
              <a:buNone/>
            </a:pPr>
            <a:r>
              <a:rPr lang="tr-TR"/>
              <a:t>7.4. İş Sağlığı ve Güvenliği Hizmetlerinin Yürütülmesi</a:t>
            </a:r>
            <a:endParaRPr/>
          </a:p>
        </p:txBody>
      </p:sp>
      <p:sp>
        <p:nvSpPr>
          <p:cNvPr id="211" name="Google Shape;211;p27"/>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b="1"/>
              <a:t>Kanun Diyor ki;</a:t>
            </a:r>
            <a:endParaRPr/>
          </a:p>
        </p:txBody>
      </p:sp>
      <p:pic>
        <p:nvPicPr>
          <p:cNvPr id="212" name="Google Shape;212;p27"/>
          <p:cNvPicPr preferRelativeResize="0"/>
          <p:nvPr/>
        </p:nvPicPr>
        <p:blipFill rotWithShape="1">
          <a:blip r:embed="rId3">
            <a:alphaModFix/>
          </a:blip>
          <a:srcRect/>
          <a:stretch/>
        </p:blipFill>
        <p:spPr>
          <a:xfrm>
            <a:off x="3846381" y="1499152"/>
            <a:ext cx="4499238" cy="5358848"/>
          </a:xfrm>
          <a:prstGeom prst="rect">
            <a:avLst/>
          </a:prstGeom>
          <a:noFill/>
          <a:ln>
            <a:noFill/>
          </a:ln>
        </p:spPr>
      </p:pic>
      <p:sp>
        <p:nvSpPr>
          <p:cNvPr id="213" name="Google Shape;213;p27"/>
          <p:cNvSpPr/>
          <p:nvPr/>
        </p:nvSpPr>
        <p:spPr>
          <a:xfrm>
            <a:off x="4675000" y="2934200"/>
            <a:ext cx="3165000" cy="1569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İşveren her şekilde bu hizmetin yürütülmesinden sorumludur.</a:t>
            </a:r>
            <a:endParaRPr/>
          </a:p>
        </p:txBody>
      </p:sp>
      <p:sp>
        <p:nvSpPr>
          <p:cNvPr id="6"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7.5. İş Sağlığı ve Güvenliği Hizmetlerinin Desteklenmesi </a:t>
            </a:r>
            <a:endParaRPr/>
          </a:p>
        </p:txBody>
      </p:sp>
      <p:sp>
        <p:nvSpPr>
          <p:cNvPr id="219" name="Google Shape;219;p28"/>
          <p:cNvSpPr txBox="1">
            <a:spLocks noGrp="1"/>
          </p:cNvSpPr>
          <p:nvPr>
            <p:ph type="body" idx="1"/>
          </p:nvPr>
        </p:nvSpPr>
        <p:spPr>
          <a:xfrm>
            <a:off x="736388" y="1193618"/>
            <a:ext cx="10759200" cy="4622400"/>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1000"/>
              </a:spcBef>
              <a:spcAft>
                <a:spcPts val="0"/>
              </a:spcAft>
              <a:buSzPts val="1800"/>
              <a:buNone/>
            </a:pPr>
            <a:r>
              <a:rPr lang="tr-TR" sz="2200" dirty="0"/>
              <a:t>İş sağlığı ve güvenliği hizmetlerinin yerine getirilmesi için, Bakanlıkça aşağıdaki şartlarla destek sağlanabilir:</a:t>
            </a:r>
            <a:endParaRPr sz="2200" dirty="0"/>
          </a:p>
        </p:txBody>
      </p:sp>
      <p:sp>
        <p:nvSpPr>
          <p:cNvPr id="220" name="Google Shape;220;p28"/>
          <p:cNvSpPr/>
          <p:nvPr/>
        </p:nvSpPr>
        <p:spPr>
          <a:xfrm>
            <a:off x="8976551" y="1409615"/>
            <a:ext cx="3677700" cy="147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a:p>
        </p:txBody>
      </p:sp>
      <p:sp>
        <p:nvSpPr>
          <p:cNvPr id="221" name="Google Shape;221;p28"/>
          <p:cNvSpPr/>
          <p:nvPr/>
        </p:nvSpPr>
        <p:spPr>
          <a:xfrm>
            <a:off x="5200325" y="1535195"/>
            <a:ext cx="2753100" cy="584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endParaRPr/>
          </a:p>
        </p:txBody>
      </p:sp>
      <p:sp>
        <p:nvSpPr>
          <p:cNvPr id="222" name="Google Shape;222;p28"/>
          <p:cNvSpPr txBox="1"/>
          <p:nvPr/>
        </p:nvSpPr>
        <p:spPr>
          <a:xfrm>
            <a:off x="8885100" y="467875"/>
            <a:ext cx="3306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223" name="Google Shape;223;p28" title="5585926_temizlenmis_PNG.png"/>
          <p:cNvPicPr preferRelativeResize="0"/>
          <p:nvPr/>
        </p:nvPicPr>
        <p:blipFill rotWithShape="1">
          <a:blip r:embed="rId3">
            <a:alphaModFix/>
          </a:blip>
          <a:srcRect t="21328"/>
          <a:stretch/>
        </p:blipFill>
        <p:spPr>
          <a:xfrm>
            <a:off x="-101175" y="2119900"/>
            <a:ext cx="12434326" cy="4738100"/>
          </a:xfrm>
          <a:prstGeom prst="rect">
            <a:avLst/>
          </a:prstGeom>
          <a:noFill/>
          <a:ln>
            <a:noFill/>
          </a:ln>
        </p:spPr>
      </p:pic>
      <p:sp>
        <p:nvSpPr>
          <p:cNvPr id="224" name="Google Shape;224;p28"/>
          <p:cNvSpPr txBox="1"/>
          <p:nvPr/>
        </p:nvSpPr>
        <p:spPr>
          <a:xfrm>
            <a:off x="208550" y="3030200"/>
            <a:ext cx="2118600" cy="363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1600">
                <a:solidFill>
                  <a:schemeClr val="dk1"/>
                </a:solidFill>
                <a:latin typeface="Calibri"/>
                <a:ea typeface="Calibri"/>
                <a:cs typeface="Calibri"/>
                <a:sym typeface="Calibri"/>
              </a:rPr>
              <a:t>Kamu kurum ve kuruluşları hariç ondan az çalışanı bulunanlardan, çok tehlikeli ve tehlikeli sınıfta yer alan işyerleri</a:t>
            </a:r>
            <a:r>
              <a:rPr lang="tr-TR" sz="1600">
                <a:solidFill>
                  <a:schemeClr val="dk1"/>
                </a:solidFill>
              </a:rPr>
              <a:t> </a:t>
            </a:r>
            <a:r>
              <a:rPr lang="tr-TR" sz="1600">
                <a:solidFill>
                  <a:schemeClr val="dk1"/>
                </a:solidFill>
                <a:latin typeface="Calibri"/>
                <a:ea typeface="Calibri"/>
                <a:cs typeface="Calibri"/>
                <a:sym typeface="Calibri"/>
              </a:rPr>
              <a:t>faydalanabilir. Ancak, Cumhurbaşkanı, ondan az çalışanı bulunanlardan az tehlikeli sınıfta yer alan işyerlerinin de faydalanmasına karar verebilir.</a:t>
            </a:r>
            <a:endParaRPr sz="1600">
              <a:solidFill>
                <a:schemeClr val="dk1"/>
              </a:solidFill>
            </a:endParaRPr>
          </a:p>
        </p:txBody>
      </p:sp>
      <p:sp>
        <p:nvSpPr>
          <p:cNvPr id="225" name="Google Shape;225;p28"/>
          <p:cNvSpPr txBox="1"/>
          <p:nvPr/>
        </p:nvSpPr>
        <p:spPr>
          <a:xfrm>
            <a:off x="3428982" y="2962744"/>
            <a:ext cx="2359800" cy="38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1600">
                <a:solidFill>
                  <a:schemeClr val="dk1"/>
                </a:solidFill>
                <a:latin typeface="Calibri"/>
                <a:ea typeface="Calibri"/>
                <a:cs typeface="Calibri"/>
                <a:sym typeface="Calibri"/>
              </a:rPr>
              <a:t>Bu Kanun ve diğer mevzuat gereğince yapılan kontrol ve denetimlerde; istihdam ettiği kişilerin sigortalılık bildiriminde bulunmadığı tespit edilen işverenlerden, tespit tarihine kadar yapılan ödemeler yasal faizi ile birlikte Sosyal Güvenlik Kurumunca tahsil edilir ve bu durumdaki işverenler, sağlanan destekten üç yıl süreyle faydalanamaz.</a:t>
            </a:r>
            <a:endParaRPr sz="1600">
              <a:solidFill>
                <a:schemeClr val="dk1"/>
              </a:solidFill>
            </a:endParaRPr>
          </a:p>
        </p:txBody>
      </p:sp>
      <p:sp>
        <p:nvSpPr>
          <p:cNvPr id="226" name="Google Shape;226;p28"/>
          <p:cNvSpPr txBox="1"/>
          <p:nvPr/>
        </p:nvSpPr>
        <p:spPr>
          <a:xfrm>
            <a:off x="9904775" y="3046748"/>
            <a:ext cx="2214900" cy="92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1600">
                <a:solidFill>
                  <a:schemeClr val="dk1"/>
                </a:solidFill>
                <a:latin typeface="Calibri"/>
                <a:ea typeface="Calibri"/>
                <a:cs typeface="Calibri"/>
                <a:sym typeface="Calibri"/>
              </a:rPr>
              <a:t>Uygulamada, Sosyal Güvenlik Kurumu kayıtları esas alınır.</a:t>
            </a:r>
            <a:endParaRPr sz="1600"/>
          </a:p>
        </p:txBody>
      </p:sp>
      <p:sp>
        <p:nvSpPr>
          <p:cNvPr id="227" name="Google Shape;227;p28"/>
          <p:cNvSpPr txBox="1"/>
          <p:nvPr/>
        </p:nvSpPr>
        <p:spPr>
          <a:xfrm>
            <a:off x="6661200" y="3024911"/>
            <a:ext cx="2118600" cy="264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1600">
                <a:solidFill>
                  <a:schemeClr val="dk1"/>
                </a:solidFill>
                <a:latin typeface="Calibri"/>
                <a:ea typeface="Calibri"/>
                <a:cs typeface="Calibri"/>
                <a:sym typeface="Calibri"/>
              </a:rPr>
              <a:t>Giderler, iş kazası ve meslek hastalığı bakımından kısa vadeli sigorta kolları için toplanan primlerden kaynak aktarılmak suretiyle, Sosyal Güvenlik Kurumu tarafından finanse edilir.</a:t>
            </a:r>
            <a:endParaRPr sz="1600"/>
          </a:p>
        </p:txBody>
      </p:sp>
      <p:sp>
        <p:nvSpPr>
          <p:cNvPr id="12"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7.5. İş Sağlığı ve Güvenliği Hizmetlerinin Desteklenmesi </a:t>
            </a:r>
            <a:endParaRPr/>
          </a:p>
        </p:txBody>
      </p:sp>
      <p:sp>
        <p:nvSpPr>
          <p:cNvPr id="233" name="Google Shape;233;p29"/>
          <p:cNvSpPr txBox="1">
            <a:spLocks noGrp="1"/>
          </p:cNvSpPr>
          <p:nvPr>
            <p:ph type="body" idx="1"/>
          </p:nvPr>
        </p:nvSpPr>
        <p:spPr>
          <a:xfrm>
            <a:off x="838200" y="1384209"/>
            <a:ext cx="6357079" cy="4792754"/>
          </a:xfrm>
          <a:prstGeom prst="rect">
            <a:avLst/>
          </a:prstGeom>
          <a:noFill/>
          <a:ln>
            <a:noFill/>
          </a:ln>
        </p:spPr>
        <p:txBody>
          <a:bodyPr spcFirstLastPara="1" wrap="square" lIns="91425" tIns="45700" rIns="91425" bIns="45700" anchor="t" anchorCtr="0">
            <a:normAutofit lnSpcReduction="10000"/>
          </a:bodyPr>
          <a:lstStyle/>
          <a:p>
            <a:pPr marL="114300" lvl="0" indent="0" algn="l" rtl="0">
              <a:lnSpc>
                <a:spcPct val="100000"/>
              </a:lnSpc>
              <a:spcBef>
                <a:spcPts val="1000"/>
              </a:spcBef>
              <a:spcAft>
                <a:spcPts val="0"/>
              </a:spcAft>
              <a:buSzPts val="1800"/>
              <a:buNone/>
            </a:pPr>
            <a:r>
              <a:rPr lang="tr-TR"/>
              <a:t>Ondan az çalışanı bulunan işverenlere sağlanacak iş sağlığı ve güvenliği hizmet bedelleri işyerinin tehlike sınıfı ve Kuruma bildirilen sigortalı sayısı ile sigortalıların çalıştıkları gün sayısı esas alınarak her bir işyeri için ayrı ayrı tespit edilir. </a:t>
            </a:r>
            <a:endParaRPr/>
          </a:p>
          <a:p>
            <a:pPr marL="114300" lvl="0" indent="0" algn="l" rtl="0">
              <a:lnSpc>
                <a:spcPct val="100000"/>
              </a:lnSpc>
              <a:spcBef>
                <a:spcPts val="1000"/>
              </a:spcBef>
              <a:spcAft>
                <a:spcPts val="0"/>
              </a:spcAft>
              <a:buSzPts val="1800"/>
              <a:buNone/>
            </a:pPr>
            <a:endParaRPr/>
          </a:p>
          <a:p>
            <a:pPr marL="114300" lvl="0" indent="0" algn="l" rtl="0">
              <a:lnSpc>
                <a:spcPct val="100000"/>
              </a:lnSpc>
              <a:spcBef>
                <a:spcPts val="1000"/>
              </a:spcBef>
              <a:spcAft>
                <a:spcPts val="0"/>
              </a:spcAft>
              <a:buSzPts val="1800"/>
              <a:buNone/>
            </a:pPr>
            <a:r>
              <a:rPr lang="tr-TR"/>
              <a:t>Tehlikeli ve çok tehlikeli sınıfta yer alan işyerleri için sağlanacak iş sağlığı ve güvenliği hizmet bedelinin sigortalı başına günlük miktarı 16 yaşından büyük sigortalılar için belirlenen prime esas kazanç alt sınırının günlük tutarının sırasıyla %1,4 ve %1,6’sıdır.</a:t>
            </a:r>
            <a:endParaRPr/>
          </a:p>
        </p:txBody>
      </p:sp>
      <p:pic>
        <p:nvPicPr>
          <p:cNvPr id="234" name="Google Shape;234;p29"/>
          <p:cNvPicPr preferRelativeResize="0"/>
          <p:nvPr/>
        </p:nvPicPr>
        <p:blipFill rotWithShape="1">
          <a:blip r:embed="rId3">
            <a:alphaModFix/>
          </a:blip>
          <a:srcRect/>
          <a:stretch/>
        </p:blipFill>
        <p:spPr>
          <a:xfrm>
            <a:off x="7084303" y="1384209"/>
            <a:ext cx="5107697" cy="5099337"/>
          </a:xfrm>
          <a:prstGeom prst="rect">
            <a:avLst/>
          </a:prstGeom>
          <a:noFill/>
          <a:ln>
            <a:noFill/>
          </a:ln>
        </p:spPr>
      </p:pic>
      <p:sp>
        <p:nvSpPr>
          <p:cNvPr id="5"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7.6. İş Güvenliği Uzmanı ve İşyeri Hekimlerinin Güvenceleri</a:t>
            </a:r>
            <a:endParaRPr/>
          </a:p>
        </p:txBody>
      </p:sp>
      <p:sp>
        <p:nvSpPr>
          <p:cNvPr id="240" name="Google Shape;240;p30"/>
          <p:cNvSpPr txBox="1">
            <a:spLocks noGrp="1"/>
          </p:cNvSpPr>
          <p:nvPr>
            <p:ph type="body" idx="1"/>
          </p:nvPr>
        </p:nvSpPr>
        <p:spPr>
          <a:xfrm>
            <a:off x="838200" y="1384200"/>
            <a:ext cx="10724700" cy="1725900"/>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1000"/>
              </a:spcBef>
              <a:spcAft>
                <a:spcPts val="0"/>
              </a:spcAft>
              <a:buSzPts val="1800"/>
              <a:buNone/>
            </a:pPr>
            <a:r>
              <a:rPr lang="tr-TR"/>
              <a:t>İşyeri hekimi ve iş güvenliği uzmanlarının hak ve yetkileri, görevlerini yerine getirmeleri nedeniyle kısıtlanamaz. Bu kişiler, görevlerini mesleğin gerektirdiği etik ilkeler ve mesleki bağımsızlık içerisinde yürütür.</a:t>
            </a:r>
            <a:endParaRPr/>
          </a:p>
        </p:txBody>
      </p:sp>
      <p:pic>
        <p:nvPicPr>
          <p:cNvPr id="241" name="Google Shape;241;p30"/>
          <p:cNvPicPr preferRelativeResize="0"/>
          <p:nvPr/>
        </p:nvPicPr>
        <p:blipFill rotWithShape="1">
          <a:blip r:embed="rId3">
            <a:alphaModFix/>
          </a:blip>
          <a:srcRect/>
          <a:stretch/>
        </p:blipFill>
        <p:spPr>
          <a:xfrm>
            <a:off x="7360171" y="2045608"/>
            <a:ext cx="5297774" cy="5082215"/>
          </a:xfrm>
          <a:prstGeom prst="rect">
            <a:avLst/>
          </a:prstGeom>
          <a:noFill/>
          <a:ln>
            <a:noFill/>
          </a:ln>
        </p:spPr>
      </p:pic>
      <p:sp>
        <p:nvSpPr>
          <p:cNvPr id="242" name="Google Shape;242;p30"/>
          <p:cNvSpPr txBox="1"/>
          <p:nvPr/>
        </p:nvSpPr>
        <p:spPr>
          <a:xfrm>
            <a:off x="827350" y="2711325"/>
            <a:ext cx="6459300" cy="3140100"/>
          </a:xfrm>
          <a:prstGeom prst="rect">
            <a:avLst/>
          </a:prstGeom>
          <a:noFill/>
          <a:ln>
            <a:noFill/>
          </a:ln>
        </p:spPr>
        <p:txBody>
          <a:bodyPr spcFirstLastPara="1" wrap="square" lIns="91425" tIns="91425" rIns="91425" bIns="91425" anchor="t" anchorCtr="0">
            <a:spAutoFit/>
          </a:bodyPr>
          <a:lstStyle/>
          <a:p>
            <a:pPr marL="114300" lvl="0" indent="0" algn="l" rtl="0">
              <a:spcBef>
                <a:spcPts val="1000"/>
              </a:spcBef>
              <a:spcAft>
                <a:spcPts val="0"/>
              </a:spcAft>
              <a:buNone/>
            </a:pPr>
            <a:r>
              <a:rPr lang="tr-TR" sz="2400">
                <a:solidFill>
                  <a:schemeClr val="dk1"/>
                </a:solidFill>
                <a:latin typeface="Calibri"/>
                <a:ea typeface="Calibri"/>
                <a:cs typeface="Calibri"/>
                <a:sym typeface="Calibri"/>
              </a:rPr>
              <a:t>İşverene iş sağlığı ve güvenliği ile ilgili konularda rehberlik ve danışmanlık yapmak üzere görevlendirilen işyeri hekimi ve iş güvenliği uzmanı, görev aldığı işyerinde göreviyle ilgili mevzuat ve teknik gelişmeleri göz önünde bulundurarak iş sağlığı ve güvenliği ile ilgili eksiklik ve aksaklıkları, tedbir ve tavsiyeleri belirler ve işverene </a:t>
            </a:r>
            <a:r>
              <a:rPr lang="tr-TR" sz="2400" b="1">
                <a:solidFill>
                  <a:schemeClr val="dk1"/>
                </a:solidFill>
                <a:latin typeface="Calibri"/>
                <a:ea typeface="Calibri"/>
                <a:cs typeface="Calibri"/>
                <a:sym typeface="Calibri"/>
              </a:rPr>
              <a:t>yazılı olarak bildirir.</a:t>
            </a:r>
            <a:endParaRPr/>
          </a:p>
        </p:txBody>
      </p:sp>
      <p:sp>
        <p:nvSpPr>
          <p:cNvPr id="6"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7.6. İş Güvenliği Uzmanı ve İşyeri Hekimlerinin Güvenceleri</a:t>
            </a:r>
            <a:endParaRPr/>
          </a:p>
        </p:txBody>
      </p:sp>
      <p:sp>
        <p:nvSpPr>
          <p:cNvPr id="248" name="Google Shape;248;p31"/>
          <p:cNvSpPr txBox="1">
            <a:spLocks noGrp="1"/>
          </p:cNvSpPr>
          <p:nvPr>
            <p:ph type="body" idx="1"/>
          </p:nvPr>
        </p:nvSpPr>
        <p:spPr>
          <a:xfrm>
            <a:off x="718278" y="1802814"/>
            <a:ext cx="5952344" cy="5286414"/>
          </a:xfrm>
          <a:prstGeom prst="rect">
            <a:avLst/>
          </a:prstGeom>
          <a:noFill/>
          <a:ln>
            <a:noFill/>
          </a:ln>
        </p:spPr>
        <p:txBody>
          <a:bodyPr spcFirstLastPara="1" wrap="square" lIns="91425" tIns="45700" rIns="91425" bIns="45700" anchor="t" anchorCtr="0">
            <a:noAutofit/>
          </a:bodyPr>
          <a:lstStyle/>
          <a:p>
            <a:pPr marL="114300" lvl="0" indent="0" algn="l" rtl="0">
              <a:lnSpc>
                <a:spcPct val="100000"/>
              </a:lnSpc>
              <a:spcBef>
                <a:spcPts val="1000"/>
              </a:spcBef>
              <a:spcAft>
                <a:spcPts val="0"/>
              </a:spcAft>
              <a:buSzPts val="1800"/>
              <a:buNone/>
            </a:pPr>
            <a:r>
              <a:rPr lang="tr-TR"/>
              <a:t>Eksiklik ve aksaklıkların düzeltilmesinden, tedbir ve tavsiyelerin yerine getirilmesinden </a:t>
            </a:r>
            <a:r>
              <a:rPr lang="tr-TR" b="1"/>
              <a:t>işveren sorumludur.</a:t>
            </a:r>
            <a:endParaRPr/>
          </a:p>
        </p:txBody>
      </p:sp>
      <p:pic>
        <p:nvPicPr>
          <p:cNvPr id="249" name="Google Shape;249;p31"/>
          <p:cNvPicPr preferRelativeResize="0"/>
          <p:nvPr/>
        </p:nvPicPr>
        <p:blipFill rotWithShape="1">
          <a:blip r:embed="rId3">
            <a:alphaModFix/>
          </a:blip>
          <a:srcRect/>
          <a:stretch/>
        </p:blipFill>
        <p:spPr>
          <a:xfrm>
            <a:off x="6541790" y="1521502"/>
            <a:ext cx="5650210" cy="5149121"/>
          </a:xfrm>
          <a:prstGeom prst="rect">
            <a:avLst/>
          </a:prstGeom>
          <a:noFill/>
          <a:ln>
            <a:noFill/>
          </a:ln>
        </p:spPr>
      </p:pic>
      <p:sp>
        <p:nvSpPr>
          <p:cNvPr id="5"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7.6. İş Güvenliği Uzmanı ve İşyeri Hekimlerinin Güvenceleri</a:t>
            </a:r>
            <a:endParaRPr/>
          </a:p>
        </p:txBody>
      </p:sp>
      <p:sp>
        <p:nvSpPr>
          <p:cNvPr id="255" name="Google Shape;255;p32"/>
          <p:cNvSpPr txBox="1">
            <a:spLocks noGrp="1"/>
          </p:cNvSpPr>
          <p:nvPr>
            <p:ph type="body" idx="1"/>
          </p:nvPr>
        </p:nvSpPr>
        <p:spPr>
          <a:xfrm>
            <a:off x="838200" y="1384209"/>
            <a:ext cx="5802443" cy="4792754"/>
          </a:xfrm>
          <a:prstGeom prst="rect">
            <a:avLst/>
          </a:prstGeom>
          <a:noFill/>
          <a:ln>
            <a:noFill/>
          </a:ln>
        </p:spPr>
        <p:txBody>
          <a:bodyPr spcFirstLastPara="1" wrap="square" lIns="91425" tIns="45700" rIns="91425" bIns="45700" anchor="t" anchorCtr="0">
            <a:normAutofit fontScale="92500" lnSpcReduction="10000"/>
          </a:bodyPr>
          <a:lstStyle/>
          <a:p>
            <a:pPr marL="114300" lvl="0" indent="0" algn="l" rtl="0">
              <a:lnSpc>
                <a:spcPct val="110000"/>
              </a:lnSpc>
              <a:spcBef>
                <a:spcPts val="1000"/>
              </a:spcBef>
              <a:spcAft>
                <a:spcPts val="0"/>
              </a:spcAft>
              <a:buSzPct val="81081"/>
              <a:buNone/>
            </a:pPr>
            <a:r>
              <a:rPr lang="tr-TR"/>
              <a:t>Bildirilen eksiklik ve aksaklıkların acil durdurmayı gerektirmesi veya yangın, patlama, göçme, kimyasal sızıntı ve benzeri acil ve hayati tehlike arz etmesi, meslek hastalığına sebep olabilecek ortamların bulunmasına rağmen işveren tarafından gerekli tedbirlerin alınmaması hâlinde, bu durum işyeri hekimi veya iş güvenliği uzmanınca, </a:t>
            </a:r>
            <a:r>
              <a:rPr lang="tr-TR" b="1"/>
              <a:t>Bakanlığın yetkili birimine, varsa yetkili sendika temsilcisine, yoksa çalışan temsilcisine bildirilir. </a:t>
            </a:r>
            <a:r>
              <a:rPr lang="tr-TR"/>
              <a:t>Bildirim yapmadığı tespit edilen işyeri hekimi ve iş güvenliği uzmanının belgesi üç ay, tekrarında ise altı ay süreyle askıya alınır.</a:t>
            </a:r>
            <a:endParaRPr/>
          </a:p>
          <a:p>
            <a:pPr marL="114300" lvl="0" indent="0" algn="l" rtl="0">
              <a:lnSpc>
                <a:spcPct val="90000"/>
              </a:lnSpc>
              <a:spcBef>
                <a:spcPts val="1000"/>
              </a:spcBef>
              <a:spcAft>
                <a:spcPts val="0"/>
              </a:spcAft>
              <a:buSzPct val="81081"/>
              <a:buNone/>
            </a:pPr>
            <a:endParaRPr/>
          </a:p>
        </p:txBody>
      </p:sp>
      <p:pic>
        <p:nvPicPr>
          <p:cNvPr id="256" name="Google Shape;256;p32"/>
          <p:cNvPicPr preferRelativeResize="0"/>
          <p:nvPr/>
        </p:nvPicPr>
        <p:blipFill rotWithShape="1">
          <a:blip r:embed="rId3">
            <a:alphaModFix/>
          </a:blip>
          <a:srcRect/>
          <a:stretch/>
        </p:blipFill>
        <p:spPr>
          <a:xfrm>
            <a:off x="6924141" y="949849"/>
            <a:ext cx="5267859" cy="5908151"/>
          </a:xfrm>
          <a:prstGeom prst="rect">
            <a:avLst/>
          </a:prstGeom>
          <a:noFill/>
          <a:ln>
            <a:noFill/>
          </a:ln>
        </p:spPr>
      </p:pic>
      <p:sp>
        <p:nvSpPr>
          <p:cNvPr id="5"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7.6. İş Güvenliği Uzmanı ve İşyeri Hekimlerinin Güvenceleri</a:t>
            </a:r>
            <a:endParaRPr/>
          </a:p>
        </p:txBody>
      </p:sp>
      <p:sp>
        <p:nvSpPr>
          <p:cNvPr id="262" name="Google Shape;262;p33"/>
          <p:cNvSpPr txBox="1">
            <a:spLocks noGrp="1"/>
          </p:cNvSpPr>
          <p:nvPr>
            <p:ph type="body" idx="1"/>
          </p:nvPr>
        </p:nvSpPr>
        <p:spPr>
          <a:xfrm>
            <a:off x="698866" y="1225154"/>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b="1" dirty="0"/>
              <a:t>Kanun Diyor ki;</a:t>
            </a:r>
            <a:endParaRPr dirty="0"/>
          </a:p>
          <a:p>
            <a:pPr marL="114300" lvl="0" indent="0" algn="l" rtl="0">
              <a:lnSpc>
                <a:spcPct val="90000"/>
              </a:lnSpc>
              <a:spcBef>
                <a:spcPts val="1000"/>
              </a:spcBef>
              <a:spcAft>
                <a:spcPts val="0"/>
              </a:spcAft>
              <a:buSzPts val="1800"/>
              <a:buNone/>
            </a:pPr>
            <a:endParaRPr b="1" dirty="0"/>
          </a:p>
        </p:txBody>
      </p:sp>
      <p:pic>
        <p:nvPicPr>
          <p:cNvPr id="263" name="Google Shape;263;p33"/>
          <p:cNvPicPr preferRelativeResize="0"/>
          <p:nvPr/>
        </p:nvPicPr>
        <p:blipFill rotWithShape="1">
          <a:blip r:embed="rId3">
            <a:alphaModFix/>
          </a:blip>
          <a:srcRect/>
          <a:stretch/>
        </p:blipFill>
        <p:spPr>
          <a:xfrm>
            <a:off x="0" y="1797700"/>
            <a:ext cx="4499250" cy="5060300"/>
          </a:xfrm>
          <a:prstGeom prst="rect">
            <a:avLst/>
          </a:prstGeom>
          <a:noFill/>
          <a:ln>
            <a:noFill/>
          </a:ln>
        </p:spPr>
      </p:pic>
      <p:pic>
        <p:nvPicPr>
          <p:cNvPr id="264" name="Google Shape;264;p33"/>
          <p:cNvPicPr preferRelativeResize="0"/>
          <p:nvPr/>
        </p:nvPicPr>
        <p:blipFill rotWithShape="1">
          <a:blip r:embed="rId3">
            <a:alphaModFix/>
          </a:blip>
          <a:srcRect/>
          <a:stretch/>
        </p:blipFill>
        <p:spPr>
          <a:xfrm>
            <a:off x="8007575" y="1797700"/>
            <a:ext cx="4499250" cy="5145251"/>
          </a:xfrm>
          <a:prstGeom prst="rect">
            <a:avLst/>
          </a:prstGeom>
          <a:noFill/>
          <a:ln>
            <a:noFill/>
          </a:ln>
        </p:spPr>
      </p:pic>
      <p:pic>
        <p:nvPicPr>
          <p:cNvPr id="265" name="Google Shape;265;p33"/>
          <p:cNvPicPr preferRelativeResize="0"/>
          <p:nvPr/>
        </p:nvPicPr>
        <p:blipFill rotWithShape="1">
          <a:blip r:embed="rId3">
            <a:alphaModFix/>
          </a:blip>
          <a:srcRect/>
          <a:stretch/>
        </p:blipFill>
        <p:spPr>
          <a:xfrm>
            <a:off x="3960075" y="1797700"/>
            <a:ext cx="4499250" cy="5060300"/>
          </a:xfrm>
          <a:prstGeom prst="rect">
            <a:avLst/>
          </a:prstGeom>
          <a:noFill/>
          <a:ln>
            <a:noFill/>
          </a:ln>
        </p:spPr>
      </p:pic>
      <p:sp>
        <p:nvSpPr>
          <p:cNvPr id="266" name="Google Shape;266;p33"/>
          <p:cNvSpPr txBox="1"/>
          <p:nvPr/>
        </p:nvSpPr>
        <p:spPr>
          <a:xfrm>
            <a:off x="960075" y="3226650"/>
            <a:ext cx="30000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400">
                <a:solidFill>
                  <a:schemeClr val="dk1"/>
                </a:solidFill>
                <a:latin typeface="Calibri"/>
                <a:ea typeface="Calibri"/>
                <a:cs typeface="Calibri"/>
                <a:sym typeface="Calibri"/>
              </a:rPr>
              <a:t>İş güvenliği uzmanı gördüğün eksikliği işverene bildir,</a:t>
            </a:r>
            <a:endParaRPr>
              <a:solidFill>
                <a:schemeClr val="dk1"/>
              </a:solidFill>
            </a:endParaRPr>
          </a:p>
        </p:txBody>
      </p:sp>
      <p:sp>
        <p:nvSpPr>
          <p:cNvPr id="267" name="Google Shape;267;p33"/>
          <p:cNvSpPr txBox="1"/>
          <p:nvPr/>
        </p:nvSpPr>
        <p:spPr>
          <a:xfrm>
            <a:off x="4624575" y="2487750"/>
            <a:ext cx="3285300" cy="3140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400">
                <a:solidFill>
                  <a:schemeClr val="dk1"/>
                </a:solidFill>
                <a:latin typeface="Calibri"/>
                <a:ea typeface="Calibri"/>
                <a:cs typeface="Calibri"/>
                <a:sym typeface="Calibri"/>
              </a:rPr>
              <a:t>Tespit ettiğin eksiklik eğer işyerinde faaliyetin durdurulmasını gerektiriyorsa veya hayati tehlike arz ediyorsa ve işveren önlem almıyorsa Bakanlığa bildirim yap,</a:t>
            </a:r>
            <a:endParaRPr>
              <a:solidFill>
                <a:schemeClr val="dk1"/>
              </a:solidFill>
            </a:endParaRPr>
          </a:p>
        </p:txBody>
      </p:sp>
      <p:sp>
        <p:nvSpPr>
          <p:cNvPr id="268" name="Google Shape;268;p33"/>
          <p:cNvSpPr txBox="1"/>
          <p:nvPr/>
        </p:nvSpPr>
        <p:spPr>
          <a:xfrm>
            <a:off x="8797050" y="3226650"/>
            <a:ext cx="3000000" cy="1662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400">
                <a:solidFill>
                  <a:schemeClr val="dk1"/>
                </a:solidFill>
                <a:latin typeface="Calibri"/>
                <a:ea typeface="Calibri"/>
                <a:cs typeface="Calibri"/>
                <a:sym typeface="Calibri"/>
              </a:rPr>
              <a:t>Bildirim yapmazsa ilk seferde 3 ay, ikinci seferde 6 ay belgeni askıya alırım.</a:t>
            </a:r>
            <a:endParaRPr>
              <a:solidFill>
                <a:schemeClr val="dk1"/>
              </a:solidFill>
            </a:endParaRPr>
          </a:p>
        </p:txBody>
      </p:sp>
      <p:sp>
        <p:nvSpPr>
          <p:cNvPr id="10"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
          <p:cNvSpPr txBox="1">
            <a:spLocks noGrp="1"/>
          </p:cNvSpPr>
          <p:nvPr>
            <p:ph type="body" idx="1"/>
          </p:nvPr>
        </p:nvSpPr>
        <p:spPr>
          <a:xfrm>
            <a:off x="838200" y="1384200"/>
            <a:ext cx="10714800" cy="4792800"/>
          </a:xfrm>
          <a:prstGeom prst="rect">
            <a:avLst/>
          </a:prstGeom>
          <a:noFill/>
          <a:ln>
            <a:noFill/>
          </a:ln>
        </p:spPr>
        <p:txBody>
          <a:bodyPr spcFirstLastPara="1" wrap="square" lIns="91425" tIns="45700" rIns="91425" bIns="45700" anchor="t" anchorCtr="0">
            <a:normAutofit/>
          </a:bodyPr>
          <a:lstStyle/>
          <a:p>
            <a:pPr marL="495300" lvl="0" indent="-342900" algn="l" rtl="0">
              <a:lnSpc>
                <a:spcPct val="100000"/>
              </a:lnSpc>
              <a:spcBef>
                <a:spcPts val="0"/>
              </a:spcBef>
              <a:spcAft>
                <a:spcPts val="0"/>
              </a:spcAft>
              <a:buSzPts val="2400"/>
              <a:buChar char="•"/>
            </a:pPr>
            <a:r>
              <a:rPr lang="tr-TR"/>
              <a:t>İş sağlığı ve güvenliğinde 6331 sayılı kanunun öngördüğü yapı ve işleyiş öğrenilir.</a:t>
            </a:r>
            <a:endParaRPr/>
          </a:p>
          <a:p>
            <a:pPr marL="495300" lvl="0" indent="-342900" algn="l" rtl="0">
              <a:lnSpc>
                <a:spcPct val="100000"/>
              </a:lnSpc>
              <a:spcBef>
                <a:spcPts val="1000"/>
              </a:spcBef>
              <a:spcAft>
                <a:spcPts val="0"/>
              </a:spcAft>
              <a:buSzPts val="2400"/>
              <a:buChar char="•"/>
            </a:pPr>
            <a:r>
              <a:rPr lang="tr-TR"/>
              <a:t>İş sağlığı ve güvenliğinde işverenin uyması gereken ilkeler öğrenilir.</a:t>
            </a:r>
            <a:endParaRPr/>
          </a:p>
          <a:p>
            <a:pPr marL="495300" lvl="0" indent="-342900" algn="l" rtl="0">
              <a:lnSpc>
                <a:spcPct val="100000"/>
              </a:lnSpc>
              <a:spcBef>
                <a:spcPts val="1000"/>
              </a:spcBef>
              <a:spcAft>
                <a:spcPts val="1000"/>
              </a:spcAft>
              <a:buSzPts val="2400"/>
              <a:buChar char="•"/>
            </a:pPr>
            <a:r>
              <a:rPr lang="tr-TR"/>
              <a:t>6331 sayılı iş sağlığı ve güvenliği kanununun iş sağlığı ve güvenliği hizmetlerinin yerine getirilmesi için öngördüğü yapının iş güvenliği uzmanı ve işyeri hekimleri için ortaya çıkardığı riskler öğrenilir.</a:t>
            </a:r>
            <a:endParaRPr/>
          </a:p>
        </p:txBody>
      </p:sp>
      <p:sp>
        <p:nvSpPr>
          <p:cNvPr id="114" name="Google Shape;114;p3"/>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15" name="Google Shape;115;p3"/>
          <p:cNvSpPr txBox="1"/>
          <p:nvPr/>
        </p:nvSpPr>
        <p:spPr>
          <a:xfrm>
            <a:off x="1684421" y="116071"/>
            <a:ext cx="8823300" cy="4974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tr-TR" sz="2200" b="1" i="0" u="none" strike="noStrike" cap="none" dirty="0">
                <a:solidFill>
                  <a:srgbClr val="E6272D"/>
                </a:solidFill>
                <a:latin typeface="Calibri"/>
                <a:ea typeface="Calibri"/>
                <a:cs typeface="Calibri"/>
                <a:sym typeface="Calibri"/>
              </a:rPr>
              <a:t>BÖLÜM 7. </a:t>
            </a:r>
            <a:r>
              <a:rPr lang="tr-TR" sz="2200" b="1" i="0" u="none" strike="noStrike" cap="none" dirty="0" smtClean="0">
                <a:solidFill>
                  <a:srgbClr val="E6272D"/>
                </a:solidFill>
                <a:latin typeface="Calibri"/>
                <a:ea typeface="Calibri"/>
                <a:cs typeface="Calibri"/>
                <a:sym typeface="Calibri"/>
              </a:rPr>
              <a:t>6331 SAYILI İŞ SAĞLIĞI VE GÜVENLİĞİ KANUNU:</a:t>
            </a:r>
            <a:endParaRPr lang="tr-TR" sz="2200" dirty="0" smtClean="0"/>
          </a:p>
          <a:p>
            <a:pPr marL="0" marR="0" lvl="0" indent="0" algn="ctr" rtl="0">
              <a:lnSpc>
                <a:spcPct val="90000"/>
              </a:lnSpc>
              <a:spcBef>
                <a:spcPts val="0"/>
              </a:spcBef>
              <a:spcAft>
                <a:spcPts val="0"/>
              </a:spcAft>
              <a:buNone/>
            </a:pPr>
            <a:r>
              <a:rPr lang="tr-TR" sz="2200" b="1" i="0" u="none" strike="noStrike" cap="none" dirty="0" smtClean="0">
                <a:solidFill>
                  <a:srgbClr val="E6272D"/>
                </a:solidFill>
                <a:latin typeface="Calibri"/>
                <a:ea typeface="Calibri"/>
                <a:cs typeface="Calibri"/>
                <a:sym typeface="Calibri"/>
              </a:rPr>
              <a:t> YAPI, İLKELER VE SORUMLULUKLAR </a:t>
            </a:r>
            <a:endParaRPr lang="tr-TR" sz="22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7.6. İş Güvenliği Uzmanı ve İşyeri Hekimlerinin Güvenceleri</a:t>
            </a:r>
            <a:endParaRPr/>
          </a:p>
        </p:txBody>
      </p:sp>
      <p:sp>
        <p:nvSpPr>
          <p:cNvPr id="274" name="Google Shape;274;p34"/>
          <p:cNvSpPr txBox="1">
            <a:spLocks noGrp="1"/>
          </p:cNvSpPr>
          <p:nvPr>
            <p:ph type="body" idx="1"/>
          </p:nvPr>
        </p:nvSpPr>
        <p:spPr>
          <a:xfrm>
            <a:off x="838200" y="1384200"/>
            <a:ext cx="6817200" cy="4792800"/>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1000"/>
              </a:spcBef>
              <a:spcAft>
                <a:spcPts val="0"/>
              </a:spcAft>
              <a:buSzPts val="1800"/>
              <a:buNone/>
            </a:pPr>
            <a:r>
              <a:rPr lang="tr-TR"/>
              <a:t>Bu bildirimden dolayı işvereni tarafından işyeri hekimi veya iş güvenliği uzmanının iş sözleşmesine </a:t>
            </a:r>
            <a:r>
              <a:rPr lang="tr-TR" b="1"/>
              <a:t>son verilemez </a:t>
            </a:r>
            <a:r>
              <a:rPr lang="tr-TR"/>
              <a:t>ve bu kişiler hiçbir şekilde hak kaybına uğratılamaz. Aksi takdirde işveren hakkında </a:t>
            </a:r>
            <a:r>
              <a:rPr lang="tr-TR" b="1"/>
              <a:t>bir yıllık sözleşme ücreti tutarından az olmamak üzere </a:t>
            </a:r>
            <a:r>
              <a:rPr lang="tr-TR"/>
              <a:t>tazminata hükmedilir. İşyeri hekimi veya iş güvenliği uzmanının iş kanunları ve diğer kanunlara göre sahip olduğu hakları saklıdır. Açılan davada, kötü niyetle gerçek dışı bildirimde bulunduğu mahkeme kararıyla tespit edilen kişinin belgesi altı ay süreyle askıya alınır.</a:t>
            </a:r>
            <a:endParaRPr/>
          </a:p>
        </p:txBody>
      </p:sp>
      <p:pic>
        <p:nvPicPr>
          <p:cNvPr id="275" name="Google Shape;275;p34"/>
          <p:cNvPicPr preferRelativeResize="0"/>
          <p:nvPr/>
        </p:nvPicPr>
        <p:blipFill rotWithShape="1">
          <a:blip r:embed="rId3">
            <a:alphaModFix/>
          </a:blip>
          <a:srcRect/>
          <a:stretch/>
        </p:blipFill>
        <p:spPr>
          <a:xfrm>
            <a:off x="6595672" y="1159699"/>
            <a:ext cx="5596328" cy="5704819"/>
          </a:xfrm>
          <a:prstGeom prst="rect">
            <a:avLst/>
          </a:prstGeom>
          <a:noFill/>
          <a:ln>
            <a:noFill/>
          </a:ln>
        </p:spPr>
      </p:pic>
      <p:sp>
        <p:nvSpPr>
          <p:cNvPr id="5"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7.6. İş Güvenliği Uzmanı ve İşyeri Hekimlerinin Güvenceleri</a:t>
            </a:r>
            <a:endParaRPr/>
          </a:p>
        </p:txBody>
      </p:sp>
      <p:sp>
        <p:nvSpPr>
          <p:cNvPr id="281" name="Google Shape;281;p35"/>
          <p:cNvSpPr txBox="1">
            <a:spLocks noGrp="1"/>
          </p:cNvSpPr>
          <p:nvPr>
            <p:ph type="body" idx="1"/>
          </p:nvPr>
        </p:nvSpPr>
        <p:spPr>
          <a:xfrm>
            <a:off x="838200" y="1384209"/>
            <a:ext cx="10539334" cy="4792754"/>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1000"/>
              </a:spcBef>
              <a:spcAft>
                <a:spcPts val="0"/>
              </a:spcAft>
              <a:buSzPts val="1800"/>
              <a:buNone/>
            </a:pPr>
            <a:r>
              <a:rPr lang="tr-TR" dirty="0"/>
              <a:t>Hizmet sunan kuruluşlar ile işyeri hekimi ve iş güvenliği uzmanları, iş sağlığı ve güvenliği hizmetlerinin yürütülmesindeki ihmallerinden dolayı, hizmet sundukları </a:t>
            </a:r>
            <a:r>
              <a:rPr lang="tr-TR" b="1" dirty="0"/>
              <a:t>işverene karşı sorumludur. </a:t>
            </a:r>
            <a:r>
              <a:rPr lang="tr-TR" b="1" dirty="0" smtClean="0"/>
              <a:t/>
            </a:r>
            <a:br>
              <a:rPr lang="tr-TR" b="1" dirty="0" smtClean="0"/>
            </a:br>
            <a:endParaRPr dirty="0"/>
          </a:p>
          <a:p>
            <a:pPr marL="114300" lvl="0" indent="0" algn="l" rtl="0">
              <a:lnSpc>
                <a:spcPct val="100000"/>
              </a:lnSpc>
              <a:spcBef>
                <a:spcPts val="1000"/>
              </a:spcBef>
              <a:spcAft>
                <a:spcPts val="0"/>
              </a:spcAft>
              <a:buSzPts val="1800"/>
              <a:buNone/>
            </a:pPr>
            <a:r>
              <a:rPr lang="tr-TR" b="1" dirty="0"/>
              <a:t>Çalışanın ölümü veya maluliyetiyle sonuçlanacak şekilde vücut bütünlüğünün bozulmasına neden olan iş kazası veya meslek hastalığının meydana gelmesinde ihmali tespit edilen işyeri hekimi veya iş güvenliği uzmanının yetki belgesi askıya alınır.</a:t>
            </a:r>
            <a:endParaRPr dirty="0"/>
          </a:p>
        </p:txBody>
      </p:sp>
      <p:pic>
        <p:nvPicPr>
          <p:cNvPr id="282" name="Google Shape;282;p35"/>
          <p:cNvPicPr preferRelativeResize="0"/>
          <p:nvPr/>
        </p:nvPicPr>
        <p:blipFill rotWithShape="1">
          <a:blip r:embed="rId3">
            <a:alphaModFix/>
          </a:blip>
          <a:srcRect/>
          <a:stretch/>
        </p:blipFill>
        <p:spPr>
          <a:xfrm>
            <a:off x="3379327" y="4003014"/>
            <a:ext cx="5652379" cy="3731453"/>
          </a:xfrm>
          <a:prstGeom prst="rect">
            <a:avLst/>
          </a:prstGeom>
          <a:noFill/>
          <a:ln>
            <a:noFill/>
          </a:ln>
        </p:spPr>
      </p:pic>
      <p:sp>
        <p:nvSpPr>
          <p:cNvPr id="5"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800"/>
              <a:buNone/>
            </a:pPr>
            <a:r>
              <a:rPr lang="tr-TR"/>
              <a:t>7.6. İş Güvenliği Uzmanı ve İşyeri Hekimlerinin Güvenceleri</a:t>
            </a:r>
            <a:endParaRPr/>
          </a:p>
        </p:txBody>
      </p:sp>
      <p:sp>
        <p:nvSpPr>
          <p:cNvPr id="288" name="Google Shape;288;p36"/>
          <p:cNvSpPr txBox="1">
            <a:spLocks noGrp="1"/>
          </p:cNvSpPr>
          <p:nvPr>
            <p:ph type="body" idx="1"/>
          </p:nvPr>
        </p:nvSpPr>
        <p:spPr>
          <a:xfrm>
            <a:off x="838200" y="176703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b="1"/>
              <a:t>Kanun Diyor ki;</a:t>
            </a:r>
            <a:endParaRPr/>
          </a:p>
        </p:txBody>
      </p:sp>
      <p:pic>
        <p:nvPicPr>
          <p:cNvPr id="289" name="Google Shape;289;p36"/>
          <p:cNvPicPr preferRelativeResize="0"/>
          <p:nvPr/>
        </p:nvPicPr>
        <p:blipFill rotWithShape="1">
          <a:blip r:embed="rId3">
            <a:alphaModFix/>
          </a:blip>
          <a:srcRect/>
          <a:stretch/>
        </p:blipFill>
        <p:spPr>
          <a:xfrm>
            <a:off x="3846375" y="1712750"/>
            <a:ext cx="4499250" cy="5145251"/>
          </a:xfrm>
          <a:prstGeom prst="rect">
            <a:avLst/>
          </a:prstGeom>
          <a:noFill/>
          <a:ln>
            <a:noFill/>
          </a:ln>
        </p:spPr>
      </p:pic>
      <p:sp>
        <p:nvSpPr>
          <p:cNvPr id="290" name="Google Shape;290;p36"/>
          <p:cNvSpPr txBox="1"/>
          <p:nvPr/>
        </p:nvSpPr>
        <p:spPr>
          <a:xfrm>
            <a:off x="4520850" y="3159175"/>
            <a:ext cx="3150300" cy="1662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400">
                <a:solidFill>
                  <a:schemeClr val="dk1"/>
                </a:solidFill>
                <a:latin typeface="Calibri"/>
                <a:ea typeface="Calibri"/>
                <a:cs typeface="Calibri"/>
                <a:sym typeface="Calibri"/>
              </a:rPr>
              <a:t>İşyerinde gerçekleşecek bir kazada ihmalin varsa, bir daha</a:t>
            </a:r>
            <a:r>
              <a:rPr lang="tr-TR">
                <a:solidFill>
                  <a:schemeClr val="dk1"/>
                </a:solidFill>
              </a:rPr>
              <a:t> </a:t>
            </a:r>
            <a:r>
              <a:rPr lang="tr-TR" sz="2400">
                <a:solidFill>
                  <a:schemeClr val="dk1"/>
                </a:solidFill>
                <a:latin typeface="Calibri"/>
                <a:ea typeface="Calibri"/>
                <a:cs typeface="Calibri"/>
                <a:sym typeface="Calibri"/>
              </a:rPr>
              <a:t>çalışamazsın.</a:t>
            </a:r>
            <a:endParaRPr>
              <a:solidFill>
                <a:schemeClr val="dk1"/>
              </a:solidFill>
            </a:endParaRPr>
          </a:p>
        </p:txBody>
      </p:sp>
      <p:sp>
        <p:nvSpPr>
          <p:cNvPr id="6"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7"/>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p>
            <a:pPr marL="495300" lvl="0" indent="-342900" algn="l" rtl="0">
              <a:lnSpc>
                <a:spcPct val="100000"/>
              </a:lnSpc>
              <a:spcBef>
                <a:spcPts val="1000"/>
              </a:spcBef>
              <a:spcAft>
                <a:spcPts val="0"/>
              </a:spcAft>
              <a:buSzPts val="2400"/>
              <a:buFont typeface="Noto Sans Symbols"/>
              <a:buChar char="⮚"/>
            </a:pPr>
            <a:r>
              <a:rPr lang="tr-TR"/>
              <a:t>6331 sayılı İş Sağlığı ve Güvenliği Kanunu, işyerlerinde sağlık ve güvenliği sağlamak için işveren ve çalışanların görev ve sorumluluklarını düzenler.</a:t>
            </a:r>
            <a:endParaRPr/>
          </a:p>
          <a:p>
            <a:pPr marL="495300" lvl="0" indent="-342900" algn="l" rtl="0">
              <a:lnSpc>
                <a:spcPct val="100000"/>
              </a:lnSpc>
              <a:spcBef>
                <a:spcPts val="1000"/>
              </a:spcBef>
              <a:spcAft>
                <a:spcPts val="0"/>
              </a:spcAft>
              <a:buSzPts val="2400"/>
              <a:buFont typeface="Noto Sans Symbols"/>
              <a:buChar char="⮚"/>
            </a:pPr>
            <a:r>
              <a:rPr lang="tr-TR"/>
              <a:t>İşyerleri tehlike sınıfına göre ayrılır.</a:t>
            </a:r>
            <a:endParaRPr/>
          </a:p>
          <a:p>
            <a:pPr marL="495300" lvl="0" indent="-342900" algn="l" rtl="0">
              <a:lnSpc>
                <a:spcPct val="100000"/>
              </a:lnSpc>
              <a:spcBef>
                <a:spcPts val="1000"/>
              </a:spcBef>
              <a:spcAft>
                <a:spcPts val="0"/>
              </a:spcAft>
              <a:buSzPts val="2400"/>
              <a:buFont typeface="Noto Sans Symbols"/>
              <a:buChar char="⮚"/>
            </a:pPr>
            <a:r>
              <a:rPr lang="tr-TR"/>
              <a:t>İşveren; iş güvenliği uzmanı ve işyeri hekimi görevlendirmek zorundadır (gerekirse Ortak Sağlık ve Güvenlik Birimi’den hizmet alır).</a:t>
            </a:r>
            <a:endParaRPr/>
          </a:p>
          <a:p>
            <a:pPr marL="495300" lvl="0" indent="-342900" algn="l" rtl="0">
              <a:lnSpc>
                <a:spcPct val="100000"/>
              </a:lnSpc>
              <a:spcBef>
                <a:spcPts val="1000"/>
              </a:spcBef>
              <a:spcAft>
                <a:spcPts val="0"/>
              </a:spcAft>
              <a:buSzPts val="2400"/>
              <a:buFont typeface="Noto Sans Symbols"/>
              <a:buChar char="⮚"/>
            </a:pPr>
            <a:r>
              <a:rPr lang="tr-TR"/>
              <a:t>İSG hizmetlerinden her durumda işveren sorumludur.</a:t>
            </a:r>
            <a:endParaRPr/>
          </a:p>
          <a:p>
            <a:pPr marL="495300" lvl="0" indent="-342900" algn="l" rtl="0">
              <a:lnSpc>
                <a:spcPct val="100000"/>
              </a:lnSpc>
              <a:spcBef>
                <a:spcPts val="1000"/>
              </a:spcBef>
              <a:spcAft>
                <a:spcPts val="0"/>
              </a:spcAft>
              <a:buSzPts val="2400"/>
              <a:buFont typeface="Noto Sans Symbols"/>
              <a:buChar char="⮚"/>
            </a:pPr>
            <a:r>
              <a:rPr lang="tr-TR"/>
              <a:t>İş güvenliği uzmanı ve işyeri hekimi, hayati tehlike varsa Bakanlığa bildirim yapmakla yükümlüdür ve belirli güvencelere sahiptir.</a:t>
            </a:r>
            <a:endParaRPr/>
          </a:p>
        </p:txBody>
      </p:sp>
      <p:sp>
        <p:nvSpPr>
          <p:cNvPr id="296" name="Google Shape;296;p7"/>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297" name="Google Shape;297;p7"/>
          <p:cNvSpPr txBox="1"/>
          <p:nvPr/>
        </p:nvSpPr>
        <p:spPr>
          <a:xfrm>
            <a:off x="1684421" y="-36212"/>
            <a:ext cx="8823158" cy="782353"/>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 BÖLÜM 7. 6331 SAYILI İŞ SAĞLIĞI VE GÜVENLİĞİ KANUNU:</a:t>
            </a:r>
            <a:endParaRPr lang="tr-TR" dirty="0" smtClean="0"/>
          </a:p>
          <a:p>
            <a:pPr marL="0" marR="0" lvl="0" indent="0" algn="ctr"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 YAPI, İLKELER VE SORUMLULUKLAR</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8"/>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Sonu Soruları</a:t>
            </a:r>
            <a:endParaRPr/>
          </a:p>
        </p:txBody>
      </p:sp>
      <p:sp>
        <p:nvSpPr>
          <p:cNvPr id="303" name="Google Shape;303;p8"/>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p>
            <a:pPr marL="495300" lvl="0" indent="-342900" algn="l" rtl="0">
              <a:lnSpc>
                <a:spcPct val="100000"/>
              </a:lnSpc>
              <a:spcBef>
                <a:spcPts val="1000"/>
              </a:spcBef>
              <a:spcAft>
                <a:spcPts val="0"/>
              </a:spcAft>
              <a:buSzPts val="2400"/>
              <a:buChar char="•"/>
            </a:pPr>
            <a:r>
              <a:rPr lang="tr-TR"/>
              <a:t>Devlet neden iş sağlığı ve güvenliği hizmetlerinin yerine getirilmesine destek sağlıyor?</a:t>
            </a:r>
            <a:endParaRPr/>
          </a:p>
          <a:p>
            <a:pPr marL="495300" lvl="0" indent="-342900" algn="l" rtl="0">
              <a:lnSpc>
                <a:spcPct val="100000"/>
              </a:lnSpc>
              <a:spcBef>
                <a:spcPts val="1000"/>
              </a:spcBef>
              <a:spcAft>
                <a:spcPts val="0"/>
              </a:spcAft>
              <a:buSzPts val="2400"/>
              <a:buChar char="•"/>
            </a:pPr>
            <a:r>
              <a:rPr lang="tr-TR"/>
              <a:t>Devlet de İSG’yi bir maliyet olarak görerek işverenine destek mi çıkıyor?</a:t>
            </a:r>
            <a:endParaRPr/>
          </a:p>
          <a:p>
            <a:pPr marL="495300" lvl="0" indent="-342900" algn="l" rtl="0">
              <a:lnSpc>
                <a:spcPct val="100000"/>
              </a:lnSpc>
              <a:spcBef>
                <a:spcPts val="1000"/>
              </a:spcBef>
              <a:spcAft>
                <a:spcPts val="0"/>
              </a:spcAft>
              <a:buSzPts val="2400"/>
              <a:buChar char="•"/>
            </a:pPr>
            <a:r>
              <a:rPr lang="tr-TR"/>
              <a:t>OSGB’den hizmet almak mı destekleniyor, piyasaya kaynak mı aktarılıyor?</a:t>
            </a:r>
            <a:endParaRPr/>
          </a:p>
          <a:p>
            <a:pPr marL="495300" lvl="0" indent="-342900" algn="l" rtl="0">
              <a:lnSpc>
                <a:spcPct val="100000"/>
              </a:lnSpc>
              <a:spcBef>
                <a:spcPts val="1000"/>
              </a:spcBef>
              <a:spcAft>
                <a:spcPts val="0"/>
              </a:spcAft>
              <a:buSzPts val="2400"/>
              <a:buChar char="•"/>
            </a:pPr>
            <a:r>
              <a:rPr lang="tr-TR"/>
              <a:t>İş güvenliği uzmanı olsanız ne yaparsınız?</a:t>
            </a:r>
            <a:endParaRPr/>
          </a:p>
          <a:p>
            <a:pPr marL="495300" lvl="0" indent="-342900" algn="l" rtl="0">
              <a:lnSpc>
                <a:spcPct val="100000"/>
              </a:lnSpc>
              <a:spcBef>
                <a:spcPts val="1000"/>
              </a:spcBef>
              <a:spcAft>
                <a:spcPts val="0"/>
              </a:spcAft>
              <a:buSzPts val="2400"/>
              <a:buChar char="•"/>
            </a:pPr>
            <a:r>
              <a:rPr lang="tr-TR"/>
              <a:t>Bu düzenlemeler çerçevesinde iş güvenliği uzmanı ve işyeri hekimlerinin görevlerini yapabilmeleri için güvenceleri yeterli mi, yeterli özgürlükleri var mı?</a:t>
            </a:r>
            <a:endParaRPr/>
          </a:p>
          <a:p>
            <a:pPr marL="495300" lvl="0" indent="-342900" algn="l" rtl="0">
              <a:lnSpc>
                <a:spcPct val="100000"/>
              </a:lnSpc>
              <a:spcBef>
                <a:spcPts val="1000"/>
              </a:spcBef>
              <a:spcAft>
                <a:spcPts val="0"/>
              </a:spcAft>
              <a:buSzPts val="2400"/>
              <a:buChar char="•"/>
            </a:pPr>
            <a:r>
              <a:rPr lang="tr-TR"/>
              <a:t>Mezun olunca iş güvenliği uzmanı olmayı bu bilgileri öğrendikten sonra hala istiyor musunuz?</a:t>
            </a:r>
            <a:endParaRPr/>
          </a:p>
        </p:txBody>
      </p:sp>
      <p:sp>
        <p:nvSpPr>
          <p:cNvPr id="4" name="Google Shape;297;p7"/>
          <p:cNvSpPr txBox="1"/>
          <p:nvPr/>
        </p:nvSpPr>
        <p:spPr>
          <a:xfrm>
            <a:off x="1684421" y="-36212"/>
            <a:ext cx="8823158" cy="782353"/>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 BÖLÜM 7. 6331 SAYILI İŞ SAĞLIĞI VE GÜVENLİĞİ KANUNU:</a:t>
            </a:r>
            <a:endParaRPr lang="tr-TR" dirty="0" smtClean="0"/>
          </a:p>
          <a:p>
            <a:pPr marL="0" marR="0" lvl="0" indent="0" algn="ctr"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 YAPI, İLKELER VE SORUMLULUKLAR</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7.1. Kanunun Amacı</a:t>
            </a:r>
            <a:endParaRPr/>
          </a:p>
        </p:txBody>
      </p:sp>
      <p:sp>
        <p:nvSpPr>
          <p:cNvPr id="121" name="Google Shape;121;p4"/>
          <p:cNvSpPr txBox="1">
            <a:spLocks noGrp="1"/>
          </p:cNvSpPr>
          <p:nvPr>
            <p:ph type="body" idx="1"/>
          </p:nvPr>
        </p:nvSpPr>
        <p:spPr>
          <a:xfrm>
            <a:off x="805103" y="1448239"/>
            <a:ext cx="7385064" cy="479275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SzPts val="2400"/>
              <a:buNone/>
            </a:pPr>
            <a:r>
              <a:rPr lang="tr-TR" dirty="0"/>
              <a:t>Bu Kanunun amacı; işyerlerinde iş sağlığı ve güvenliğinin sağlanması ve mevcut sağlık ve güvenlik şartlarının iyileştirilmesi için işveren ve çalışanların görev, yetki, sorumluluk, hak ve yükümlülüklerini düzenlemektir.</a:t>
            </a:r>
            <a:endParaRPr dirty="0"/>
          </a:p>
          <a:p>
            <a:pPr marL="0" lvl="0" indent="0" algn="l" rtl="0">
              <a:lnSpc>
                <a:spcPct val="100000"/>
              </a:lnSpc>
              <a:spcBef>
                <a:spcPts val="1000"/>
              </a:spcBef>
              <a:spcAft>
                <a:spcPts val="0"/>
              </a:spcAft>
              <a:buSzPts val="2400"/>
              <a:buNone/>
            </a:pPr>
            <a:r>
              <a:rPr lang="tr-TR" b="1" dirty="0"/>
              <a:t>İşverenin görevleri, yetkileri, sorumlulukları, hak ve yükümlülükleri.</a:t>
            </a:r>
            <a:endParaRPr dirty="0"/>
          </a:p>
          <a:p>
            <a:pPr marL="0" lvl="0" indent="0" algn="l" rtl="0">
              <a:lnSpc>
                <a:spcPct val="100000"/>
              </a:lnSpc>
              <a:spcBef>
                <a:spcPts val="1000"/>
              </a:spcBef>
              <a:spcAft>
                <a:spcPts val="0"/>
              </a:spcAft>
              <a:buSzPts val="2400"/>
              <a:buNone/>
            </a:pPr>
            <a:r>
              <a:rPr lang="tr-TR" b="1" dirty="0"/>
              <a:t>Çalışanların görevleri, yetkileri, sorumlulukları, hak ve yükümlülükleri.</a:t>
            </a:r>
            <a:endParaRPr dirty="0"/>
          </a:p>
          <a:p>
            <a:pPr marL="0" lvl="0" indent="0" algn="l" rtl="0">
              <a:lnSpc>
                <a:spcPct val="100000"/>
              </a:lnSpc>
              <a:spcBef>
                <a:spcPts val="1000"/>
              </a:spcBef>
              <a:spcAft>
                <a:spcPts val="0"/>
              </a:spcAft>
              <a:buSzPts val="2400"/>
              <a:buNone/>
            </a:pPr>
            <a:r>
              <a:rPr lang="tr-TR" dirty="0"/>
              <a:t>Bu yükümlülük ve sorumluluklar fark etmiyor, ancak iş sağlığı ve güvenliği hizmetleri işyerinin çalışan sayısı ve tehlike sınıfına göre farklılaşıyor.</a:t>
            </a:r>
            <a:endParaRPr dirty="0"/>
          </a:p>
        </p:txBody>
      </p:sp>
      <p:sp>
        <p:nvSpPr>
          <p:cNvPr id="122"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pic>
        <p:nvPicPr>
          <p:cNvPr id="123" name="Google Shape;123;p4"/>
          <p:cNvPicPr preferRelativeResize="0"/>
          <p:nvPr/>
        </p:nvPicPr>
        <p:blipFill rotWithShape="1">
          <a:blip r:embed="rId3">
            <a:alphaModFix/>
          </a:blip>
          <a:srcRect/>
          <a:stretch/>
        </p:blipFill>
        <p:spPr>
          <a:xfrm>
            <a:off x="7965203" y="1909074"/>
            <a:ext cx="4226797" cy="413150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7.2. Tehlike Sınıfı Kavramı</a:t>
            </a:r>
            <a:endParaRPr/>
          </a:p>
        </p:txBody>
      </p:sp>
      <p:sp>
        <p:nvSpPr>
          <p:cNvPr id="129" name="Google Shape;129;p5"/>
          <p:cNvSpPr txBox="1">
            <a:spLocks noGrp="1"/>
          </p:cNvSpPr>
          <p:nvPr>
            <p:ph type="body" idx="1"/>
          </p:nvPr>
        </p:nvSpPr>
        <p:spPr>
          <a:xfrm>
            <a:off x="783879" y="1366102"/>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SzPts val="2400"/>
              <a:buNone/>
            </a:pPr>
            <a:r>
              <a:rPr lang="tr-TR" b="1" dirty="0"/>
              <a:t>Tehlike sınıfı: </a:t>
            </a:r>
            <a:r>
              <a:rPr lang="tr-TR" dirty="0"/>
              <a:t>İş sağlığı ve güvenliği açısından, yapılan işin özelliği, işin her safhasında kullanılan veya ortaya çıkan maddeler, iş ekipmanı, üretim yöntem ve şekilleri, çalışma ortam ve şartları ile ilgili diğer hususlar dikkate alınarak işyeri için belirlenen tehlike grubu.</a:t>
            </a:r>
            <a:endParaRPr dirty="0"/>
          </a:p>
        </p:txBody>
      </p:sp>
      <p:pic>
        <p:nvPicPr>
          <p:cNvPr id="130" name="Google Shape;130;p5"/>
          <p:cNvPicPr preferRelativeResize="0"/>
          <p:nvPr/>
        </p:nvPicPr>
        <p:blipFill rotWithShape="1">
          <a:blip r:embed="rId3">
            <a:alphaModFix/>
          </a:blip>
          <a:srcRect/>
          <a:stretch/>
        </p:blipFill>
        <p:spPr>
          <a:xfrm>
            <a:off x="3747541" y="2056834"/>
            <a:ext cx="5148238" cy="4801166"/>
          </a:xfrm>
          <a:prstGeom prst="rect">
            <a:avLst/>
          </a:prstGeom>
          <a:noFill/>
          <a:ln>
            <a:noFill/>
          </a:ln>
        </p:spPr>
      </p:pic>
      <p:sp>
        <p:nvSpPr>
          <p:cNvPr id="5"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7.2.1. </a:t>
            </a:r>
            <a:r>
              <a:rPr lang="tr-TR" dirty="0"/>
              <a:t>Tehlike Sınıfının Belirlenmesi</a:t>
            </a:r>
            <a:endParaRPr dirty="0"/>
          </a:p>
        </p:txBody>
      </p:sp>
      <p:sp>
        <p:nvSpPr>
          <p:cNvPr id="136" name="Google Shape;136;p6"/>
          <p:cNvSpPr txBox="1">
            <a:spLocks noGrp="1"/>
          </p:cNvSpPr>
          <p:nvPr>
            <p:ph type="body" idx="1"/>
          </p:nvPr>
        </p:nvSpPr>
        <p:spPr>
          <a:xfrm>
            <a:off x="838199" y="1225154"/>
            <a:ext cx="10515600" cy="4792754"/>
          </a:xfrm>
          <a:prstGeom prst="rect">
            <a:avLst/>
          </a:prstGeom>
          <a:noFill/>
          <a:ln>
            <a:noFill/>
          </a:ln>
        </p:spPr>
        <p:txBody>
          <a:bodyPr spcFirstLastPara="1" wrap="square" lIns="91425" tIns="45700" rIns="91425" bIns="45700" anchor="t" anchorCtr="0">
            <a:normAutofit/>
          </a:bodyPr>
          <a:lstStyle/>
          <a:p>
            <a:pPr marL="0" lvl="0" indent="-76200" algn="l" rtl="0">
              <a:lnSpc>
                <a:spcPct val="100000"/>
              </a:lnSpc>
              <a:spcBef>
                <a:spcPts val="1000"/>
              </a:spcBef>
              <a:spcAft>
                <a:spcPts val="0"/>
              </a:spcAft>
              <a:buSzPts val="2400"/>
              <a:buNone/>
            </a:pPr>
            <a:r>
              <a:rPr lang="tr-TR" dirty="0"/>
              <a:t>İşyeri tehlike sınıfları; 31/5/2006 tarihli ve 5510 sayılı Sosyal Sigortalar ve Genel Sağlık Sigortası Kanununun 83 üncü maddesine göre belirlenen kısa vadeli sigorta kolları prim tarifesi de dikkate alınarak, İş Sağlığı ve Güvenliği Genel Müdürünün Başkanlığında ilgili taraflarca oluşturulan komisyonun görüşleri doğrultusunda, Bakanlıkça çıkarılacak tebliğ ile tespit edilir</a:t>
            </a:r>
            <a:r>
              <a:rPr lang="tr-TR" dirty="0" smtClean="0"/>
              <a:t>.</a:t>
            </a:r>
            <a:br>
              <a:rPr lang="tr-TR" dirty="0" smtClean="0"/>
            </a:br>
            <a:endParaRPr dirty="0"/>
          </a:p>
          <a:p>
            <a:pPr marL="0" lvl="0" indent="-342900" algn="l" rtl="0">
              <a:lnSpc>
                <a:spcPct val="100000"/>
              </a:lnSpc>
              <a:spcBef>
                <a:spcPts val="1000"/>
              </a:spcBef>
              <a:spcAft>
                <a:spcPts val="0"/>
              </a:spcAft>
              <a:buSzPts val="2400"/>
              <a:buFont typeface="Noto Sans Symbols"/>
              <a:buChar char="⮚"/>
            </a:pPr>
            <a:r>
              <a:rPr lang="tr-TR" dirty="0"/>
              <a:t>İşyeri tehlike sınıflarının tespitinde, o işyerinde yapılan asıl iş dikkate alınır.</a:t>
            </a:r>
            <a:endParaRPr dirty="0"/>
          </a:p>
        </p:txBody>
      </p:sp>
      <p:pic>
        <p:nvPicPr>
          <p:cNvPr id="137" name="Google Shape;137;p6"/>
          <p:cNvPicPr preferRelativeResize="0"/>
          <p:nvPr/>
        </p:nvPicPr>
        <p:blipFill rotWithShape="1">
          <a:blip r:embed="rId3">
            <a:alphaModFix/>
          </a:blip>
          <a:srcRect/>
          <a:stretch/>
        </p:blipFill>
        <p:spPr>
          <a:xfrm>
            <a:off x="2997122" y="3611776"/>
            <a:ext cx="6188494" cy="3743948"/>
          </a:xfrm>
          <a:prstGeom prst="rect">
            <a:avLst/>
          </a:prstGeom>
          <a:noFill/>
          <a:ln>
            <a:noFill/>
          </a:ln>
        </p:spPr>
      </p:pic>
      <p:sp>
        <p:nvSpPr>
          <p:cNvPr id="5"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7.3. İSGB ve OSGB Kavramları</a:t>
            </a:r>
            <a:endParaRPr/>
          </a:p>
        </p:txBody>
      </p:sp>
      <p:sp>
        <p:nvSpPr>
          <p:cNvPr id="143" name="Google Shape;143;p20"/>
          <p:cNvSpPr txBox="1">
            <a:spLocks noGrp="1"/>
          </p:cNvSpPr>
          <p:nvPr>
            <p:ph type="body" idx="1"/>
          </p:nvPr>
        </p:nvSpPr>
        <p:spPr>
          <a:xfrm>
            <a:off x="5350239" y="1459656"/>
            <a:ext cx="6327098" cy="4792754"/>
          </a:xfrm>
          <a:prstGeom prst="rect">
            <a:avLst/>
          </a:prstGeom>
          <a:noFill/>
          <a:ln>
            <a:noFill/>
          </a:ln>
        </p:spPr>
        <p:txBody>
          <a:bodyPr spcFirstLastPara="1" wrap="square" lIns="91425" tIns="45700" rIns="91425" bIns="45700" anchor="t" anchorCtr="0">
            <a:normAutofit lnSpcReduction="10000"/>
          </a:bodyPr>
          <a:lstStyle/>
          <a:p>
            <a:pPr marL="114300" lvl="0" indent="0" algn="l" rtl="0">
              <a:lnSpc>
                <a:spcPct val="100000"/>
              </a:lnSpc>
              <a:spcBef>
                <a:spcPts val="1000"/>
              </a:spcBef>
              <a:spcAft>
                <a:spcPts val="0"/>
              </a:spcAft>
              <a:buSzPts val="1800"/>
              <a:buNone/>
            </a:pPr>
            <a:r>
              <a:rPr lang="tr-TR" b="1" dirty="0"/>
              <a:t>İşyeri sağlık ve güvenlik birimi: </a:t>
            </a:r>
            <a:r>
              <a:rPr lang="tr-TR" dirty="0"/>
              <a:t>İşyerinde iş sağlığı ve güvenliği hizmetlerini yürütmek üzere kurulan, gerekli donanım ve personele sahip olan birimi</a:t>
            </a:r>
            <a:r>
              <a:rPr lang="tr-TR" dirty="0" smtClean="0"/>
              <a:t>.</a:t>
            </a:r>
          </a:p>
          <a:p>
            <a:pPr marL="114300" lvl="0" indent="0" algn="l" rtl="0">
              <a:lnSpc>
                <a:spcPct val="100000"/>
              </a:lnSpc>
              <a:spcBef>
                <a:spcPts val="1000"/>
              </a:spcBef>
              <a:spcAft>
                <a:spcPts val="0"/>
              </a:spcAft>
              <a:buSzPts val="1800"/>
              <a:buNone/>
            </a:pPr>
            <a:endParaRPr dirty="0"/>
          </a:p>
          <a:p>
            <a:pPr marL="114300" lvl="0" indent="0" algn="l" rtl="0">
              <a:lnSpc>
                <a:spcPct val="100000"/>
              </a:lnSpc>
              <a:spcBef>
                <a:spcPts val="1000"/>
              </a:spcBef>
              <a:spcAft>
                <a:spcPts val="0"/>
              </a:spcAft>
              <a:buSzPts val="1800"/>
              <a:buNone/>
            </a:pPr>
            <a:r>
              <a:rPr lang="tr-TR" b="1" dirty="0"/>
              <a:t>Ortak sağlık ve güvenlik birimi: </a:t>
            </a:r>
            <a:r>
              <a:rPr lang="tr-TR" dirty="0"/>
              <a:t>Kamu kurum ve kuruluşları, organize sanayi bölgeleri ile Türk Ticaret Kanununa göre faaliyet gösteren şirketler tarafından, işyerlerine iş sağlığı ve güvenliği hizmetlerini sunmak üzere kurulan gerekli donanım ve personele sahip olan ve Bakanlıkça yetkilendirilen birimi.</a:t>
            </a:r>
            <a:endParaRPr dirty="0"/>
          </a:p>
        </p:txBody>
      </p:sp>
      <p:pic>
        <p:nvPicPr>
          <p:cNvPr id="144" name="Google Shape;144;p20"/>
          <p:cNvPicPr preferRelativeResize="0"/>
          <p:nvPr/>
        </p:nvPicPr>
        <p:blipFill rotWithShape="1">
          <a:blip r:embed="rId3">
            <a:alphaModFix/>
          </a:blip>
          <a:srcRect/>
          <a:stretch/>
        </p:blipFill>
        <p:spPr>
          <a:xfrm>
            <a:off x="208548" y="1860498"/>
            <a:ext cx="5350239" cy="3676650"/>
          </a:xfrm>
          <a:prstGeom prst="rect">
            <a:avLst/>
          </a:prstGeom>
          <a:noFill/>
          <a:ln>
            <a:noFill/>
          </a:ln>
        </p:spPr>
      </p:pic>
      <p:sp>
        <p:nvSpPr>
          <p:cNvPr id="5"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dirty="0" smtClean="0"/>
              <a:t>7.4. </a:t>
            </a:r>
            <a:r>
              <a:rPr lang="tr-TR" dirty="0"/>
              <a:t>İş Sağlığı ve Güvenliği Hizmetlerinin Yürütülmesi</a:t>
            </a:r>
            <a:endParaRPr dirty="0"/>
          </a:p>
        </p:txBody>
      </p:sp>
      <p:sp>
        <p:nvSpPr>
          <p:cNvPr id="150" name="Google Shape;150;p21"/>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a:t>Mesleki risklerin önlenmesi ve bu risklerden korunulmasına yönelik çalışmaları da kapsayacak, iş sağlığı ve güvenliği hizmetlerinin sunulması için işveren;</a:t>
            </a:r>
            <a:endParaRPr/>
          </a:p>
          <a:p>
            <a:pPr marL="114300" lvl="0" indent="0" algn="l" rtl="0">
              <a:lnSpc>
                <a:spcPct val="90000"/>
              </a:lnSpc>
              <a:spcBef>
                <a:spcPts val="1000"/>
              </a:spcBef>
              <a:spcAft>
                <a:spcPts val="0"/>
              </a:spcAft>
              <a:buSzPts val="1800"/>
              <a:buNone/>
            </a:pPr>
            <a:endParaRPr/>
          </a:p>
          <a:p>
            <a:pPr marL="114300" lvl="0" indent="0" algn="l" rtl="0">
              <a:lnSpc>
                <a:spcPct val="90000"/>
              </a:lnSpc>
              <a:spcBef>
                <a:spcPts val="1000"/>
              </a:spcBef>
              <a:spcAft>
                <a:spcPts val="0"/>
              </a:spcAft>
              <a:buSzPts val="1800"/>
              <a:buNone/>
            </a:pPr>
            <a:endParaRPr/>
          </a:p>
          <a:p>
            <a:pPr marL="114300" lvl="0" indent="0" algn="l" rtl="0">
              <a:lnSpc>
                <a:spcPct val="90000"/>
              </a:lnSpc>
              <a:spcBef>
                <a:spcPts val="1000"/>
              </a:spcBef>
              <a:spcAft>
                <a:spcPts val="0"/>
              </a:spcAft>
              <a:buSzPts val="1800"/>
              <a:buNone/>
            </a:pPr>
            <a:endParaRPr/>
          </a:p>
          <a:p>
            <a:pPr marL="114300" lvl="0" indent="0" algn="l" rtl="0">
              <a:lnSpc>
                <a:spcPct val="90000"/>
              </a:lnSpc>
              <a:spcBef>
                <a:spcPts val="1000"/>
              </a:spcBef>
              <a:spcAft>
                <a:spcPts val="0"/>
              </a:spcAft>
              <a:buSzPts val="1800"/>
              <a:buNone/>
            </a:pPr>
            <a:endParaRPr/>
          </a:p>
          <a:p>
            <a:pPr marL="114300" lvl="0" indent="0" algn="l" rtl="0">
              <a:lnSpc>
                <a:spcPct val="90000"/>
              </a:lnSpc>
              <a:spcBef>
                <a:spcPts val="1000"/>
              </a:spcBef>
              <a:spcAft>
                <a:spcPts val="0"/>
              </a:spcAft>
              <a:buSzPts val="1800"/>
              <a:buNone/>
            </a:pPr>
            <a:endParaRPr/>
          </a:p>
          <a:p>
            <a:pPr marL="114300" lvl="0" indent="0" algn="l" rtl="0">
              <a:lnSpc>
                <a:spcPct val="90000"/>
              </a:lnSpc>
              <a:spcBef>
                <a:spcPts val="1000"/>
              </a:spcBef>
              <a:spcAft>
                <a:spcPts val="0"/>
              </a:spcAft>
              <a:buSzPts val="1800"/>
              <a:buNone/>
            </a:pPr>
            <a:r>
              <a:rPr lang="tr-TR"/>
              <a:t>Çalışanları arasında belirlenen niteliklere sahip personel bulunmaması hâlinde, bu hizmetin tamamını veya bir kısmını ortak sağlık ve güvenlik birimlerinden hizmet alarak yerine getirebilir.</a:t>
            </a:r>
            <a:endParaRPr/>
          </a:p>
        </p:txBody>
      </p:sp>
      <p:pic>
        <p:nvPicPr>
          <p:cNvPr id="151" name="Google Shape;151;p21"/>
          <p:cNvPicPr preferRelativeResize="0"/>
          <p:nvPr/>
        </p:nvPicPr>
        <p:blipFill rotWithShape="1">
          <a:blip r:embed="rId3">
            <a:alphaModFix/>
          </a:blip>
          <a:srcRect/>
          <a:stretch/>
        </p:blipFill>
        <p:spPr>
          <a:xfrm>
            <a:off x="493042" y="1384209"/>
            <a:ext cx="15594770" cy="5473789"/>
          </a:xfrm>
          <a:prstGeom prst="rect">
            <a:avLst/>
          </a:prstGeom>
          <a:noFill/>
          <a:ln>
            <a:noFill/>
          </a:ln>
        </p:spPr>
      </p:pic>
      <p:sp>
        <p:nvSpPr>
          <p:cNvPr id="152" name="Google Shape;152;p21"/>
          <p:cNvSpPr/>
          <p:nvPr/>
        </p:nvSpPr>
        <p:spPr>
          <a:xfrm>
            <a:off x="4570446" y="2930742"/>
            <a:ext cx="7220100" cy="1089600"/>
          </a:xfrm>
          <a:prstGeom prst="rect">
            <a:avLst/>
          </a:prstGeom>
          <a:noFill/>
          <a:ln>
            <a:noFill/>
          </a:ln>
        </p:spPr>
        <p:txBody>
          <a:bodyPr spcFirstLastPara="1" wrap="square" lIns="91425" tIns="45700" rIns="91425" bIns="45700" anchor="t" anchorCtr="0">
            <a:spAutoFit/>
          </a:bodyPr>
          <a:lstStyle/>
          <a:p>
            <a:pPr marL="114300" marR="0" lvl="0" indent="0" algn="l" rtl="0">
              <a:lnSpc>
                <a:spcPct val="90000"/>
              </a:lnSpc>
              <a:spcBef>
                <a:spcPts val="0"/>
              </a:spcBef>
              <a:spcAft>
                <a:spcPts val="0"/>
              </a:spcAft>
              <a:buNone/>
            </a:pPr>
            <a:r>
              <a:rPr lang="tr-TR" sz="2400" b="0" i="0" u="none" strike="noStrike" cap="none">
                <a:solidFill>
                  <a:schemeClr val="lt1"/>
                </a:solidFill>
                <a:latin typeface="Calibri"/>
                <a:ea typeface="Calibri"/>
                <a:cs typeface="Calibri"/>
                <a:sym typeface="Calibri"/>
              </a:rPr>
              <a:t>Çalışanları arasından iş güvenliği uzmanı, işyeri hekimi ve on ve daha fazla çalışanı olan çok tehlikeli sınıfta yer alan işyerlerinde diğer sağlık personeli görevlendirir.</a:t>
            </a:r>
            <a:endParaRPr/>
          </a:p>
        </p:txBody>
      </p:sp>
      <p:sp>
        <p:nvSpPr>
          <p:cNvPr id="153" name="Google Shape;153;p21"/>
          <p:cNvSpPr txBox="1"/>
          <p:nvPr/>
        </p:nvSpPr>
        <p:spPr>
          <a:xfrm>
            <a:off x="3575304" y="3209544"/>
            <a:ext cx="875526" cy="49244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600" b="0" i="0" u="none" strike="noStrike" cap="none">
                <a:solidFill>
                  <a:schemeClr val="lt1"/>
                </a:solidFill>
                <a:latin typeface="Arial"/>
                <a:ea typeface="Arial"/>
                <a:cs typeface="Arial"/>
                <a:sym typeface="Arial"/>
              </a:rPr>
              <a:t>A) </a:t>
            </a:r>
            <a:endParaRPr/>
          </a:p>
        </p:txBody>
      </p:sp>
      <p:sp>
        <p:nvSpPr>
          <p:cNvPr id="7"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dirty="0" smtClean="0">
                <a:solidFill>
                  <a:srgbClr val="FFFFFF"/>
                </a:solidFill>
              </a:rPr>
              <a:t>7.4. </a:t>
            </a:r>
            <a:r>
              <a:rPr lang="tr-TR" dirty="0">
                <a:solidFill>
                  <a:srgbClr val="FFFFFF"/>
                </a:solidFill>
              </a:rPr>
              <a:t>İş Sağlığı ve Güvenliği Hizmetlerinin Yürütülmesi</a:t>
            </a:r>
            <a:endParaRPr dirty="0"/>
          </a:p>
        </p:txBody>
      </p:sp>
      <p:sp>
        <p:nvSpPr>
          <p:cNvPr id="159" name="Google Shape;159;p22"/>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tr-TR" b="1"/>
              <a:t>Kanun Diyor ki;</a:t>
            </a:r>
            <a:endParaRPr/>
          </a:p>
        </p:txBody>
      </p:sp>
      <p:pic>
        <p:nvPicPr>
          <p:cNvPr id="160" name="Google Shape;160;p22"/>
          <p:cNvPicPr preferRelativeResize="0"/>
          <p:nvPr/>
        </p:nvPicPr>
        <p:blipFill rotWithShape="1">
          <a:blip r:embed="rId3">
            <a:alphaModFix/>
          </a:blip>
          <a:srcRect/>
          <a:stretch/>
        </p:blipFill>
        <p:spPr>
          <a:xfrm>
            <a:off x="3846000" y="1792445"/>
            <a:ext cx="4500000" cy="5358990"/>
          </a:xfrm>
          <a:prstGeom prst="rect">
            <a:avLst/>
          </a:prstGeom>
          <a:noFill/>
          <a:ln>
            <a:noFill/>
          </a:ln>
        </p:spPr>
      </p:pic>
      <p:sp>
        <p:nvSpPr>
          <p:cNvPr id="161" name="Google Shape;161;p22"/>
          <p:cNvSpPr/>
          <p:nvPr/>
        </p:nvSpPr>
        <p:spPr>
          <a:xfrm>
            <a:off x="4343729" y="2722269"/>
            <a:ext cx="3504542" cy="2751522"/>
          </a:xfrm>
          <a:prstGeom prst="rect">
            <a:avLst/>
          </a:prstGeom>
          <a:noFill/>
          <a:ln>
            <a:noFill/>
          </a:ln>
        </p:spPr>
        <p:txBody>
          <a:bodyPr spcFirstLastPara="1" wrap="square" lIns="91425" tIns="45700" rIns="91425" bIns="45700" anchor="t" anchorCtr="0">
            <a:spAutoFit/>
          </a:bodyPr>
          <a:lstStyle/>
          <a:p>
            <a:pPr marL="114300" marR="0" lvl="0" indent="0" algn="l" rtl="0">
              <a:lnSpc>
                <a:spcPct val="90000"/>
              </a:lnSpc>
              <a:spcBef>
                <a:spcPts val="0"/>
              </a:spcBef>
              <a:spcAft>
                <a:spcPts val="0"/>
              </a:spcAft>
              <a:buNone/>
            </a:pPr>
            <a:r>
              <a:rPr lang="tr-TR" sz="2400" b="0" i="0" u="none" strike="noStrike" cap="none">
                <a:solidFill>
                  <a:srgbClr val="000000"/>
                </a:solidFill>
                <a:latin typeface="Calibri"/>
                <a:ea typeface="Calibri"/>
                <a:cs typeface="Calibri"/>
                <a:sym typeface="Calibri"/>
              </a:rPr>
              <a:t>İş güvenliği uzmanı veya işyeri hekimini çalışanlarının arasından görevlendir, bulamazsan OSGB ile anlaş, bazı durumlarda kendin de bu hizmetleri yerine getirebilirsin.</a:t>
            </a:r>
            <a:endParaRPr/>
          </a:p>
        </p:txBody>
      </p:sp>
      <p:sp>
        <p:nvSpPr>
          <p:cNvPr id="6"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800"/>
              <a:buNone/>
            </a:pPr>
            <a:r>
              <a:rPr lang="tr-TR" dirty="0" smtClean="0"/>
              <a:t>7.4. </a:t>
            </a:r>
            <a:r>
              <a:rPr lang="tr-TR" dirty="0"/>
              <a:t>İş Sağlığı ve Güvenliği Hizmetlerinin Yürütülmesi</a:t>
            </a:r>
            <a:endParaRPr dirty="0"/>
          </a:p>
        </p:txBody>
      </p:sp>
      <p:sp>
        <p:nvSpPr>
          <p:cNvPr id="167" name="Google Shape;167;p23"/>
          <p:cNvSpPr txBox="1">
            <a:spLocks noGrp="1"/>
          </p:cNvSpPr>
          <p:nvPr>
            <p:ph type="body" idx="1"/>
          </p:nvPr>
        </p:nvSpPr>
        <p:spPr>
          <a:xfrm>
            <a:off x="595857" y="1823168"/>
            <a:ext cx="6177300" cy="4792800"/>
          </a:xfrm>
          <a:prstGeom prst="rect">
            <a:avLst/>
          </a:prstGeom>
          <a:noFill/>
          <a:ln>
            <a:noFill/>
          </a:ln>
        </p:spPr>
        <p:txBody>
          <a:bodyPr spcFirstLastPara="1" wrap="square" lIns="91425" tIns="45700" rIns="91425" bIns="45700" anchor="t" anchorCtr="0">
            <a:normAutofit/>
          </a:bodyPr>
          <a:lstStyle/>
          <a:p>
            <a:pPr marL="114300" lvl="0" indent="0" algn="l" rtl="0">
              <a:lnSpc>
                <a:spcPct val="100000"/>
              </a:lnSpc>
              <a:spcBef>
                <a:spcPts val="1000"/>
              </a:spcBef>
              <a:spcAft>
                <a:spcPts val="0"/>
              </a:spcAft>
              <a:buSzPts val="1800"/>
              <a:buNone/>
            </a:pPr>
            <a:r>
              <a:rPr lang="tr-TR"/>
              <a:t>Belirlenen niteliklere ve gerekli belgeye sahip olması hâlinde, tehlike sınıfı ve çalışan sayısı dikkate alınarak, bu hizmetin yerine getirilmesini kendisi üstlenebilir.</a:t>
            </a:r>
            <a:endParaRPr/>
          </a:p>
          <a:p>
            <a:pPr marL="114300" lvl="0" indent="0" algn="l" rtl="0">
              <a:lnSpc>
                <a:spcPct val="100000"/>
              </a:lnSpc>
              <a:spcBef>
                <a:spcPts val="1000"/>
              </a:spcBef>
              <a:spcAft>
                <a:spcPts val="0"/>
              </a:spcAft>
              <a:buSzPts val="1800"/>
              <a:buNone/>
            </a:pPr>
            <a:r>
              <a:rPr lang="tr-TR"/>
              <a:t>Belirlenen niteliklere ve gerekli belgeye sahip olmayan ancak 50’den az çalışanı bulunan ve az tehlikeli sınıfta yer alan işyeri işverenleri veya işveren vekili tarafından Bakanlıkça ilan edilen eğitimleri tamamlamak şartıyla işe giriş ve periyodik muayeneler ve tetkikler hariç iş sağlığı ve güvenliği hizmetlerini yürütebilirler.</a:t>
            </a:r>
            <a:endParaRPr/>
          </a:p>
        </p:txBody>
      </p:sp>
      <p:pic>
        <p:nvPicPr>
          <p:cNvPr id="168" name="Google Shape;168;p23"/>
          <p:cNvPicPr preferRelativeResize="0"/>
          <p:nvPr/>
        </p:nvPicPr>
        <p:blipFill rotWithShape="1">
          <a:blip r:embed="rId3">
            <a:alphaModFix/>
          </a:blip>
          <a:srcRect/>
          <a:stretch/>
        </p:blipFill>
        <p:spPr>
          <a:xfrm>
            <a:off x="7015497" y="1419220"/>
            <a:ext cx="4991100" cy="5438775"/>
          </a:xfrm>
          <a:prstGeom prst="rect">
            <a:avLst/>
          </a:prstGeom>
          <a:noFill/>
          <a:ln>
            <a:noFill/>
          </a:ln>
        </p:spPr>
      </p:pic>
      <p:sp>
        <p:nvSpPr>
          <p:cNvPr id="169" name="Google Shape;169;p23"/>
          <p:cNvSpPr txBox="1"/>
          <p:nvPr/>
        </p:nvSpPr>
        <p:spPr>
          <a:xfrm>
            <a:off x="719530" y="1231268"/>
            <a:ext cx="9185100" cy="531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tr-TR" sz="2500" b="1">
                <a:solidFill>
                  <a:schemeClr val="dk1"/>
                </a:solidFill>
                <a:latin typeface="Calibri"/>
                <a:ea typeface="Calibri"/>
                <a:cs typeface="Calibri"/>
                <a:sym typeface="Calibri"/>
              </a:rPr>
              <a:t>İşveren Kendi İşyerinde Bu Hizmetleri Yerine Getirebilir mi?</a:t>
            </a:r>
            <a:endParaRPr>
              <a:solidFill>
                <a:schemeClr val="dk1"/>
              </a:solidFill>
            </a:endParaRPr>
          </a:p>
        </p:txBody>
      </p:sp>
      <p:sp>
        <p:nvSpPr>
          <p:cNvPr id="6" name="Google Shape;122;p4"/>
          <p:cNvSpPr txBox="1"/>
          <p:nvPr/>
        </p:nvSpPr>
        <p:spPr>
          <a:xfrm>
            <a:off x="227600" y="75633"/>
            <a:ext cx="9621000" cy="407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400" b="1" i="0" u="none" strike="noStrike" cap="none" dirty="0" smtClean="0">
                <a:solidFill>
                  <a:srgbClr val="E6272D"/>
                </a:solidFill>
                <a:latin typeface="Calibri"/>
                <a:ea typeface="Calibri"/>
                <a:cs typeface="Calibri"/>
                <a:sym typeface="Calibri"/>
              </a:rPr>
              <a:t>BÖLÜM 7. 6331 SAYILI İSG KANUNU: YAPI, İLKELER VE SORUMLULUKLAR </a:t>
            </a:r>
            <a:endParaRPr lang="tr-TR" sz="2400" dirty="0"/>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1843</Words>
  <Application>Microsoft Office PowerPoint</Application>
  <PresentationFormat>Geniş ekran</PresentationFormat>
  <Paragraphs>129</Paragraphs>
  <Slides>24</Slides>
  <Notes>24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Noto Sans Symbols</vt:lpstr>
      <vt:lpstr>Wingdings</vt:lpstr>
      <vt:lpstr>Office Teması</vt:lpstr>
      <vt:lpstr>İŞ SAĞLIĞI VE GÜVENLİĞİ </vt:lpstr>
      <vt:lpstr>Bölüm Hedefleri</vt:lpstr>
      <vt:lpstr>7.1. Kanunun Amacı</vt:lpstr>
      <vt:lpstr>7.2. Tehlike Sınıfı Kavramı</vt:lpstr>
      <vt:lpstr>7.2.1. Tehlike Sınıfının Belirlenmesi</vt:lpstr>
      <vt:lpstr>7.3. İSGB ve OSGB Kavramları</vt:lpstr>
      <vt:lpstr>7.4. İş Sağlığı ve Güvenliği Hizmetlerinin Yürütülmesi</vt:lpstr>
      <vt:lpstr>7.4. İş Sağlığı ve Güvenliği Hizmetlerinin Yürütülmesi</vt:lpstr>
      <vt:lpstr>7.4. İş Sağlığı ve Güvenliği Hizmetlerinin Yürütülmesi</vt:lpstr>
      <vt:lpstr>7.4. İş Sağlığı ve Güvenliği Hizmetlerinin Yürütülmesi</vt:lpstr>
      <vt:lpstr>7.4. İş Sağlığı ve Güvenliği Hizmetlerinin Yürütülmesi</vt:lpstr>
      <vt:lpstr>7.4. İş Sağlığı ve Güvenliği Hizmetlerinin Yürütülmesi</vt:lpstr>
      <vt:lpstr>7.4. İş Sağlığı ve Güvenliği Hizmetlerinin Yürütülmesi</vt:lpstr>
      <vt:lpstr>7.5. İş Sağlığı ve Güvenliği Hizmetlerinin Desteklenmesi </vt:lpstr>
      <vt:lpstr>7.5. İş Sağlığı ve Güvenliği Hizmetlerinin Desteklenmesi </vt:lpstr>
      <vt:lpstr>7.6. İş Güvenliği Uzmanı ve İşyeri Hekimlerinin Güvenceleri</vt:lpstr>
      <vt:lpstr>7.6. İş Güvenliği Uzmanı ve İşyeri Hekimlerinin Güvenceleri</vt:lpstr>
      <vt:lpstr>7.6. İş Güvenliği Uzmanı ve İşyeri Hekimlerinin Güvenceleri</vt:lpstr>
      <vt:lpstr>7.6. İş Güvenliği Uzmanı ve İşyeri Hekimlerinin Güvenceleri</vt:lpstr>
      <vt:lpstr>7.6. İş Güvenliği Uzmanı ve İşyeri Hekimlerinin Güvenceleri</vt:lpstr>
      <vt:lpstr>7.6. İş Güvenliği Uzmanı ve İşyeri Hekimlerinin Güvenceleri</vt:lpstr>
      <vt:lpstr>7.6. İş Güvenliği Uzmanı ve İşyeri Hekimlerinin Güvenceleri</vt:lpstr>
      <vt:lpstr>Bölüm Özeti</vt:lpstr>
      <vt:lpstr>Bölüm Sonu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dc:title>
  <dc:creator>HBV</dc:creator>
  <cp:lastModifiedBy>Öznur BABAYİĞİT</cp:lastModifiedBy>
  <cp:revision>2</cp:revision>
  <dcterms:created xsi:type="dcterms:W3CDTF">2021-12-24T13:00:06Z</dcterms:created>
  <dcterms:modified xsi:type="dcterms:W3CDTF">2026-07-17T10:52:18Z</dcterms:modified>
</cp:coreProperties>
</file>