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60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63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39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0F12"/>
    <a:srgbClr val="E62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90" y="114"/>
      </p:cViewPr>
      <p:guideLst>
        <p:guide pos="3840"/>
        <p:guide pos="39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93" y="4797388"/>
            <a:ext cx="4009373" cy="1643186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200" y="3812798"/>
            <a:ext cx="12192000" cy="1511808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" y="141355"/>
            <a:ext cx="5630779" cy="1291946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83" y="2149788"/>
            <a:ext cx="10026317" cy="4109147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4932947" y="3092837"/>
            <a:ext cx="7259053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16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882" y="471272"/>
            <a:ext cx="11354585" cy="83877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60" y="471272"/>
            <a:ext cx="3401715" cy="83877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652" y="471272"/>
            <a:ext cx="939743" cy="83877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06" y="471272"/>
            <a:ext cx="939743" cy="83877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41" y="63283"/>
            <a:ext cx="1962043" cy="450178"/>
          </a:xfrm>
          <a:prstGeom prst="rect">
            <a:avLst/>
          </a:prstGeom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5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882" y="471272"/>
            <a:ext cx="11354585" cy="83877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60" y="471272"/>
            <a:ext cx="3401715" cy="83877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652" y="471272"/>
            <a:ext cx="939743" cy="83877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06" y="471272"/>
            <a:ext cx="939743" cy="83877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41" y="63283"/>
            <a:ext cx="1962043" cy="45017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8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93" y="4797388"/>
            <a:ext cx="4009373" cy="164318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200" y="3812798"/>
            <a:ext cx="12192000" cy="151180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" y="141355"/>
            <a:ext cx="5630779" cy="129194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83" y="2149788"/>
            <a:ext cx="10026317" cy="4109147"/>
          </a:xfrm>
          <a:prstGeom prst="rect">
            <a:avLst/>
          </a:prstGeom>
        </p:spPr>
      </p:pic>
      <p:sp>
        <p:nvSpPr>
          <p:cNvPr id="12" name="Unvan 1"/>
          <p:cNvSpPr txBox="1">
            <a:spLocks/>
          </p:cNvSpPr>
          <p:nvPr userDrawn="1"/>
        </p:nvSpPr>
        <p:spPr>
          <a:xfrm>
            <a:off x="4932947" y="3092837"/>
            <a:ext cx="725905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ASIL BAŞLIK STİLİ İÇİN TIKLATIN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2698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882" y="471272"/>
            <a:ext cx="11354585" cy="83877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60" y="471272"/>
            <a:ext cx="3401715" cy="83877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652" y="471272"/>
            <a:ext cx="939743" cy="83877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06" y="471272"/>
            <a:ext cx="939743" cy="838779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41" y="63283"/>
            <a:ext cx="1962043" cy="45017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95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882" y="471272"/>
            <a:ext cx="11354585" cy="83877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60" y="471272"/>
            <a:ext cx="3401715" cy="838779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652" y="471272"/>
            <a:ext cx="939743" cy="838779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06" y="471272"/>
            <a:ext cx="939743" cy="83877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41" y="63283"/>
            <a:ext cx="1962043" cy="45017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2114" y="541421"/>
            <a:ext cx="8641096" cy="60158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62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56" y="956706"/>
            <a:ext cx="591551" cy="242439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258" y="975756"/>
            <a:ext cx="648114" cy="242439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18" y="596567"/>
            <a:ext cx="10058401" cy="60257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8" y="6312572"/>
            <a:ext cx="1962043" cy="450178"/>
          </a:xfrm>
          <a:prstGeom prst="rect">
            <a:avLst/>
          </a:prstGeom>
        </p:spPr>
      </p:pic>
      <p:sp>
        <p:nvSpPr>
          <p:cNvPr id="19" name="İçerik Yer Tutucusu 2"/>
          <p:cNvSpPr>
            <a:spLocks noGrp="1"/>
          </p:cNvSpPr>
          <p:nvPr>
            <p:ph idx="1"/>
          </p:nvPr>
        </p:nvSpPr>
        <p:spPr>
          <a:xfrm>
            <a:off x="838200" y="1384209"/>
            <a:ext cx="5172075" cy="479275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pic>
        <p:nvPicPr>
          <p:cNvPr id="22" name="Resim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356" y="3365530"/>
            <a:ext cx="6227030" cy="3172131"/>
          </a:xfrm>
          <a:prstGeom prst="rect">
            <a:avLst/>
          </a:prstGeom>
        </p:spPr>
      </p:pic>
      <p:sp>
        <p:nvSpPr>
          <p:cNvPr id="13" name="Unvan 1"/>
          <p:cNvSpPr>
            <a:spLocks noGrp="1"/>
          </p:cNvSpPr>
          <p:nvPr>
            <p:ph type="title"/>
          </p:nvPr>
        </p:nvSpPr>
        <p:spPr>
          <a:xfrm>
            <a:off x="1798046" y="708053"/>
            <a:ext cx="8823158" cy="377798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pic>
        <p:nvPicPr>
          <p:cNvPr id="16" name="Resim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18" y="426911"/>
            <a:ext cx="747960" cy="74796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568" y="451185"/>
            <a:ext cx="819478" cy="74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9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56" y="956706"/>
            <a:ext cx="591551" cy="242439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258" y="975756"/>
            <a:ext cx="648114" cy="242439"/>
          </a:xfrm>
          <a:prstGeom prst="rect">
            <a:avLst/>
          </a:prstGeom>
        </p:spPr>
      </p:pic>
      <p:sp>
        <p:nvSpPr>
          <p:cNvPr id="5" name="Dikdörtgen 4"/>
          <p:cNvSpPr/>
          <p:nvPr userDrawn="1"/>
        </p:nvSpPr>
        <p:spPr>
          <a:xfrm>
            <a:off x="1054442" y="676275"/>
            <a:ext cx="10058401" cy="401650"/>
          </a:xfrm>
          <a:prstGeom prst="rect">
            <a:avLst/>
          </a:prstGeom>
          <a:gradFill flip="none" rotWithShape="1">
            <a:gsLst>
              <a:gs pos="0">
                <a:srgbClr val="E6272D"/>
              </a:gs>
              <a:gs pos="54000">
                <a:srgbClr val="7F0F12"/>
              </a:gs>
              <a:gs pos="44000">
                <a:srgbClr val="7F0F12"/>
              </a:gs>
              <a:gs pos="100000">
                <a:srgbClr val="E6272D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7F0F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8" y="6312572"/>
            <a:ext cx="1962043" cy="450178"/>
          </a:xfrm>
          <a:prstGeom prst="rect">
            <a:avLst/>
          </a:prstGeom>
        </p:spPr>
      </p:pic>
      <p:sp>
        <p:nvSpPr>
          <p:cNvPr id="19" name="İçerik Yer Tutucusu 2"/>
          <p:cNvSpPr>
            <a:spLocks noGrp="1"/>
          </p:cNvSpPr>
          <p:nvPr>
            <p:ph idx="1"/>
          </p:nvPr>
        </p:nvSpPr>
        <p:spPr>
          <a:xfrm>
            <a:off x="838200" y="1384209"/>
            <a:ext cx="5353050" cy="4792754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pic>
        <p:nvPicPr>
          <p:cNvPr id="16" name="Resim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356" y="3365530"/>
            <a:ext cx="6227030" cy="3172131"/>
          </a:xfrm>
          <a:prstGeom prst="rect">
            <a:avLst/>
          </a:prstGeom>
        </p:spPr>
      </p:pic>
      <p:sp>
        <p:nvSpPr>
          <p:cNvPr id="23" name="Unvan 1"/>
          <p:cNvSpPr>
            <a:spLocks noGrp="1"/>
          </p:cNvSpPr>
          <p:nvPr>
            <p:ph type="title"/>
          </p:nvPr>
        </p:nvSpPr>
        <p:spPr>
          <a:xfrm>
            <a:off x="1717237" y="691270"/>
            <a:ext cx="8823158" cy="377798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pic>
        <p:nvPicPr>
          <p:cNvPr id="24" name="Resim 2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65" y="383364"/>
            <a:ext cx="806256" cy="806256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110" y="411503"/>
            <a:ext cx="763368" cy="76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8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56" y="956706"/>
            <a:ext cx="591551" cy="242439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258" y="975756"/>
            <a:ext cx="648114" cy="242439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18" y="596567"/>
            <a:ext cx="10091351" cy="60257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8" y="6312572"/>
            <a:ext cx="1962043" cy="45017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8046" y="708053"/>
            <a:ext cx="8823158" cy="377798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pic>
        <p:nvPicPr>
          <p:cNvPr id="12" name="Resim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18" y="426911"/>
            <a:ext cx="747960" cy="74796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568" y="451185"/>
            <a:ext cx="819478" cy="747960"/>
          </a:xfrm>
          <a:prstGeom prst="rect">
            <a:avLst/>
          </a:prstGeom>
        </p:spPr>
      </p:pic>
      <p:sp>
        <p:nvSpPr>
          <p:cNvPr id="19" name="İçerik Yer Tutucusu 2"/>
          <p:cNvSpPr>
            <a:spLocks noGrp="1"/>
          </p:cNvSpPr>
          <p:nvPr>
            <p:ph idx="1"/>
          </p:nvPr>
        </p:nvSpPr>
        <p:spPr>
          <a:xfrm>
            <a:off x="838199" y="1384209"/>
            <a:ext cx="10620375" cy="479275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36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56" y="956706"/>
            <a:ext cx="591551" cy="242439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258" y="975756"/>
            <a:ext cx="648114" cy="242439"/>
          </a:xfrm>
          <a:prstGeom prst="rect">
            <a:avLst/>
          </a:prstGeom>
        </p:spPr>
      </p:pic>
      <p:sp>
        <p:nvSpPr>
          <p:cNvPr id="5" name="Dikdörtgen 4"/>
          <p:cNvSpPr/>
          <p:nvPr userDrawn="1"/>
        </p:nvSpPr>
        <p:spPr>
          <a:xfrm>
            <a:off x="1046205" y="676275"/>
            <a:ext cx="10107828" cy="401650"/>
          </a:xfrm>
          <a:prstGeom prst="rect">
            <a:avLst/>
          </a:prstGeom>
          <a:gradFill flip="none" rotWithShape="1">
            <a:gsLst>
              <a:gs pos="0">
                <a:srgbClr val="E6272D"/>
              </a:gs>
              <a:gs pos="54000">
                <a:srgbClr val="7F0F12"/>
              </a:gs>
              <a:gs pos="44000">
                <a:srgbClr val="7F0F12"/>
              </a:gs>
              <a:gs pos="100000">
                <a:srgbClr val="E6272D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7F0F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8" y="6312572"/>
            <a:ext cx="1962043" cy="450178"/>
          </a:xfrm>
          <a:prstGeom prst="rect">
            <a:avLst/>
          </a:prstGeom>
        </p:spPr>
      </p:pic>
      <p:sp>
        <p:nvSpPr>
          <p:cNvPr id="19" name="İçerik Yer Tutucusu 2"/>
          <p:cNvSpPr>
            <a:spLocks noGrp="1"/>
          </p:cNvSpPr>
          <p:nvPr>
            <p:ph idx="1"/>
          </p:nvPr>
        </p:nvSpPr>
        <p:spPr>
          <a:xfrm>
            <a:off x="838200" y="1384209"/>
            <a:ext cx="10668000" cy="4792754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110" y="411503"/>
            <a:ext cx="763368" cy="763368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65" y="383364"/>
            <a:ext cx="806256" cy="806256"/>
          </a:xfrm>
          <a:prstGeom prst="rect">
            <a:avLst/>
          </a:prstGeom>
        </p:spPr>
      </p:pic>
      <p:sp>
        <p:nvSpPr>
          <p:cNvPr id="16" name="Unvan 1"/>
          <p:cNvSpPr>
            <a:spLocks noGrp="1"/>
          </p:cNvSpPr>
          <p:nvPr>
            <p:ph type="title"/>
          </p:nvPr>
        </p:nvSpPr>
        <p:spPr>
          <a:xfrm>
            <a:off x="1717237" y="691270"/>
            <a:ext cx="8823158" cy="377798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6247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384209"/>
            <a:ext cx="10515600" cy="4792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08548" y="605590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841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622800" y="3092837"/>
            <a:ext cx="7569200" cy="2387600"/>
          </a:xfrm>
        </p:spPr>
        <p:txBody>
          <a:bodyPr/>
          <a:lstStyle/>
          <a:p>
            <a:r>
              <a:rPr lang="tr-TR" dirty="0" smtClean="0"/>
              <a:t>İŞ SAĞLIĞI VE GÜVENLİĞİ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879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" b="100000" l="703" r="98967">
                        <a14:foregroundMark x1="8599" y1="43893" x2="8599" y2="43893"/>
                        <a14:foregroundMark x1="9756" y1="46001" x2="9756" y2="46001"/>
                        <a14:foregroundMark x1="67135" y1="84067" x2="67135" y2="84067"/>
                        <a14:foregroundMark x1="17528" y1="82331" x2="17528" y2="82331"/>
                        <a14:foregroundMark x1="37991" y1="83509" x2="37991" y2="83509"/>
                        <a14:foregroundMark x1="42125" y1="84687" x2="42125" y2="84687"/>
                        <a14:foregroundMark x1="58826" y1="84687" x2="58826" y2="846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080" y="2228295"/>
            <a:ext cx="4792119" cy="3380299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8.4. İSG PROFESYONELLERİ GÖREVLENDİRMEK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1947" y="1721773"/>
            <a:ext cx="6353133" cy="4792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İş güvenliği </a:t>
            </a:r>
            <a:r>
              <a:rPr lang="tr-TR" sz="2200" dirty="0" smtClean="0"/>
              <a:t>uzmanlarının görevlendirilmesinde</a:t>
            </a:r>
            <a:r>
              <a:rPr lang="tr-TR" sz="2200" dirty="0"/>
              <a:t>, hesaplanan </a:t>
            </a:r>
            <a:r>
              <a:rPr lang="tr-TR" sz="2200" dirty="0" smtClean="0"/>
              <a:t>çalışma süreleri </a:t>
            </a:r>
            <a:r>
              <a:rPr lang="tr-TR" sz="2200" dirty="0"/>
              <a:t>bölünerek birden fazla iş güvenliği uzmanına </a:t>
            </a:r>
            <a:r>
              <a:rPr lang="tr-TR" sz="2200" dirty="0" smtClean="0"/>
              <a:t>verilemez. Ancak </a:t>
            </a:r>
            <a:r>
              <a:rPr lang="tr-TR" sz="2200" dirty="0"/>
              <a:t>vardiyalı çalışma yapılan işyerlerinde işveren </a:t>
            </a:r>
            <a:r>
              <a:rPr lang="tr-TR" sz="2200" dirty="0" smtClean="0"/>
              <a:t>tarafından vardiyalara </a:t>
            </a:r>
            <a:r>
              <a:rPr lang="tr-TR" sz="2200" dirty="0"/>
              <a:t>uygun </a:t>
            </a:r>
            <a:r>
              <a:rPr lang="tr-TR" sz="2200" dirty="0" smtClean="0"/>
              <a:t>şekilde görevlendirme yapılır. İşveren</a:t>
            </a:r>
            <a:r>
              <a:rPr lang="tr-TR" sz="2200" dirty="0"/>
              <a:t>, zorunlu çalışma sürelerine bağlı kalmak şartıyla </a:t>
            </a:r>
            <a:r>
              <a:rPr lang="tr-TR" sz="2200" dirty="0" smtClean="0"/>
              <a:t>işyerinin tehlike </a:t>
            </a:r>
            <a:r>
              <a:rPr lang="tr-TR" sz="2200" dirty="0"/>
              <a:t>sınıfına uygun olarak görevlendirilmesi zorunlu olan en az </a:t>
            </a:r>
            <a:r>
              <a:rPr lang="tr-TR" sz="2200" dirty="0" smtClean="0"/>
              <a:t>bir iş </a:t>
            </a:r>
            <a:r>
              <a:rPr lang="tr-TR" sz="2200" dirty="0"/>
              <a:t>güvenliği uzmanının yanında, Kanunda ve Yönetmelikte </a:t>
            </a:r>
            <a:r>
              <a:rPr lang="tr-TR" sz="2200" dirty="0" smtClean="0"/>
              <a:t>belirtilen esas </a:t>
            </a:r>
            <a:r>
              <a:rPr lang="tr-TR" sz="2200" dirty="0"/>
              <a:t>sorumluluklar saklı kalmak kaydıyla iş güvenliği </a:t>
            </a:r>
            <a:r>
              <a:rPr lang="tr-TR" sz="2200" dirty="0" smtClean="0"/>
              <a:t>uzmanına yardımcı </a:t>
            </a:r>
            <a:r>
              <a:rPr lang="tr-TR" sz="2200" dirty="0"/>
              <a:t>olmak üzere, iş güvenliği uzmanlığı belgesine sahip </a:t>
            </a:r>
            <a:r>
              <a:rPr lang="tr-TR" sz="2200" dirty="0" smtClean="0"/>
              <a:t>ve işyerinin </a:t>
            </a:r>
            <a:r>
              <a:rPr lang="tr-TR" sz="2200" dirty="0"/>
              <a:t>tam süreli </a:t>
            </a:r>
            <a:r>
              <a:rPr lang="tr-TR" sz="2200" dirty="0" smtClean="0"/>
              <a:t>sigortalı çalışanları </a:t>
            </a:r>
            <a:r>
              <a:rPr lang="tr-TR" sz="2200" dirty="0"/>
              <a:t>arasından iş güvenliği </a:t>
            </a:r>
            <a:r>
              <a:rPr lang="tr-TR" sz="2200" dirty="0" smtClean="0"/>
              <a:t>uzmanı görevlendirmesi </a:t>
            </a:r>
            <a:r>
              <a:rPr lang="tr-TR" sz="2200" dirty="0"/>
              <a:t>yapabilir.</a:t>
            </a: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632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6646" y1="19345" x2="66646" y2="19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787" y="2875770"/>
            <a:ext cx="2664420" cy="266442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8.5. İŞ GÜVENLİĞİ UZMANININ GÖREVLERİ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78769" y="1374689"/>
            <a:ext cx="7318319" cy="64346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A) </a:t>
            </a:r>
            <a:r>
              <a:rPr lang="tr-TR" b="1" dirty="0"/>
              <a:t>Rehberlik;</a:t>
            </a:r>
          </a:p>
        </p:txBody>
      </p:sp>
      <p:sp>
        <p:nvSpPr>
          <p:cNvPr id="8" name="Dikdörtgen 7"/>
          <p:cNvSpPr/>
          <p:nvPr/>
        </p:nvSpPr>
        <p:spPr>
          <a:xfrm>
            <a:off x="711200" y="1888068"/>
            <a:ext cx="11480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İşyerinde yapılan çalışmalar ve yapılacak değişikliklerle </a:t>
            </a:r>
            <a:r>
              <a:rPr lang="tr-TR" sz="2000" dirty="0" smtClean="0"/>
              <a:t>ilgili olarak </a:t>
            </a:r>
            <a:r>
              <a:rPr lang="tr-TR" sz="2000" dirty="0"/>
              <a:t>tasarım, makine ve diğer teçhizatın durumu, bakımı, </a:t>
            </a:r>
            <a:r>
              <a:rPr lang="tr-TR" sz="2000" dirty="0" smtClean="0"/>
              <a:t>seçimi ve </a:t>
            </a:r>
            <a:r>
              <a:rPr lang="tr-TR" sz="2000" dirty="0"/>
              <a:t>kullanılan maddeler de dâhil olmak üzere işin </a:t>
            </a:r>
            <a:r>
              <a:rPr lang="tr-TR" sz="2000" dirty="0" smtClean="0"/>
              <a:t>planlanması, organizasyonu </a:t>
            </a:r>
            <a:r>
              <a:rPr lang="tr-TR" sz="2000" dirty="0"/>
              <a:t>ve uygulanması, kişisel koruyucu </a:t>
            </a:r>
            <a:r>
              <a:rPr lang="tr-TR" sz="2000" dirty="0" smtClean="0"/>
              <a:t>donanımların seçimi</a:t>
            </a:r>
            <a:r>
              <a:rPr lang="tr-TR" sz="2000" dirty="0"/>
              <a:t>, temini, kullanımı, bakımı, muhafazası ve test </a:t>
            </a:r>
            <a:r>
              <a:rPr lang="tr-TR" sz="2000" dirty="0" smtClean="0"/>
              <a:t>edilmesi konularının</a:t>
            </a:r>
            <a:r>
              <a:rPr lang="tr-TR" sz="2000" dirty="0"/>
              <a:t>, iş sağlığı ve güvenliği mevzuatına ve genel </a:t>
            </a:r>
            <a:r>
              <a:rPr lang="tr-TR" sz="2000" dirty="0" smtClean="0"/>
              <a:t>iş güvenliği kurallarına </a:t>
            </a:r>
            <a:r>
              <a:rPr lang="tr-TR" sz="2000" dirty="0"/>
              <a:t>uygun olarak sürdürülmesini sağlamak için </a:t>
            </a:r>
            <a:r>
              <a:rPr lang="tr-TR" sz="2000" dirty="0" smtClean="0"/>
              <a:t>işverene önerilerde </a:t>
            </a:r>
            <a:r>
              <a:rPr lang="tr-TR" sz="2000" dirty="0"/>
              <a:t>bulunmak.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93" y="1818162"/>
            <a:ext cx="275841" cy="348895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711200" y="3632553"/>
            <a:ext cx="1135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İş sağlığı ve güvenliğiyle ilgili alınması gereken tedbirleri </a:t>
            </a:r>
            <a:r>
              <a:rPr lang="tr-TR" sz="2000" dirty="0" smtClean="0"/>
              <a:t>işverene yazılı </a:t>
            </a:r>
            <a:r>
              <a:rPr lang="tr-TR" sz="2000" dirty="0"/>
              <a:t>olarak bildirmek</a:t>
            </a:r>
            <a:r>
              <a:rPr lang="tr-TR" dirty="0"/>
              <a:t>.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91745" flipH="1">
            <a:off x="439734" y="3501676"/>
            <a:ext cx="283117" cy="358097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763255" y="4304455"/>
            <a:ext cx="105566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İşyerinde meydana gelen iş kazası ve meslek </a:t>
            </a:r>
            <a:r>
              <a:rPr lang="tr-TR" sz="2000" dirty="0" smtClean="0"/>
              <a:t>hastalıklarının nedenlerinin </a:t>
            </a:r>
            <a:r>
              <a:rPr lang="tr-TR" sz="2000" dirty="0"/>
              <a:t>araştırılması ve tekrarlanmaması için </a:t>
            </a:r>
            <a:r>
              <a:rPr lang="tr-TR" sz="2000" dirty="0" smtClean="0"/>
              <a:t>alınacak önlemler </a:t>
            </a:r>
            <a:r>
              <a:rPr lang="tr-TR" sz="2000" dirty="0"/>
              <a:t>konusunda çalışmalar yaparak işverene </a:t>
            </a:r>
            <a:r>
              <a:rPr lang="tr-TR" sz="2000" dirty="0" smtClean="0"/>
              <a:t>önerilerde bulunmak</a:t>
            </a:r>
            <a:r>
              <a:rPr lang="tr-TR" sz="2000" dirty="0"/>
              <a:t>.</a:t>
            </a: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5545">
            <a:off x="447277" y="4229104"/>
            <a:ext cx="264306" cy="334304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763254" y="5293461"/>
            <a:ext cx="10853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İşyerinde meydana gelen ancak ölüm ya da yaralanmaya </a:t>
            </a:r>
            <a:r>
              <a:rPr lang="tr-TR" sz="2000" dirty="0" smtClean="0"/>
              <a:t>neden olmayan</a:t>
            </a:r>
            <a:r>
              <a:rPr lang="tr-TR" sz="2000" dirty="0"/>
              <a:t>, ancak çalışana, ekipmana veya işyerine zarar </a:t>
            </a:r>
            <a:r>
              <a:rPr lang="tr-TR" sz="2000" dirty="0" smtClean="0"/>
              <a:t>verme potansiyeli </a:t>
            </a:r>
            <a:r>
              <a:rPr lang="tr-TR" sz="2000" dirty="0"/>
              <a:t>olan olayların nedenlerinin araştırılması </a:t>
            </a:r>
            <a:r>
              <a:rPr lang="tr-TR" sz="2000" dirty="0" smtClean="0"/>
              <a:t>konusunda çalışma </a:t>
            </a:r>
            <a:r>
              <a:rPr lang="tr-TR" sz="2000" dirty="0"/>
              <a:t>yapmak ve işverene önerilerde bulunmak.</a:t>
            </a: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76184" flipV="1">
            <a:off x="490243" y="5197070"/>
            <a:ext cx="302866" cy="383077"/>
          </a:xfrm>
          <a:prstGeom prst="rect">
            <a:avLst/>
          </a:prstGeom>
        </p:spPr>
      </p:pic>
      <p:sp>
        <p:nvSpPr>
          <p:cNvPr id="17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817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63" b="96847" l="2911" r="93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532" y="2211715"/>
            <a:ext cx="3185421" cy="2861732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8.5. İŞ GÜVENLİĞİ UZMANININ GÖREVLERİ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333" y="1451944"/>
            <a:ext cx="9389534" cy="4107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B) </a:t>
            </a:r>
            <a:r>
              <a:rPr lang="tr-TR" b="1" dirty="0"/>
              <a:t>Risk değerlendirmesi;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11199" y="1912552"/>
            <a:ext cx="113599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İş sağlığı ve güvenliği yönünden risk </a:t>
            </a:r>
            <a:r>
              <a:rPr lang="tr-TR" sz="2000" dirty="0" smtClean="0"/>
              <a:t>değerlendirmesi yapılmasıyla </a:t>
            </a:r>
            <a:r>
              <a:rPr lang="tr-TR" sz="2000" dirty="0"/>
              <a:t>ilgili çalışmalara ve uygulanmasına katılmak, </a:t>
            </a:r>
            <a:r>
              <a:rPr lang="tr-TR" sz="2000" dirty="0" smtClean="0"/>
              <a:t>risk değerlendirmesi </a:t>
            </a:r>
            <a:r>
              <a:rPr lang="tr-TR" sz="2000" dirty="0"/>
              <a:t>sonucunda alınması gereken sağlık ve </a:t>
            </a:r>
            <a:r>
              <a:rPr lang="tr-TR" sz="2000" dirty="0" smtClean="0"/>
              <a:t>güvenlik önlemleri </a:t>
            </a:r>
            <a:r>
              <a:rPr lang="tr-TR" sz="2000" dirty="0"/>
              <a:t>konusunda işverene önerilerde bulunmak </a:t>
            </a:r>
            <a:r>
              <a:rPr lang="tr-TR" sz="2000" dirty="0" smtClean="0"/>
              <a:t>ve takibini yapmak</a:t>
            </a:r>
            <a:r>
              <a:rPr lang="tr-TR" sz="2000" dirty="0"/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7" y="1890311"/>
            <a:ext cx="282132" cy="29552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96333" y="2961885"/>
            <a:ext cx="3667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/>
              <a:t>C) </a:t>
            </a:r>
            <a:r>
              <a:rPr lang="tr-TR" sz="2400" b="1" dirty="0"/>
              <a:t>Çalışma ortamı gözetimi;</a:t>
            </a:r>
          </a:p>
        </p:txBody>
      </p:sp>
      <p:sp>
        <p:nvSpPr>
          <p:cNvPr id="7" name="Dikdörtgen 6"/>
          <p:cNvSpPr/>
          <p:nvPr/>
        </p:nvSpPr>
        <p:spPr>
          <a:xfrm>
            <a:off x="706965" y="3592987"/>
            <a:ext cx="86744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Çalışma ortamının gözetiminin yapılması, işyerinde iş sağlığı </a:t>
            </a:r>
            <a:r>
              <a:rPr lang="tr-TR" sz="2000" dirty="0" smtClean="0"/>
              <a:t>ve güvenliği </a:t>
            </a:r>
            <a:r>
              <a:rPr lang="tr-TR" sz="2000" dirty="0"/>
              <a:t>mevzuatı gereği yapılması gereken periyodik </a:t>
            </a:r>
            <a:r>
              <a:rPr lang="tr-TR" sz="2000" dirty="0" smtClean="0"/>
              <a:t>bakım, kontrol </a:t>
            </a:r>
            <a:r>
              <a:rPr lang="tr-TR" sz="2000" dirty="0"/>
              <a:t>ve ölçümleri planlamak ve uygulamalarını kontrol etmek</a:t>
            </a:r>
            <a:r>
              <a:rPr lang="tr-TR" dirty="0"/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706965" y="4623342"/>
            <a:ext cx="11275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İşyerinde kaza, yangın veya patlamaların önlenmesi için </a:t>
            </a:r>
            <a:r>
              <a:rPr lang="tr-TR" sz="2000" dirty="0" smtClean="0"/>
              <a:t>yapılan çalışmalara </a:t>
            </a:r>
            <a:r>
              <a:rPr lang="tr-TR" sz="2000" dirty="0"/>
              <a:t>katılmak, bu konuda işverene önerilerde </a:t>
            </a:r>
            <a:r>
              <a:rPr lang="tr-TR" sz="2000" dirty="0" smtClean="0"/>
              <a:t>bulunmak, uygulamaları </a:t>
            </a:r>
            <a:r>
              <a:rPr lang="tr-TR" sz="2000" dirty="0"/>
              <a:t>takip etmek; doğal afet, kaza, yangın veya </a:t>
            </a:r>
            <a:r>
              <a:rPr lang="tr-TR" sz="2000" dirty="0" smtClean="0"/>
              <a:t>patlama gibi </a:t>
            </a:r>
            <a:r>
              <a:rPr lang="tr-TR" sz="2000" dirty="0"/>
              <a:t>durumlar için acil durum planlarının hazırlanması </a:t>
            </a:r>
            <a:r>
              <a:rPr lang="tr-TR" sz="2000" dirty="0" smtClean="0"/>
              <a:t>çalışmalarına katılmak</a:t>
            </a:r>
            <a:r>
              <a:rPr lang="tr-TR" sz="2000" dirty="0"/>
              <a:t>, bu konuyla ilgili periyodik eğitimlerin ve </a:t>
            </a:r>
            <a:r>
              <a:rPr lang="tr-TR" sz="2000" dirty="0" smtClean="0"/>
              <a:t>tatbikatların yapılmasını </a:t>
            </a:r>
            <a:r>
              <a:rPr lang="tr-TR" sz="2000" dirty="0"/>
              <a:t>ve acil durum planı doğrultusunda hareket </a:t>
            </a:r>
            <a:r>
              <a:rPr lang="tr-TR" sz="2000" dirty="0" smtClean="0"/>
              <a:t>edilmesini izlemek </a:t>
            </a:r>
            <a:r>
              <a:rPr lang="tr-TR" sz="2000" dirty="0"/>
              <a:t>ve kontrol etmek.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706965" y="6052968"/>
            <a:ext cx="113599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Çalışan temsilcisi ve destek elemanlarının çalışmalarına </a:t>
            </a:r>
            <a:r>
              <a:rPr lang="tr-TR" sz="2000" dirty="0" smtClean="0"/>
              <a:t>destek sağlamak </a:t>
            </a:r>
            <a:r>
              <a:rPr lang="tr-TR" sz="2000" dirty="0"/>
              <a:t>ve bu kişilerle işbirliği yapmak.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8" y="3434714"/>
            <a:ext cx="282132" cy="35685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6" y="4531369"/>
            <a:ext cx="294529" cy="37253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7" y="5976164"/>
            <a:ext cx="274448" cy="347133"/>
          </a:xfrm>
          <a:prstGeom prst="rect">
            <a:avLst/>
          </a:prstGeom>
        </p:spPr>
      </p:pic>
      <p:sp>
        <p:nvSpPr>
          <p:cNvPr id="15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01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77" b="99394" l="3639" r="97878">
                        <a14:foregroundMark x1="61856" y1="32444" x2="61856" y2="32444"/>
                        <a14:foregroundMark x1="62462" y1="25773" x2="62462" y2="25773"/>
                        <a14:foregroundMark x1="62705" y1="30382" x2="62705" y2="30382"/>
                        <a14:foregroundMark x1="66646" y1="30988" x2="66646" y2="30988"/>
                        <a14:foregroundMark x1="56398" y1="30625" x2="65191" y2="30018"/>
                        <a14:foregroundMark x1="62220" y1="22317" x2="62947" y2="40388"/>
                        <a14:foregroundMark x1="52092" y1="32868" x2="69012" y2="30018"/>
                        <a14:foregroundMark x1="60764" y1="20982" x2="71862" y2="27168"/>
                        <a14:foregroundMark x1="71983" y1="30261" x2="63311" y2="41237"/>
                        <a14:foregroundMark x1="70224" y1="37174" x2="66040" y2="21225"/>
                        <a14:foregroundMark x1="57429" y1="27411" x2="60764" y2="28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467" y="3083732"/>
            <a:ext cx="3111500" cy="31115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8.5. İŞ GÜVENLİĞİ UZMANININ GÖREVLERİ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8667" y="1443476"/>
            <a:ext cx="10515600" cy="520791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Ç) </a:t>
            </a:r>
            <a:r>
              <a:rPr lang="tr-TR" b="1" dirty="0"/>
              <a:t>Eğitim, bilgilendirme ve kayıt;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62000" y="2101804"/>
            <a:ext cx="109389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Çalışanların iş sağlığı ve güvenliği eğitimlerinin ilgili </a:t>
            </a:r>
            <a:r>
              <a:rPr lang="tr-TR" sz="2000" dirty="0" smtClean="0"/>
              <a:t>mevzuata uygun </a:t>
            </a:r>
            <a:r>
              <a:rPr lang="tr-TR" sz="2000" dirty="0"/>
              <a:t>olarak planlanması konusunda çalışma yaparak </a:t>
            </a:r>
            <a:r>
              <a:rPr lang="tr-TR" sz="2000" dirty="0" smtClean="0"/>
              <a:t>işverenin onayına </a:t>
            </a:r>
            <a:r>
              <a:rPr lang="tr-TR" sz="2000" dirty="0"/>
              <a:t>sunmak ve uygulamalarını yapmak veya kontrol etmek.</a:t>
            </a:r>
          </a:p>
          <a:p>
            <a:endParaRPr lang="tr-TR" sz="2000" dirty="0" smtClean="0"/>
          </a:p>
          <a:p>
            <a:r>
              <a:rPr lang="tr-TR" sz="2000" dirty="0" smtClean="0"/>
              <a:t>Çalışma </a:t>
            </a:r>
            <a:r>
              <a:rPr lang="tr-TR" sz="2000" dirty="0"/>
              <a:t>ortamıyla ilgili iş sağlığı ve güvenliği çalışmaları </a:t>
            </a:r>
            <a:r>
              <a:rPr lang="tr-TR" sz="2000" dirty="0" smtClean="0"/>
              <a:t>ve çalışma </a:t>
            </a:r>
            <a:r>
              <a:rPr lang="tr-TR" sz="2000" dirty="0"/>
              <a:t>ortamı gözetim </a:t>
            </a:r>
            <a:r>
              <a:rPr lang="tr-TR" sz="2000" dirty="0" smtClean="0"/>
              <a:t>sonuçlarının kaydedildiği yıllık değerlendirme </a:t>
            </a:r>
            <a:r>
              <a:rPr lang="tr-TR" sz="2000" dirty="0"/>
              <a:t>raporunu işyeri hekimi ile işbirliği </a:t>
            </a:r>
            <a:r>
              <a:rPr lang="tr-TR" sz="2000" dirty="0" smtClean="0"/>
              <a:t>halinde hazırlamak.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 smtClean="0"/>
              <a:t> </a:t>
            </a:r>
            <a:r>
              <a:rPr lang="tr-TR" sz="2000" dirty="0"/>
              <a:t>Çalışanlara yönelik bilgilendirme faaliyetlerini </a:t>
            </a:r>
            <a:r>
              <a:rPr lang="tr-TR" sz="2000" dirty="0" smtClean="0"/>
              <a:t>düzenleyerek işverenin </a:t>
            </a:r>
            <a:r>
              <a:rPr lang="tr-TR" sz="2000" dirty="0"/>
              <a:t>onayına </a:t>
            </a:r>
            <a:r>
              <a:rPr lang="tr-TR" sz="2000" dirty="0" smtClean="0"/>
              <a:t>sunma </a:t>
            </a:r>
          </a:p>
          <a:p>
            <a:r>
              <a:rPr lang="tr-TR" sz="2000" dirty="0" smtClean="0"/>
              <a:t> </a:t>
            </a:r>
            <a:r>
              <a:rPr lang="tr-TR" sz="2000" dirty="0"/>
              <a:t>ve uygulamasını kontrol etmek.</a:t>
            </a:r>
          </a:p>
          <a:p>
            <a:endParaRPr lang="tr-TR" sz="2000" dirty="0" smtClean="0"/>
          </a:p>
          <a:p>
            <a:r>
              <a:rPr lang="tr-TR" sz="2000" dirty="0" smtClean="0"/>
              <a:t>Gerekli </a:t>
            </a:r>
            <a:r>
              <a:rPr lang="tr-TR" sz="2000" dirty="0"/>
              <a:t>yerlerde kullanılmak amacıyla iş sağlığı ve </a:t>
            </a:r>
            <a:r>
              <a:rPr lang="tr-TR" sz="2000" dirty="0" smtClean="0"/>
              <a:t>güvenliği talimatları </a:t>
            </a:r>
            <a:r>
              <a:rPr lang="tr-TR" sz="2000" dirty="0"/>
              <a:t>ile çalışma </a:t>
            </a:r>
            <a:r>
              <a:rPr lang="tr-TR" sz="2000" dirty="0" smtClean="0"/>
              <a:t>izin</a:t>
            </a:r>
          </a:p>
          <a:p>
            <a:r>
              <a:rPr lang="tr-TR" sz="2000" dirty="0" smtClean="0"/>
              <a:t> </a:t>
            </a:r>
            <a:r>
              <a:rPr lang="tr-TR" sz="2000" dirty="0"/>
              <a:t>prosedürlerini </a:t>
            </a:r>
            <a:r>
              <a:rPr lang="tr-TR" sz="2000" dirty="0" smtClean="0"/>
              <a:t>hazırlayarak işverenin onayına </a:t>
            </a:r>
            <a:r>
              <a:rPr lang="tr-TR" sz="2000" dirty="0"/>
              <a:t>sunmak ve uygulamasını kontrol etmek.</a:t>
            </a:r>
          </a:p>
          <a:p>
            <a:endParaRPr lang="tr-TR" sz="2000" dirty="0"/>
          </a:p>
          <a:p>
            <a:r>
              <a:rPr lang="tr-TR" sz="2000" dirty="0" smtClean="0"/>
              <a:t>Bakanlıkça </a:t>
            </a:r>
            <a:r>
              <a:rPr lang="tr-TR" sz="2000" dirty="0"/>
              <a:t>belirlenecek iş sağlığı ve güvenliğini </a:t>
            </a:r>
            <a:r>
              <a:rPr lang="tr-TR" sz="2000" dirty="0" smtClean="0"/>
              <a:t>ilgilendiren konularla </a:t>
            </a:r>
            <a:r>
              <a:rPr lang="tr-TR" sz="2000" dirty="0"/>
              <a:t>ilgili bilgileri, İSG </a:t>
            </a:r>
            <a:r>
              <a:rPr lang="tr-TR" sz="2000" dirty="0" err="1"/>
              <a:t>KATİP’e</a:t>
            </a:r>
            <a:r>
              <a:rPr lang="tr-TR" sz="2000" dirty="0"/>
              <a:t> bildirmek.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0" y="4817202"/>
            <a:ext cx="291100" cy="36819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0" y="3805242"/>
            <a:ext cx="292782" cy="37032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75" y="5610695"/>
            <a:ext cx="292985" cy="37057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0" y="2930543"/>
            <a:ext cx="262353" cy="33183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0" y="2040467"/>
            <a:ext cx="260621" cy="329644"/>
          </a:xfrm>
          <a:prstGeom prst="rect">
            <a:avLst/>
          </a:prstGeom>
        </p:spPr>
      </p:pic>
      <p:sp>
        <p:nvSpPr>
          <p:cNvPr id="11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810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8.5. İŞ GÜVENLİĞİ UZMANININ GÖREVLERİ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6282" y="1460409"/>
            <a:ext cx="10515600" cy="698591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D) </a:t>
            </a:r>
            <a:r>
              <a:rPr lang="tr-TR" b="1" dirty="0"/>
              <a:t>İlgili birimlerle işbirliği;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0467" y="2127392"/>
            <a:ext cx="11226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İşyeri </a:t>
            </a:r>
            <a:r>
              <a:rPr lang="tr-TR" sz="2000" dirty="0"/>
              <a:t>hekimiyle birlikte iş kazaları ve meslek hastalıklarıyla </a:t>
            </a:r>
            <a:r>
              <a:rPr lang="tr-TR" sz="2000" dirty="0" smtClean="0"/>
              <a:t>ilgili değerlendirme </a:t>
            </a:r>
            <a:r>
              <a:rPr lang="tr-TR" sz="2000" dirty="0"/>
              <a:t>yapmak, tehlikeli olayın tekrarlanmaması için inceleme </a:t>
            </a:r>
            <a:r>
              <a:rPr lang="tr-TR" sz="2000" dirty="0" smtClean="0"/>
              <a:t>ve araştırma </a:t>
            </a:r>
            <a:r>
              <a:rPr lang="tr-TR" sz="2000" dirty="0"/>
              <a:t>yaparak gerekli önleyici faaliyet planlarını hazırlamak </a:t>
            </a:r>
            <a:r>
              <a:rPr lang="tr-TR" sz="2000" dirty="0" smtClean="0"/>
              <a:t>ve uygulamaların </a:t>
            </a:r>
            <a:r>
              <a:rPr lang="tr-TR" sz="2000" dirty="0"/>
              <a:t>takibini yapmak</a:t>
            </a:r>
            <a:r>
              <a:rPr lang="tr-TR" sz="2000" dirty="0" smtClean="0"/>
              <a:t>.</a:t>
            </a:r>
          </a:p>
          <a:p>
            <a:endParaRPr lang="tr-TR" sz="2000" dirty="0"/>
          </a:p>
          <a:p>
            <a:r>
              <a:rPr lang="tr-TR" sz="2000" dirty="0" smtClean="0"/>
              <a:t>Bir </a:t>
            </a:r>
            <a:r>
              <a:rPr lang="tr-TR" sz="2000" dirty="0"/>
              <a:t>sonraki yılda gerçekleştirilecek iş sağlığı ve güvenliğiyle </a:t>
            </a:r>
            <a:r>
              <a:rPr lang="tr-TR" sz="2000" dirty="0" smtClean="0"/>
              <a:t>ilgili faaliyetlerin </a:t>
            </a:r>
            <a:r>
              <a:rPr lang="tr-TR" sz="2000" dirty="0"/>
              <a:t>yer aldığı yıllık </a:t>
            </a:r>
            <a:r>
              <a:rPr lang="tr-TR" sz="2000" dirty="0" smtClean="0"/>
              <a:t>çalışma planını </a:t>
            </a:r>
            <a:r>
              <a:rPr lang="tr-TR" sz="2000" dirty="0"/>
              <a:t>işyeri hekimiyle </a:t>
            </a:r>
            <a:r>
              <a:rPr lang="tr-TR" sz="2000" dirty="0" smtClean="0"/>
              <a:t>birlikte hazırlamak.</a:t>
            </a:r>
          </a:p>
          <a:p>
            <a:endParaRPr lang="tr-TR" sz="2000" dirty="0" smtClean="0"/>
          </a:p>
          <a:p>
            <a:r>
              <a:rPr lang="tr-TR" sz="2000" dirty="0" smtClean="0"/>
              <a:t>Bulunması </a:t>
            </a:r>
            <a:r>
              <a:rPr lang="tr-TR" sz="2000" dirty="0"/>
              <a:t>halinde üyesi olduğu iş sağlığı ve güvenliği kuruluyla </a:t>
            </a:r>
            <a:r>
              <a:rPr lang="tr-TR" sz="2000" dirty="0" smtClean="0"/>
              <a:t>işbirliği içinde </a:t>
            </a:r>
            <a:r>
              <a:rPr lang="tr-TR" sz="2000" dirty="0"/>
              <a:t>çalışmak</a:t>
            </a:r>
            <a:r>
              <a:rPr lang="tr-TR" sz="2000" dirty="0" smtClean="0"/>
              <a:t>,</a:t>
            </a:r>
          </a:p>
          <a:p>
            <a:endParaRPr lang="tr-TR" sz="2000" dirty="0"/>
          </a:p>
          <a:p>
            <a:r>
              <a:rPr lang="tr-TR" sz="2000" dirty="0" smtClean="0"/>
              <a:t>Çalışan </a:t>
            </a:r>
            <a:r>
              <a:rPr lang="tr-TR" sz="2000" dirty="0"/>
              <a:t>temsilcisi ve destek elemanlarının çalışmalarına destek </a:t>
            </a:r>
            <a:r>
              <a:rPr lang="tr-TR" sz="2000" dirty="0" smtClean="0"/>
              <a:t>sağlamak ve </a:t>
            </a:r>
            <a:r>
              <a:rPr lang="tr-TR" sz="2000" dirty="0"/>
              <a:t>bu kişilerle işbirliği yapmak.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07" y="4774192"/>
            <a:ext cx="290360" cy="36726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08" y="4167242"/>
            <a:ext cx="267034" cy="33775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07" y="3276600"/>
            <a:ext cx="267035" cy="33775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7" y="2048934"/>
            <a:ext cx="269828" cy="341290"/>
          </a:xfrm>
          <a:prstGeom prst="rect">
            <a:avLst/>
          </a:prstGeom>
        </p:spPr>
      </p:pic>
      <p:sp>
        <p:nvSpPr>
          <p:cNvPr id="9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117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8.6. İŞ GÜVENLİĞİ UZMANININ YÜKÜMLÜLÜKLERİ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1818"/>
            <a:ext cx="12192000" cy="5681133"/>
          </a:xfrm>
        </p:spPr>
      </p:pic>
      <p:sp>
        <p:nvSpPr>
          <p:cNvPr id="5" name="Dikdörtgen 4"/>
          <p:cNvSpPr/>
          <p:nvPr/>
        </p:nvSpPr>
        <p:spPr>
          <a:xfrm>
            <a:off x="321734" y="2048966"/>
            <a:ext cx="55964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güvenliği uzmanları, görevlerini yaparken, işin normal akışını mümkün olduğu </a:t>
            </a:r>
            <a:r>
              <a:rPr lang="tr-TR" dirty="0" smtClean="0"/>
              <a:t>kadar aksatmamak </a:t>
            </a:r>
            <a:r>
              <a:rPr lang="tr-TR" dirty="0"/>
              <a:t>ve verimli bir çalışma ortamının sağlanmasına katkıda bulunmak, işverenin </a:t>
            </a:r>
            <a:r>
              <a:rPr lang="tr-TR" dirty="0" smtClean="0"/>
              <a:t>ve işyerinin </a:t>
            </a:r>
            <a:r>
              <a:rPr lang="tr-TR" dirty="0"/>
              <a:t>meslek sırları, ekonomik ve </a:t>
            </a:r>
            <a:r>
              <a:rPr lang="tr-TR" dirty="0" smtClean="0"/>
              <a:t>ticari durumları </a:t>
            </a:r>
            <a:r>
              <a:rPr lang="tr-TR" dirty="0"/>
              <a:t>ile ilgili bilgileri gizli </a:t>
            </a:r>
            <a:r>
              <a:rPr lang="tr-TR" dirty="0" smtClean="0"/>
              <a:t>tutmakla yükümlüdürler</a:t>
            </a:r>
            <a:r>
              <a:rPr lang="tr-TR" dirty="0"/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519333" y="164626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İş güvenliği uzmanları, iş sağlığı ve güvenliği </a:t>
            </a:r>
            <a:r>
              <a:rPr lang="tr-TR" dirty="0" smtClean="0"/>
              <a:t>hizmetlerinin yürütülmesindeki ihmallerinden dolayı</a:t>
            </a:r>
            <a:r>
              <a:rPr lang="tr-TR" dirty="0"/>
              <a:t>, hizmet sundukları işverene karşı sorumludur.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519333" y="3526294"/>
            <a:ext cx="57488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güvenliği uzmanı, işverene yazılı olarak bildirilen iş sağlığı ve güvenliğiyle ilgili </a:t>
            </a:r>
            <a:r>
              <a:rPr lang="tr-TR" dirty="0" smtClean="0"/>
              <a:t>alınması gereken </a:t>
            </a:r>
            <a:r>
              <a:rPr lang="tr-TR" dirty="0"/>
              <a:t>tedbirlerden acil durdurma gerektiren haller ile yangın, patlama, göçme, </a:t>
            </a:r>
            <a:r>
              <a:rPr lang="tr-TR" dirty="0" smtClean="0"/>
              <a:t>kimyasal sızıntı </a:t>
            </a:r>
            <a:r>
              <a:rPr lang="tr-TR" dirty="0"/>
              <a:t>gibi hayati tehlike arz edenleri, belirlenecek makul bir süre içinde işveren </a:t>
            </a:r>
            <a:r>
              <a:rPr lang="tr-TR" dirty="0" smtClean="0"/>
              <a:t>tarafından yerine getirilmemesi hâlinde, işyerinin </a:t>
            </a:r>
            <a:r>
              <a:rPr lang="tr-TR" dirty="0"/>
              <a:t>bağlı bulunduğu çalışma ve iş kurumu </a:t>
            </a:r>
            <a:r>
              <a:rPr lang="tr-TR" dirty="0" smtClean="0"/>
              <a:t>il müdürlüğüne yazılı </a:t>
            </a:r>
            <a:r>
              <a:rPr lang="tr-TR" dirty="0"/>
              <a:t>olarak bildirmekle yükümlüdürler.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1734" y="5234453"/>
            <a:ext cx="55964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güvenliği uzmanı, görevlendirildiği işyerinde </a:t>
            </a:r>
            <a:r>
              <a:rPr lang="tr-TR" dirty="0" smtClean="0"/>
              <a:t>yapılan çalışmalara </a:t>
            </a:r>
            <a:r>
              <a:rPr lang="tr-TR" dirty="0"/>
              <a:t>ilişkin tespit ve tavsiyeleri </a:t>
            </a:r>
            <a:r>
              <a:rPr lang="tr-TR" dirty="0" smtClean="0"/>
              <a:t>ile faaliyetlerini</a:t>
            </a:r>
            <a:r>
              <a:rPr lang="tr-TR" dirty="0"/>
              <a:t>, işyeri hekimi ile birlikte yapılan çalışmaları ve gerekli gördüğü diğer </a:t>
            </a:r>
            <a:r>
              <a:rPr lang="tr-TR" dirty="0" smtClean="0"/>
              <a:t>hususları onaylı </a:t>
            </a:r>
            <a:r>
              <a:rPr lang="tr-TR" dirty="0"/>
              <a:t>deftere yazar.</a:t>
            </a:r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223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8.7. İŞYERİ HEKİMLERİNİN GÖREVLERİ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8548" y="1265676"/>
            <a:ext cx="12161252" cy="6139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800" dirty="0" smtClean="0"/>
              <a:t>İşyeri </a:t>
            </a:r>
            <a:r>
              <a:rPr lang="tr-TR" sz="1800" dirty="0"/>
              <a:t>hekimi, işyerinde bulunması halinde diğer sağlık personeli ile birlikte çalışır</a:t>
            </a:r>
            <a:r>
              <a:rPr lang="tr-TR" sz="1800" dirty="0" smtClean="0"/>
              <a:t>. Ve İşyeri </a:t>
            </a:r>
            <a:r>
              <a:rPr lang="tr-TR" sz="1800" dirty="0"/>
              <a:t>hekimleri, iş sağlığı ve güvenliği hizmetleri kapsamında aşağıdaki </a:t>
            </a:r>
            <a:r>
              <a:rPr lang="tr-TR" sz="1800" dirty="0" smtClean="0"/>
              <a:t>görevleri yapmakla </a:t>
            </a:r>
            <a:r>
              <a:rPr lang="tr-TR" sz="1800" dirty="0"/>
              <a:t>yükümlüdür: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1700" y="3864430"/>
            <a:ext cx="4709069" cy="127807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33800" y="1779601"/>
            <a:ext cx="1421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A) </a:t>
            </a:r>
            <a:r>
              <a:rPr lang="tr-TR" b="1" dirty="0"/>
              <a:t>Rehberlik;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955792" y="2563566"/>
            <a:ext cx="9414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sağlığı ve güvenliği hizmetleri kapsamında çalışanların sağlık gözetimi ve </a:t>
            </a:r>
            <a:r>
              <a:rPr lang="tr-TR" dirty="0" smtClean="0"/>
              <a:t>çalışma ortamının </a:t>
            </a:r>
            <a:r>
              <a:rPr lang="tr-TR" dirty="0"/>
              <a:t>gözetimi ile ilgili işverene rehberlik yapmak.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955792" y="3377337"/>
            <a:ext cx="94149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İşyerinde yapılan çalışmalar ve yapılacak değişikliklerle ilgili olarak işyerinin </a:t>
            </a:r>
            <a:r>
              <a:rPr lang="tr-TR" dirty="0" smtClean="0"/>
              <a:t>tasarımı, kullanılan </a:t>
            </a:r>
            <a:r>
              <a:rPr lang="tr-TR" dirty="0"/>
              <a:t>maddeler de dâhil olmak üzere işin planlanması, organizasyonu </a:t>
            </a:r>
            <a:r>
              <a:rPr lang="tr-TR" dirty="0" smtClean="0"/>
              <a:t>ve uygulanması</a:t>
            </a:r>
            <a:r>
              <a:rPr lang="tr-TR" dirty="0"/>
              <a:t>, kişisel koruyucu donanımların seçimi konularının iş sağlığı ve </a:t>
            </a:r>
            <a:r>
              <a:rPr lang="tr-TR" dirty="0" smtClean="0"/>
              <a:t>güvenliği mevzuatına </a:t>
            </a:r>
            <a:r>
              <a:rPr lang="tr-TR" dirty="0"/>
              <a:t>ve genel iş sağlığı kurallarına uygun olarak sürdürülmesini sağlamak </a:t>
            </a:r>
            <a:r>
              <a:rPr lang="tr-TR" dirty="0" smtClean="0"/>
              <a:t>için işverene </a:t>
            </a:r>
            <a:r>
              <a:rPr lang="tr-TR" dirty="0"/>
              <a:t>önerilerde bulunmak.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955792" y="4707634"/>
            <a:ext cx="9677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İşyerinde çalışanların sağlığının geliştirilmesi amacıyla gerekli aktiviteler </a:t>
            </a:r>
            <a:r>
              <a:rPr lang="tr-TR" dirty="0" smtClean="0"/>
              <a:t>konusunda işverene </a:t>
            </a:r>
            <a:r>
              <a:rPr lang="tr-TR" dirty="0"/>
              <a:t>tavsiyelerde bulunmak.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955792" y="5483933"/>
            <a:ext cx="9618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sağlığı ve güvenliği alanında yapılacak araştırmalara katılmak, </a:t>
            </a:r>
            <a:r>
              <a:rPr lang="tr-TR" dirty="0" smtClean="0"/>
              <a:t>ayrıca işin </a:t>
            </a:r>
            <a:r>
              <a:rPr lang="tr-TR" dirty="0"/>
              <a:t>yürütümünde ergonomik ve </a:t>
            </a:r>
            <a:r>
              <a:rPr lang="tr-TR" dirty="0" err="1"/>
              <a:t>psikososyal</a:t>
            </a:r>
            <a:r>
              <a:rPr lang="tr-TR" dirty="0"/>
              <a:t> riskler açısından </a:t>
            </a:r>
            <a:r>
              <a:rPr lang="tr-TR" dirty="0" smtClean="0"/>
              <a:t>çalışanların fiziksel </a:t>
            </a:r>
            <a:r>
              <a:rPr lang="tr-TR" dirty="0"/>
              <a:t>ve zihinsel kapasitelerini dikkate alarak iş ile çalışanın </a:t>
            </a:r>
            <a:r>
              <a:rPr lang="tr-TR" dirty="0" smtClean="0"/>
              <a:t>uyumunun sağlanması </a:t>
            </a:r>
            <a:r>
              <a:rPr lang="tr-TR" dirty="0"/>
              <a:t>ve çalışma ortamındaki stres faktörlerinden korunmaları </a:t>
            </a:r>
            <a:r>
              <a:rPr lang="tr-TR" dirty="0" smtClean="0"/>
              <a:t>için araştırmalar </a:t>
            </a:r>
            <a:r>
              <a:rPr lang="tr-TR" dirty="0"/>
              <a:t>yapmak ve bu araştırma sonuçlarını rehberlik </a:t>
            </a:r>
            <a:r>
              <a:rPr lang="tr-TR" dirty="0" smtClean="0"/>
              <a:t>faaliyetlerinde dikkate </a:t>
            </a:r>
            <a:r>
              <a:rPr lang="tr-TR" dirty="0"/>
              <a:t>almak.</a:t>
            </a:r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242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8.7. İŞYERİ HEKİMLERİNİN GÖREVLERİ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7536" y="3476197"/>
            <a:ext cx="4765473" cy="1151466"/>
          </a:xfrm>
        </p:spPr>
      </p:pic>
      <p:sp>
        <p:nvSpPr>
          <p:cNvPr id="5" name="Dikdörtgen 4"/>
          <p:cNvSpPr/>
          <p:nvPr/>
        </p:nvSpPr>
        <p:spPr>
          <a:xfrm>
            <a:off x="1684868" y="1899794"/>
            <a:ext cx="9237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Kantin, yemekhane, yatakhane, kreş ve emzirme odaları ile </a:t>
            </a:r>
            <a:r>
              <a:rPr lang="tr-TR" dirty="0" smtClean="0"/>
              <a:t>soyunma odaları</a:t>
            </a:r>
            <a:r>
              <a:rPr lang="tr-TR" dirty="0"/>
              <a:t>, duş ve tuvaletler dahil olmak üzere işyeri bina ve eklentilerinin </a:t>
            </a:r>
            <a:r>
              <a:rPr lang="tr-TR" dirty="0" smtClean="0"/>
              <a:t>genel hijyen </a:t>
            </a:r>
            <a:r>
              <a:rPr lang="tr-TR" dirty="0"/>
              <a:t>şartlarını sürekli </a:t>
            </a:r>
            <a:r>
              <a:rPr lang="tr-TR" dirty="0" smtClean="0"/>
              <a:t>izleyip denetleyerek</a:t>
            </a:r>
            <a:r>
              <a:rPr lang="tr-TR" dirty="0"/>
              <a:t>, çalışanlara yürütülen </a:t>
            </a:r>
            <a:r>
              <a:rPr lang="tr-TR" dirty="0" smtClean="0"/>
              <a:t>işin gerektirdiği </a:t>
            </a:r>
            <a:r>
              <a:rPr lang="tr-TR" dirty="0"/>
              <a:t>beslenme ihtiyacının ve uygun içme suyunun </a:t>
            </a:r>
            <a:r>
              <a:rPr lang="tr-TR" dirty="0" smtClean="0"/>
              <a:t>sağlanması konularında </a:t>
            </a:r>
            <a:r>
              <a:rPr lang="tr-TR" dirty="0"/>
              <a:t>tavsiyelerde bulunmak.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684868" y="3250689"/>
            <a:ext cx="9728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İşyerinde meydana gelen iş kazası ve meslek hastalıklarının </a:t>
            </a:r>
            <a:r>
              <a:rPr lang="tr-TR" dirty="0" smtClean="0"/>
              <a:t>nedenlerinin araştırılması ve tekrarlanmaması </a:t>
            </a:r>
            <a:r>
              <a:rPr lang="tr-TR" dirty="0"/>
              <a:t>için alınacak önlemler konusunda </a:t>
            </a:r>
            <a:r>
              <a:rPr lang="tr-TR" dirty="0" smtClean="0"/>
              <a:t>çalışmalar yaparak </a:t>
            </a:r>
            <a:r>
              <a:rPr lang="tr-TR" dirty="0"/>
              <a:t>işverene önerilerde bulunmak.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684868" y="4191337"/>
            <a:ext cx="10134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İşyerinde meydana gelen ancak ölüm ya da yaralanmaya neden </a:t>
            </a:r>
            <a:r>
              <a:rPr lang="tr-TR" dirty="0" smtClean="0"/>
              <a:t>olmadığı halde </a:t>
            </a:r>
            <a:r>
              <a:rPr lang="tr-TR" dirty="0"/>
              <a:t>çalışana, ekipmana </a:t>
            </a:r>
            <a:r>
              <a:rPr lang="tr-TR" dirty="0" smtClean="0"/>
              <a:t>veya işyerine </a:t>
            </a:r>
            <a:r>
              <a:rPr lang="tr-TR" dirty="0"/>
              <a:t>zarar verme potansiyeli olan </a:t>
            </a:r>
            <a:r>
              <a:rPr lang="tr-TR" dirty="0" smtClean="0"/>
              <a:t>olayların nedenlerinin </a:t>
            </a:r>
            <a:r>
              <a:rPr lang="tr-TR" dirty="0"/>
              <a:t>araştırılması konusunda çalışma yapmak ve işverene </a:t>
            </a:r>
            <a:r>
              <a:rPr lang="tr-TR" dirty="0" smtClean="0"/>
              <a:t>önerilerde bulunmak</a:t>
            </a:r>
            <a:r>
              <a:rPr lang="tr-TR" dirty="0"/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744135" y="5476043"/>
            <a:ext cx="9948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sağlığı ve güvenliğiyle ilgili alınması gereken tedbirleri işverene </a:t>
            </a:r>
            <a:r>
              <a:rPr lang="tr-TR" dirty="0" smtClean="0"/>
              <a:t>yazılı olarak </a:t>
            </a:r>
            <a:r>
              <a:rPr lang="tr-TR" dirty="0"/>
              <a:t>bildirmek.</a:t>
            </a:r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24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8.7. İŞYERİ HEKİMLERİNİN GÖREVLERİ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B) Risk değerlendirmesi</a:t>
            </a:r>
            <a:r>
              <a:rPr lang="tr-TR" b="1" dirty="0"/>
              <a:t>;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959" r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89542" y="1375147"/>
            <a:ext cx="6121153" cy="136313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933521" y="2250685"/>
            <a:ext cx="8539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sağlığı ve güvenliği yönünden risk </a:t>
            </a:r>
            <a:r>
              <a:rPr lang="tr-TR" dirty="0" smtClean="0"/>
              <a:t>değerlendirmesi yapılmasıyla </a:t>
            </a:r>
            <a:r>
              <a:rPr lang="tr-TR" dirty="0"/>
              <a:t>ilgili çalışmalara ve uygulanmasına </a:t>
            </a:r>
            <a:r>
              <a:rPr lang="tr-TR" dirty="0" smtClean="0"/>
              <a:t>katılmak, risk </a:t>
            </a:r>
            <a:r>
              <a:rPr lang="tr-TR" dirty="0"/>
              <a:t>değerlendirmesi sonucunda alınması gereken sağlık </a:t>
            </a:r>
            <a:r>
              <a:rPr lang="tr-TR" dirty="0" smtClean="0"/>
              <a:t>ve güvenlik </a:t>
            </a:r>
            <a:r>
              <a:rPr lang="tr-TR" dirty="0"/>
              <a:t>önlemleri konusunda işverene </a:t>
            </a:r>
            <a:r>
              <a:rPr lang="tr-TR" dirty="0" smtClean="0"/>
              <a:t>önerilerde bulunmak </a:t>
            </a:r>
            <a:r>
              <a:rPr lang="tr-TR" dirty="0"/>
              <a:t>ve takibini yapmak.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933521" y="3475159"/>
            <a:ext cx="9420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Gebe veya emziren kadınlar, 18 yaşından küçükler, meslek hastalığı </a:t>
            </a:r>
            <a:r>
              <a:rPr lang="tr-TR" dirty="0" smtClean="0"/>
              <a:t>tanısı veya </a:t>
            </a:r>
            <a:r>
              <a:rPr lang="tr-TR" dirty="0"/>
              <a:t>ön tanısı olanlar, kronik </a:t>
            </a:r>
            <a:r>
              <a:rPr lang="tr-TR" dirty="0" smtClean="0"/>
              <a:t>hastalığı olanlar</a:t>
            </a:r>
            <a:r>
              <a:rPr lang="tr-TR" dirty="0"/>
              <a:t>, yaşlılar, malul ve </a:t>
            </a:r>
            <a:r>
              <a:rPr lang="tr-TR" dirty="0" smtClean="0"/>
              <a:t>engelliler, alkol</a:t>
            </a:r>
            <a:r>
              <a:rPr lang="tr-TR" dirty="0"/>
              <a:t>, ilaç ve uyuşturucu bağımlılığı olanlar, birden fazla iş kazası </a:t>
            </a:r>
            <a:r>
              <a:rPr lang="tr-TR" dirty="0" smtClean="0"/>
              <a:t>geçirmiş olanlar </a:t>
            </a:r>
            <a:r>
              <a:rPr lang="tr-TR" dirty="0"/>
              <a:t>gibi özel politika gerektiren grupları yakın takip ve koruma </a:t>
            </a:r>
            <a:r>
              <a:rPr lang="tr-TR" dirty="0" smtClean="0"/>
              <a:t>altına almak</a:t>
            </a:r>
            <a:r>
              <a:rPr lang="tr-TR" dirty="0"/>
              <a:t>, bilgilendirmek ve yapılacak risk değerlendirmesinde özel </a:t>
            </a:r>
            <a:r>
              <a:rPr lang="tr-TR" dirty="0" smtClean="0"/>
              <a:t>olarak dikkate </a:t>
            </a:r>
            <a:r>
              <a:rPr lang="tr-TR" dirty="0"/>
              <a:t>almak.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38200" y="525794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dirty="0" smtClean="0"/>
              <a:t>C) </a:t>
            </a:r>
            <a:r>
              <a:rPr lang="tr-TR" sz="2400" b="1" dirty="0"/>
              <a:t>Sağlık </a:t>
            </a:r>
            <a:r>
              <a:rPr lang="tr-TR" sz="2400" b="1" dirty="0" smtClean="0"/>
              <a:t>gözetimi</a:t>
            </a:r>
            <a:endParaRPr lang="tr-TR" sz="2400" b="1" dirty="0"/>
          </a:p>
          <a:p>
            <a:r>
              <a:rPr lang="tr-TR" sz="2400" b="1" dirty="0"/>
              <a:t>Ç</a:t>
            </a:r>
            <a:r>
              <a:rPr lang="tr-TR" sz="2400" b="1" dirty="0" smtClean="0"/>
              <a:t>) </a:t>
            </a:r>
            <a:r>
              <a:rPr lang="tr-TR" sz="2400" b="1" dirty="0"/>
              <a:t>Eğitim, bilgilendirme ve </a:t>
            </a:r>
            <a:r>
              <a:rPr lang="tr-TR" sz="2400" b="1" dirty="0" smtClean="0"/>
              <a:t>kayıt</a:t>
            </a:r>
            <a:endParaRPr lang="tr-TR" sz="2400" b="1" dirty="0"/>
          </a:p>
          <a:p>
            <a:r>
              <a:rPr lang="tr-TR" sz="2400" b="1" dirty="0" smtClean="0"/>
              <a:t>D) </a:t>
            </a:r>
            <a:r>
              <a:rPr lang="tr-TR" sz="2400" b="1" dirty="0"/>
              <a:t>İlgili birimlerle </a:t>
            </a:r>
            <a:r>
              <a:rPr lang="tr-TR" sz="2400" b="1" dirty="0" smtClean="0"/>
              <a:t>işbirliği</a:t>
            </a:r>
            <a:endParaRPr lang="tr-TR" sz="2400" b="1" dirty="0"/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8.8. DİĞER SAĞLIK PERSONELİNİN GÖREVLERİ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12327" y="3543302"/>
            <a:ext cx="4749798" cy="109219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65627" y="1220657"/>
            <a:ext cx="108357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Diğer sağlık personeli işyeri hekimi ile birlikte </a:t>
            </a:r>
            <a:r>
              <a:rPr lang="tr-TR" dirty="0" smtClean="0"/>
              <a:t>çalışır. Diğer </a:t>
            </a:r>
            <a:r>
              <a:rPr lang="tr-TR" dirty="0"/>
              <a:t>sağlık personelinin görevleri aşağıda belirtilmiştir: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738790" y="2077082"/>
            <a:ext cx="4144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Çalışanların sağlık eğitiminde görev almak.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738790" y="3127513"/>
            <a:ext cx="9431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Çalışanların sağlık ve çalışma öykülerini işe </a:t>
            </a:r>
            <a:r>
              <a:rPr lang="tr-TR" dirty="0" smtClean="0"/>
              <a:t>giriş/periyodik muayene </a:t>
            </a:r>
            <a:r>
              <a:rPr lang="tr-TR" dirty="0"/>
              <a:t>formuna yazmak ve işyeri hekimi tarafından </a:t>
            </a:r>
            <a:r>
              <a:rPr lang="tr-TR" dirty="0" smtClean="0"/>
              <a:t>yapılan muayene </a:t>
            </a:r>
            <a:r>
              <a:rPr lang="tr-TR" dirty="0"/>
              <a:t>sırasında hekime yardımcı olmak.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738790" y="4327943"/>
            <a:ext cx="9699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Özel politika gerektiren grupların takip edilmesi ve gerekli </a:t>
            </a:r>
            <a:r>
              <a:rPr lang="tr-TR" dirty="0" smtClean="0"/>
              <a:t>sağlık muayenelerinin yaptırılmasını sağlamak</a:t>
            </a:r>
            <a:r>
              <a:rPr lang="tr-TR" dirty="0"/>
              <a:t>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738790" y="5716600"/>
            <a:ext cx="9262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İlk yardım hizmetlerinin organizasyonu ve yürütümünde işyeri hekimi </a:t>
            </a:r>
            <a:r>
              <a:rPr lang="tr-TR" dirty="0" smtClean="0"/>
              <a:t>ile birlikte </a:t>
            </a:r>
            <a:r>
              <a:rPr lang="tr-TR" dirty="0"/>
              <a:t>çalışmak.</a:t>
            </a:r>
          </a:p>
        </p:txBody>
      </p:sp>
      <p:sp>
        <p:nvSpPr>
          <p:cNvPr id="12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345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291904" y="1384209"/>
            <a:ext cx="8917497" cy="4792754"/>
          </a:xfrm>
        </p:spPr>
        <p:txBody>
          <a:bodyPr>
            <a:normAutofit/>
          </a:bodyPr>
          <a:lstStyle/>
          <a:p>
            <a:pPr algn="l"/>
            <a:r>
              <a:rPr lang="tr-TR" sz="2200" dirty="0"/>
              <a:t>İş sağlığı ve güvenliğine ilişkin yükümlülükler yerine getirilirken uyulması gereken temel ilkeler hakkında bilgi sahibi olacaksınız.</a:t>
            </a:r>
          </a:p>
          <a:p>
            <a:pPr algn="l"/>
            <a:r>
              <a:rPr lang="tr-TR" sz="2200" dirty="0"/>
              <a:t>İş sağlığı ve güvenliğinin sağlanmasında işverenin yükümlülüklerini öğreneceksiniz.</a:t>
            </a:r>
          </a:p>
          <a:p>
            <a:pPr algn="l"/>
            <a:r>
              <a:rPr lang="tr-TR" sz="2200" dirty="0"/>
              <a:t>İş sağlığı ve güvenliği yükümlülükleri yerine getirilirken uyulması gereken ilkeler hakkında bilgi sahibi olacaksınız</a:t>
            </a:r>
            <a:r>
              <a:rPr lang="tr-TR" sz="2200" dirty="0" smtClean="0"/>
              <a:t>.</a:t>
            </a:r>
            <a:endParaRPr lang="tr-TR" sz="2200" dirty="0"/>
          </a:p>
          <a:p>
            <a:pPr algn="l"/>
            <a:r>
              <a:rPr lang="tr-TR" sz="2200" dirty="0"/>
              <a:t>İş sağlığı ve güvenliğinde işveren yükümlülükleri </a:t>
            </a: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 smtClean="0"/>
              <a:t>hakkında </a:t>
            </a:r>
            <a:r>
              <a:rPr lang="tr-TR" sz="2200" dirty="0"/>
              <a:t>değerlendirme yapabileceksiniz.</a:t>
            </a:r>
          </a:p>
          <a:p>
            <a:pPr algn="l"/>
            <a:endParaRPr lang="tr-TR" sz="2200" dirty="0"/>
          </a:p>
          <a:p>
            <a:pPr algn="l"/>
            <a:endParaRPr lang="tr-TR" sz="2200" dirty="0"/>
          </a:p>
          <a:p>
            <a:pPr marL="0" indent="0" algn="l">
              <a:buNone/>
            </a:pPr>
            <a:endParaRPr lang="tr-TR" sz="22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BÖLÜM HEDEFLERİ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291904" y="127475"/>
            <a:ext cx="9680896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94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8.8. DİĞER SAĞLIK PERSONELİNİN GÖREVLERİ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01232" y="3445024"/>
            <a:ext cx="4893732" cy="106861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744133" y="1742702"/>
            <a:ext cx="924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İşyeri bina ve eklentilerinin genel hijyen şartlarının sürekli izlenip denetlemesinde işyeri hekimiyle birlikte çalışmak.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744133" y="3139701"/>
            <a:ext cx="7857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İşyeri hekimince verilecek iş sağlığı ve güvenliği ile ilgili diğer görevleri yürütmek.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744133" y="4252202"/>
            <a:ext cx="9431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İşyerinde görevli çalışan temsilcisi ve destek elemanlarının çalışmalarına destek sağlamak ve bu kişilerle işbirliği yapmak.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744133" y="5481301"/>
            <a:ext cx="9431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sağlığı ve güvenliği hizmetlerinin planlanması, değerlendirilmesi, izlenmesi ve yönlendirilmesinde işyeri hekimi ile birlikte çalışmak, veri toplamak ve gerekli kayıtları tutmak.</a:t>
            </a:r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23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38200" y="1384208"/>
            <a:ext cx="10668000" cy="4950089"/>
          </a:xfrm>
        </p:spPr>
        <p:txBody>
          <a:bodyPr>
            <a:normAutofit lnSpcReduction="10000"/>
          </a:bodyPr>
          <a:lstStyle/>
          <a:p>
            <a:pPr algn="l"/>
            <a:r>
              <a:rPr lang="tr-TR" dirty="0" smtClean="0"/>
              <a:t>İşveren</a:t>
            </a:r>
            <a:r>
              <a:rPr lang="tr-TR" dirty="0"/>
              <a:t>, çalışanların işle ilgili sağlık ve güvenliğini sağlamak amacıyla risklerin önlenmesi, eğitim verilmesi ve gerekli organizasyonun yapılması gibi her türlü tedbiri almakla yükümlüdür</a:t>
            </a:r>
            <a:r>
              <a:rPr lang="tr-TR" dirty="0" smtClean="0"/>
              <a:t>.</a:t>
            </a:r>
          </a:p>
          <a:p>
            <a:pPr algn="l"/>
            <a:r>
              <a:rPr lang="tr-TR" dirty="0" smtClean="0"/>
              <a:t>İşveren</a:t>
            </a:r>
            <a:r>
              <a:rPr lang="tr-TR" dirty="0"/>
              <a:t>, iş sağlığı ve güvenliği tedbirlerinin maliyetini çalışanlara yansıtamaz; ayrıca dışarıdan uzman hizmeti alması işverenin sorumluluklarını ortadan </a:t>
            </a:r>
            <a:r>
              <a:rPr lang="tr-TR" dirty="0" smtClean="0"/>
              <a:t>kaldırmaz.</a:t>
            </a:r>
          </a:p>
          <a:p>
            <a:pPr algn="l"/>
            <a:r>
              <a:rPr lang="tr-TR" dirty="0" smtClean="0"/>
              <a:t>İşveren </a:t>
            </a:r>
            <a:r>
              <a:rPr lang="tr-TR" dirty="0"/>
              <a:t>risk değerlendirmesi yapmak veya yaptırmakla görevlidir; ayrıca çalışana görev verirken kişinin sağlık ve güvenlik yönünden işe uygunluğunu dikkate </a:t>
            </a:r>
            <a:r>
              <a:rPr lang="tr-TR" dirty="0" smtClean="0"/>
              <a:t>almalıdır.</a:t>
            </a:r>
          </a:p>
          <a:p>
            <a:pPr algn="l"/>
            <a:r>
              <a:rPr lang="tr-TR" dirty="0" smtClean="0"/>
              <a:t>Öncelik </a:t>
            </a:r>
            <a:r>
              <a:rPr lang="tr-TR" dirty="0"/>
              <a:t>risklerden kaçınmaya ve kaçınılamayanları analiz etmeye verilmeli; tehlikeli olanlar tehlikesiz veya daha az tehlikeli olanlarla </a:t>
            </a:r>
            <a:r>
              <a:rPr lang="tr-TR" dirty="0" smtClean="0"/>
              <a:t>değiştirilmelidir.</a:t>
            </a:r>
          </a:p>
          <a:p>
            <a:pPr algn="l"/>
            <a:r>
              <a:rPr lang="tr-TR" dirty="0" smtClean="0"/>
              <a:t>İşyerinde </a:t>
            </a:r>
            <a:r>
              <a:rPr lang="tr-TR" dirty="0"/>
              <a:t>toplu korunma tedbirlerine (örneğin havalandırma, makine koruyucuları), kişisel korunma tedbirlerine (maske, kask vb.) göre her zaman öncelik </a:t>
            </a:r>
            <a:r>
              <a:rPr lang="tr-TR" dirty="0" smtClean="0"/>
              <a:t>verilmelidir.</a:t>
            </a:r>
          </a:p>
          <a:p>
            <a:pPr algn="l"/>
            <a:r>
              <a:rPr lang="tr-TR" dirty="0" smtClean="0"/>
              <a:t>İşverenler</a:t>
            </a:r>
            <a:r>
              <a:rPr lang="tr-TR" dirty="0"/>
              <a:t>, tehlike sınıfına ve çalışan sayısına göre iş güvenliği uzmanı, işyeri hekimi ve belirli durumlarda diğer sağlık personeli görevlendirmekle yükümlüdür.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717237" y="691270"/>
            <a:ext cx="8823158" cy="377798"/>
          </a:xfrm>
        </p:spPr>
        <p:txBody>
          <a:bodyPr/>
          <a:lstStyle/>
          <a:p>
            <a:r>
              <a:rPr lang="tr-TR" dirty="0" smtClean="0"/>
              <a:t>Bölüm Özeti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684421" y="161041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tr-TR" dirty="0">
              <a:solidFill>
                <a:srgbClr val="E6272D"/>
              </a:solidFill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291904" y="127475"/>
            <a:ext cx="9680896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36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8.1. İŞVERENİN YÜKÜMLÜLÜKLERİ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1800" y="1440806"/>
            <a:ext cx="11938000" cy="541719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2000" dirty="0"/>
              <a:t>İşveren, çalışanların işle ilgili sağlık ve güvenliğini </a:t>
            </a:r>
            <a:r>
              <a:rPr lang="tr-TR" sz="2000" dirty="0" smtClean="0"/>
              <a:t>sağlamakla yükümlü </a:t>
            </a:r>
            <a:r>
              <a:rPr lang="tr-TR" sz="2000" dirty="0"/>
              <a:t>olup bu çerçevede;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tr-TR" sz="2000" dirty="0" smtClean="0"/>
              <a:t>Mesleki </a:t>
            </a:r>
            <a:r>
              <a:rPr lang="tr-TR" sz="2000" dirty="0"/>
              <a:t>risklerin önlenmesi, eğitim ve bilgi verilmesi dâhil her </a:t>
            </a:r>
            <a:r>
              <a:rPr lang="tr-TR" sz="2000" dirty="0" smtClean="0"/>
              <a:t>türlü tedbirin </a:t>
            </a:r>
            <a:r>
              <a:rPr lang="tr-TR" sz="2000" dirty="0"/>
              <a:t>alınması, organizasyonun yapılması, gerekli araç ve </a:t>
            </a:r>
            <a:r>
              <a:rPr lang="tr-TR" sz="2000" dirty="0" smtClean="0"/>
              <a:t>gereçlerin sağlanması</a:t>
            </a:r>
            <a:r>
              <a:rPr lang="tr-TR" sz="2000" dirty="0"/>
              <a:t>, sağlık ve güvenlik tedbirlerinin değişen şartlara uygun </a:t>
            </a:r>
            <a:r>
              <a:rPr lang="tr-TR" sz="2000" dirty="0" smtClean="0"/>
              <a:t>hale getirilmesi ve mevcut </a:t>
            </a:r>
            <a:r>
              <a:rPr lang="tr-TR" sz="2000" dirty="0"/>
              <a:t>durumun iyileştirilmesi için çalışmalar yapar</a:t>
            </a:r>
            <a:r>
              <a:rPr lang="tr-TR" sz="2000" dirty="0" smtClean="0"/>
              <a:t>.</a:t>
            </a:r>
            <a:endParaRPr lang="tr-TR" sz="2000" dirty="0"/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tr-TR" sz="2000" dirty="0" smtClean="0"/>
              <a:t>İşyerinde </a:t>
            </a:r>
            <a:r>
              <a:rPr lang="tr-TR" sz="2000" dirty="0"/>
              <a:t>alınan iş sağlığı ve güvenliği tedbirlerine </a:t>
            </a:r>
            <a:r>
              <a:rPr lang="tr-TR" sz="2000" dirty="0" smtClean="0"/>
              <a:t>uyulup uyulmadığını </a:t>
            </a:r>
            <a:r>
              <a:rPr lang="tr-TR" sz="2000" dirty="0"/>
              <a:t>izler, denetler ve </a:t>
            </a:r>
            <a:r>
              <a:rPr lang="tr-TR" sz="2000" dirty="0" smtClean="0"/>
              <a:t>uygunsuzlukların giderilmesini </a:t>
            </a:r>
            <a:r>
              <a:rPr lang="tr-TR" sz="2000" dirty="0"/>
              <a:t>sağlar.</a:t>
            </a:r>
            <a:endParaRPr lang="tr-TR" sz="2000" dirty="0" smtClean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09842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31800" y="3685480"/>
            <a:ext cx="8204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lphaLcParenR" startAt="3"/>
            </a:pPr>
            <a:r>
              <a:rPr lang="tr-TR" sz="2000" dirty="0" smtClean="0"/>
              <a:t>Risk </a:t>
            </a:r>
            <a:r>
              <a:rPr lang="tr-TR" sz="2000" dirty="0"/>
              <a:t>değerlendirmesi yapar veya yaptırır</a:t>
            </a:r>
            <a:r>
              <a:rPr lang="tr-TR" sz="2000" dirty="0" smtClean="0"/>
              <a:t>.</a:t>
            </a:r>
            <a:endParaRPr lang="tr-TR" sz="2000" dirty="0"/>
          </a:p>
          <a:p>
            <a:pPr marL="457200" indent="-457200">
              <a:spcAft>
                <a:spcPts val="1200"/>
              </a:spcAft>
              <a:buFont typeface="+mj-lt"/>
              <a:buAutoNum type="alphaLcParenR" startAt="3"/>
            </a:pPr>
            <a:r>
              <a:rPr lang="tr-TR" sz="2000" dirty="0" smtClean="0"/>
              <a:t>Çalışana </a:t>
            </a:r>
            <a:r>
              <a:rPr lang="tr-TR" sz="2000" dirty="0"/>
              <a:t>görev verirken, çalışanın sağlık ve </a:t>
            </a:r>
            <a:r>
              <a:rPr lang="tr-TR" sz="2000" dirty="0" smtClean="0"/>
              <a:t>güvenlik yönünden </a:t>
            </a:r>
            <a:r>
              <a:rPr lang="tr-TR" sz="2000" dirty="0"/>
              <a:t>işe uygunluğunu göz önüne alır</a:t>
            </a:r>
            <a:r>
              <a:rPr lang="tr-TR" sz="2000" dirty="0" smtClean="0"/>
              <a:t>.</a:t>
            </a:r>
            <a:endParaRPr lang="tr-TR" sz="2000" dirty="0"/>
          </a:p>
          <a:p>
            <a:pPr marL="457200" indent="-457200">
              <a:spcAft>
                <a:spcPts val="1200"/>
              </a:spcAft>
              <a:buFont typeface="+mj-lt"/>
              <a:buAutoNum type="alphaLcParenR" startAt="3"/>
            </a:pPr>
            <a:r>
              <a:rPr lang="tr-TR" sz="2000" dirty="0" smtClean="0"/>
              <a:t>Yeterli </a:t>
            </a:r>
            <a:r>
              <a:rPr lang="tr-TR" sz="2000" dirty="0"/>
              <a:t>bilgi ve talimat verilenler dışındaki </a:t>
            </a:r>
            <a:r>
              <a:rPr lang="tr-TR" sz="2000" dirty="0" smtClean="0"/>
              <a:t>çalışanların hayati </a:t>
            </a:r>
            <a:r>
              <a:rPr lang="tr-TR" sz="2000" dirty="0"/>
              <a:t>ve özel tehlike bulunan yerlere girmemesi için </a:t>
            </a:r>
            <a:r>
              <a:rPr lang="tr-TR" sz="2000" dirty="0" smtClean="0"/>
              <a:t>gerekli tedbirleri </a:t>
            </a:r>
            <a:r>
              <a:rPr lang="tr-TR" sz="2000" dirty="0"/>
              <a:t>alır.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37" b="98181" l="3047" r="955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036" y="3022600"/>
            <a:ext cx="5221815" cy="397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1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8.1. İŞVERENİN YÜKÜMLÜLÜKLERİ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27598" y="53140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tr-TR" dirty="0">
              <a:solidFill>
                <a:srgbClr val="E6272D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53012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93714" y="1948226"/>
            <a:ext cx="3356579" cy="10711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İşyeri dışındaki uzman kişi ve kuruluşlardan </a:t>
            </a:r>
            <a:r>
              <a:rPr lang="tr-TR" dirty="0" smtClean="0"/>
              <a:t>hizmet alınması</a:t>
            </a:r>
            <a:r>
              <a:rPr lang="tr-TR" dirty="0"/>
              <a:t>, işverenin sorumluluklarını ortadan kaldırmaz.</a:t>
            </a:r>
          </a:p>
          <a:p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53" y="1879600"/>
            <a:ext cx="3176080" cy="4389876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8055493" y="3136724"/>
            <a:ext cx="34628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Çalışanların iş sağlığı ve güvenliği </a:t>
            </a:r>
            <a:r>
              <a:rPr lang="tr-TR" dirty="0" smtClean="0"/>
              <a:t>alanındaki yükümlülükleri</a:t>
            </a:r>
            <a:r>
              <a:rPr lang="tr-TR" dirty="0"/>
              <a:t>, işverenin sorumluluklarını etkilemez.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962229" y="5160788"/>
            <a:ext cx="38195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İşveren</a:t>
            </a:r>
            <a:r>
              <a:rPr lang="tr-TR" sz="2000" dirty="0"/>
              <a:t>, iş sağlığı ve güvenliği tedbirlerinin </a:t>
            </a:r>
            <a:r>
              <a:rPr lang="tr-TR" sz="2000" dirty="0" smtClean="0"/>
              <a:t>maliyetini çalışanlara </a:t>
            </a:r>
            <a:r>
              <a:rPr lang="tr-TR" sz="2000" dirty="0"/>
              <a:t>yansıtamaz.</a:t>
            </a:r>
          </a:p>
        </p:txBody>
      </p:sp>
      <p:sp>
        <p:nvSpPr>
          <p:cNvPr id="13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78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8.2. RİSKLERDEN KORUNMA İLKELERİ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1866" y="2302933"/>
            <a:ext cx="5638801" cy="4026430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27598" y="53140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tr-TR" dirty="0">
              <a:solidFill>
                <a:srgbClr val="E6272D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22636">
            <a:off x="-713008" y="1627769"/>
            <a:ext cx="3359259" cy="4838469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277127" y="1390771"/>
            <a:ext cx="2154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Risklerden kaçınmak.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277127" y="2000928"/>
            <a:ext cx="4950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Kaçınılması mümkün olmayan riskleri analiz etmek.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277127" y="2627074"/>
            <a:ext cx="3762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Risklerle kaynağında mücadele etmek.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277127" y="3188306"/>
            <a:ext cx="1099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İşin kişilere uygun hale getirilmesi için işyerlerinin tasarımı </a:t>
            </a:r>
            <a:r>
              <a:rPr lang="tr-TR" dirty="0" smtClean="0"/>
              <a:t>ile iş </a:t>
            </a:r>
            <a:r>
              <a:rPr lang="tr-TR" dirty="0"/>
              <a:t>ekipmanı, çalışma şekli ve üretim </a:t>
            </a:r>
            <a:r>
              <a:rPr lang="tr-TR" dirty="0" smtClean="0"/>
              <a:t>metotlarının seçiminde özen </a:t>
            </a:r>
            <a:r>
              <a:rPr lang="tr-TR" dirty="0"/>
              <a:t>göstermek, özellikle tekdüze </a:t>
            </a:r>
            <a:r>
              <a:rPr lang="tr-TR" dirty="0" smtClean="0"/>
              <a:t>üretim temposunun </a:t>
            </a:r>
            <a:r>
              <a:rPr lang="tr-TR" dirty="0"/>
              <a:t>sağlık ve güvenliğe olumsuz etkilerini </a:t>
            </a:r>
            <a:r>
              <a:rPr lang="tr-TR" dirty="0" smtClean="0"/>
              <a:t>önlemek.</a:t>
            </a:r>
            <a:endParaRPr lang="tr-TR" dirty="0"/>
          </a:p>
        </p:txBody>
      </p:sp>
      <p:sp>
        <p:nvSpPr>
          <p:cNvPr id="13" name="Dikdörtgen 12"/>
          <p:cNvSpPr/>
          <p:nvPr/>
        </p:nvSpPr>
        <p:spPr>
          <a:xfrm>
            <a:off x="1282251" y="3950902"/>
            <a:ext cx="3474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Teknik gelişmelere uyum sağlamak.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1282251" y="4552763"/>
            <a:ext cx="8810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Tehlikeli olanı, tehlikesiz veya daha az tehlikeli </a:t>
            </a:r>
            <a:r>
              <a:rPr lang="tr-TR" dirty="0" smtClean="0"/>
              <a:t>olanla değiştirmek</a:t>
            </a:r>
            <a:r>
              <a:rPr lang="tr-TR" dirty="0"/>
              <a:t>.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1282251" y="5042961"/>
            <a:ext cx="93257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Teknoloji, iş organizasyonu, çalışma şartları, sosyal ilişkiler </a:t>
            </a:r>
            <a:r>
              <a:rPr lang="tr-TR" dirty="0" smtClean="0"/>
              <a:t>ve çalışma </a:t>
            </a:r>
            <a:r>
              <a:rPr lang="tr-TR" dirty="0"/>
              <a:t>ortamı ile ilgili faktörlerin etkilerini kapsayan tutarlı </a:t>
            </a:r>
            <a:r>
              <a:rPr lang="tr-TR" dirty="0" smtClean="0"/>
              <a:t>ve genel </a:t>
            </a:r>
            <a:r>
              <a:rPr lang="tr-TR" dirty="0"/>
              <a:t>bir önleme politikası geliştirmek.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1282251" y="5810159"/>
            <a:ext cx="9982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Toplu korunma tedbirlerine, kişisel korunma tedbirlerine </a:t>
            </a:r>
            <a:r>
              <a:rPr lang="tr-TR" dirty="0" smtClean="0"/>
              <a:t>göre öncelik </a:t>
            </a:r>
            <a:r>
              <a:rPr lang="tr-TR" dirty="0"/>
              <a:t>vermek.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1282251" y="6372723"/>
            <a:ext cx="3593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Çalışanlara uygun talimatlar vermek.</a:t>
            </a:r>
          </a:p>
        </p:txBody>
      </p:sp>
      <p:sp>
        <p:nvSpPr>
          <p:cNvPr id="19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43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548" y="603122"/>
            <a:ext cx="9636788" cy="497307"/>
          </a:xfrm>
        </p:spPr>
        <p:txBody>
          <a:bodyPr/>
          <a:lstStyle/>
          <a:p>
            <a:r>
              <a:rPr lang="tr-TR" dirty="0"/>
              <a:t>8.3. İŞ SAĞLIĞI ve GÜVENLİĞİNDE İŞVERENİN YÜKÜMLÜLÜKLERİ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3" y="1264688"/>
            <a:ext cx="9829800" cy="5477936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2446867" y="136170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İSG PROFESYONELLERİ</a:t>
            </a:r>
          </a:p>
          <a:p>
            <a:r>
              <a:rPr lang="tr-TR" dirty="0"/>
              <a:t>GÖREVLENDİRMEK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2446867" y="23184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İŞYERİ İŞ SAĞLIĞI ve</a:t>
            </a:r>
          </a:p>
          <a:p>
            <a:r>
              <a:rPr lang="tr-TR" dirty="0"/>
              <a:t>GÜVENLİĞİ BİRİMİ KURMAK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2446867" y="32575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RİSK DEĞERLENDİRMESİ</a:t>
            </a:r>
          </a:p>
          <a:p>
            <a:r>
              <a:rPr lang="tr-TR" dirty="0"/>
              <a:t>YAPMAK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2379133" y="420047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ACİL DURUM EYLEM PLANI</a:t>
            </a:r>
          </a:p>
          <a:p>
            <a:r>
              <a:rPr lang="tr-TR" dirty="0"/>
              <a:t>HAZIRLAMAK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2379133" y="517334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ÇALIŞAN TEMSİLCİSİ</a:t>
            </a:r>
          </a:p>
          <a:p>
            <a:r>
              <a:rPr lang="tr-TR" dirty="0"/>
              <a:t>GÖREVLENDİRMEK</a:t>
            </a:r>
          </a:p>
        </p:txBody>
      </p:sp>
      <p:sp>
        <p:nvSpPr>
          <p:cNvPr id="20" name="Dikdörtgen 19"/>
          <p:cNvSpPr/>
          <p:nvPr/>
        </p:nvSpPr>
        <p:spPr>
          <a:xfrm>
            <a:off x="2379133" y="60962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İŞ SAĞLIĞI ve GÜVENLİĞİ</a:t>
            </a:r>
          </a:p>
          <a:p>
            <a:r>
              <a:rPr lang="tr-TR" dirty="0"/>
              <a:t>KURULU KURMAK</a:t>
            </a:r>
          </a:p>
        </p:txBody>
      </p:sp>
      <p:sp>
        <p:nvSpPr>
          <p:cNvPr id="21" name="Dikdörtgen 20"/>
          <p:cNvSpPr/>
          <p:nvPr/>
        </p:nvSpPr>
        <p:spPr>
          <a:xfrm>
            <a:off x="7713133" y="13158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SAĞLIK GÖZETİMİ</a:t>
            </a:r>
          </a:p>
          <a:p>
            <a:r>
              <a:rPr lang="tr-TR" dirty="0"/>
              <a:t>YAPTIRMAK</a:t>
            </a:r>
          </a:p>
        </p:txBody>
      </p:sp>
      <p:sp>
        <p:nvSpPr>
          <p:cNvPr id="22" name="Dikdörtgen 21"/>
          <p:cNvSpPr/>
          <p:nvPr/>
        </p:nvSpPr>
        <p:spPr>
          <a:xfrm>
            <a:off x="7717367" y="22757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ÇALIŞANLARI</a:t>
            </a:r>
          </a:p>
          <a:p>
            <a:r>
              <a:rPr lang="tr-TR" dirty="0"/>
              <a:t>BİLGİLENDİRMEK</a:t>
            </a:r>
          </a:p>
        </p:txBody>
      </p:sp>
      <p:sp>
        <p:nvSpPr>
          <p:cNvPr id="23" name="Dikdörtgen 22"/>
          <p:cNvSpPr/>
          <p:nvPr/>
        </p:nvSpPr>
        <p:spPr>
          <a:xfrm>
            <a:off x="7713133" y="32324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ÇALIŞANLARIN KATILIMINI</a:t>
            </a:r>
          </a:p>
          <a:p>
            <a:r>
              <a:rPr lang="tr-TR" dirty="0"/>
              <a:t>SAĞLAMAK</a:t>
            </a:r>
          </a:p>
        </p:txBody>
      </p:sp>
      <p:sp>
        <p:nvSpPr>
          <p:cNvPr id="24" name="Dikdörtgen 23"/>
          <p:cNvSpPr/>
          <p:nvPr/>
        </p:nvSpPr>
        <p:spPr>
          <a:xfrm>
            <a:off x="7645400" y="415460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ÇALIŞANLARI EĞİTİME TABİ</a:t>
            </a:r>
          </a:p>
          <a:p>
            <a:r>
              <a:rPr lang="tr-TR" dirty="0"/>
              <a:t>TUTMAK</a:t>
            </a:r>
          </a:p>
        </p:txBody>
      </p:sp>
      <p:sp>
        <p:nvSpPr>
          <p:cNvPr id="25" name="Dikdörtgen 24"/>
          <p:cNvSpPr/>
          <p:nvPr/>
        </p:nvSpPr>
        <p:spPr>
          <a:xfrm>
            <a:off x="7645400" y="513956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İŞ SAĞLIĞI VE GÜVENLİĞİ İLE</a:t>
            </a:r>
          </a:p>
          <a:p>
            <a:r>
              <a:rPr lang="tr-TR" dirty="0"/>
              <a:t>İLGİLİ KAYIT TUTMAK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7670800" y="607864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İŞ KAZASI BİLDİRİMİNDE</a:t>
            </a:r>
          </a:p>
          <a:p>
            <a:r>
              <a:rPr lang="tr-TR" dirty="0"/>
              <a:t>BULUNMAK</a:t>
            </a:r>
          </a:p>
        </p:txBody>
      </p:sp>
      <p:sp>
        <p:nvSpPr>
          <p:cNvPr id="27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111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8.4. İSG PROFESYONELLERİ GÖREVLENDİRMEK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5623" y="1440185"/>
            <a:ext cx="10662082" cy="501387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dirty="0"/>
              <a:t>Mesleki risklerin önlenmesi ve bu risklerden </a:t>
            </a:r>
            <a:r>
              <a:rPr lang="tr-TR" dirty="0" err="1"/>
              <a:t>korunulmasına</a:t>
            </a:r>
            <a:r>
              <a:rPr lang="tr-TR" dirty="0"/>
              <a:t> yönelik çalışmaları </a:t>
            </a:r>
            <a:r>
              <a:rPr lang="tr-TR" dirty="0" smtClean="0"/>
              <a:t>da kapsayacak</a:t>
            </a:r>
            <a:r>
              <a:rPr lang="tr-TR" dirty="0"/>
              <a:t>, iş sağlığı ve güvenliği hizmetlerinin sunulması için işveren</a:t>
            </a:r>
            <a:r>
              <a:rPr lang="tr-TR" dirty="0" smtClean="0"/>
              <a:t>;</a:t>
            </a:r>
            <a:br>
              <a:rPr lang="tr-TR" dirty="0" smtClean="0"/>
            </a:br>
            <a:endParaRPr lang="tr-TR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b="1" dirty="0"/>
              <a:t>Yöntem 1 </a:t>
            </a:r>
            <a:r>
              <a:rPr lang="tr-TR" dirty="0"/>
              <a:t>Çalışanları arasından iş güvenliği uzmanı, işyeri hekimi ve on ve daha fazla </a:t>
            </a:r>
            <a:r>
              <a:rPr lang="tr-TR" dirty="0" smtClean="0"/>
              <a:t>çalışanı olan </a:t>
            </a:r>
            <a:r>
              <a:rPr lang="tr-TR" dirty="0"/>
              <a:t>çok tehlikeli sınıfta yer alan işyerlerinde diğer sağlık personeli görevlendirir.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b="1" dirty="0"/>
              <a:t>Yöntem 2 </a:t>
            </a:r>
            <a:r>
              <a:rPr lang="tr-TR" dirty="0"/>
              <a:t>Çalışanları arasında belirlenen niteliklere sahip personel bulunmaması hâlinde, </a:t>
            </a:r>
            <a:r>
              <a:rPr lang="tr-TR" dirty="0" smtClean="0"/>
              <a:t>bu hizmetin </a:t>
            </a:r>
            <a:r>
              <a:rPr lang="tr-TR" dirty="0"/>
              <a:t>tamamını veya bir kısmını ortak sağlık ve güvenlik birimlerinden hizmet </a:t>
            </a:r>
            <a:r>
              <a:rPr lang="tr-TR" dirty="0" smtClean="0"/>
              <a:t>alarak yerine </a:t>
            </a:r>
            <a:r>
              <a:rPr lang="tr-TR" dirty="0"/>
              <a:t>getirebilir.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b="1" dirty="0"/>
              <a:t>Yöntem 3 </a:t>
            </a:r>
            <a:r>
              <a:rPr lang="tr-TR" dirty="0"/>
              <a:t>Ancak belirlenen niteliklere ve gerekli belgeye sahip olması hâlinde, tehlike </a:t>
            </a:r>
            <a:r>
              <a:rPr lang="tr-TR" dirty="0" smtClean="0"/>
              <a:t>sınıfı ve </a:t>
            </a:r>
            <a:r>
              <a:rPr lang="tr-TR" dirty="0"/>
              <a:t>çalışan sayısı dikkate alınarak, bu hizmetin yerine getirilmesini kendisi üstlenebilir.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b="1" dirty="0"/>
              <a:t>İstisna 1 </a:t>
            </a:r>
            <a:r>
              <a:rPr lang="tr-TR" dirty="0"/>
              <a:t>Belirlenen niteliklere ve gerekli belgeye sahip olmayan ancak 50’den az </a:t>
            </a:r>
            <a:r>
              <a:rPr lang="tr-TR" dirty="0" smtClean="0"/>
              <a:t>çalışanı bulunan </a:t>
            </a:r>
            <a:r>
              <a:rPr lang="tr-TR" dirty="0"/>
              <a:t>ve az tehlikeli sınıfta yer alan işyeri işverenleri veya işveren vekili </a:t>
            </a:r>
            <a:r>
              <a:rPr lang="tr-TR" dirty="0" smtClean="0"/>
              <a:t>tarafından Bakanlıkça </a:t>
            </a:r>
            <a:r>
              <a:rPr lang="tr-TR" dirty="0"/>
              <a:t>ilan edilen eğitimleri tamamlamak şartıyla işe giriş ve periyodik muayeneler </a:t>
            </a:r>
            <a:r>
              <a:rPr lang="tr-TR" dirty="0" smtClean="0"/>
              <a:t>ve tetkikler </a:t>
            </a:r>
            <a:r>
              <a:rPr lang="tr-TR" dirty="0"/>
              <a:t>hariç iş sağlığı ve güvenliği hizmetlerini yürütebilirler.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973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904" y="3955167"/>
            <a:ext cx="3903134" cy="3272367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8.4. </a:t>
            </a:r>
            <a:r>
              <a:rPr lang="tr-TR" dirty="0"/>
              <a:t>İSG PROFESYONELLERİ GÖREVLENDİRMEK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1933" y="1468875"/>
            <a:ext cx="10667095" cy="3949792"/>
          </a:xfrm>
        </p:spPr>
        <p:txBody>
          <a:bodyPr>
            <a:normAutofit lnSpcReduction="10000"/>
          </a:bodyPr>
          <a:lstStyle/>
          <a:p>
            <a:r>
              <a:rPr lang="tr-TR" sz="2200" dirty="0"/>
              <a:t>Görevlendirdikleri kişi veya hizmet aldığı kurum ve </a:t>
            </a:r>
            <a:r>
              <a:rPr lang="tr-TR" sz="2200" dirty="0" smtClean="0"/>
              <a:t>kuruluşların görevlerini </a:t>
            </a:r>
            <a:r>
              <a:rPr lang="tr-TR" sz="2200" dirty="0"/>
              <a:t>yerine getirmeleri amacıyla araç, gereç, mekân ve </a:t>
            </a:r>
            <a:r>
              <a:rPr lang="tr-TR" sz="2200" dirty="0" smtClean="0"/>
              <a:t>zaman gibi </a:t>
            </a:r>
            <a:r>
              <a:rPr lang="tr-TR" sz="2200" dirty="0"/>
              <a:t>gerekli bütün ihtiyaçlarını karşılar.</a:t>
            </a:r>
          </a:p>
          <a:p>
            <a:r>
              <a:rPr lang="tr-TR" sz="2200" dirty="0" smtClean="0"/>
              <a:t>İşyerinde </a:t>
            </a:r>
            <a:r>
              <a:rPr lang="tr-TR" sz="2200" dirty="0"/>
              <a:t>sağlık ve güvenlik hizmetlerini yürütenler arasında </a:t>
            </a:r>
            <a:r>
              <a:rPr lang="tr-TR" sz="2200" dirty="0" smtClean="0"/>
              <a:t>iş birliği </a:t>
            </a:r>
            <a:r>
              <a:rPr lang="tr-TR" sz="2200" dirty="0"/>
              <a:t>ve koordinasyonu sağlar.</a:t>
            </a:r>
          </a:p>
          <a:p>
            <a:r>
              <a:rPr lang="tr-TR" sz="2200" dirty="0" smtClean="0"/>
              <a:t>Görevlendirdikleri </a:t>
            </a:r>
            <a:r>
              <a:rPr lang="tr-TR" sz="2200" dirty="0"/>
              <a:t>kişi veya hizmet aldığı kurum ve </a:t>
            </a:r>
            <a:r>
              <a:rPr lang="tr-TR" sz="2200" dirty="0" smtClean="0"/>
              <a:t>kuruluşlar tarafından </a:t>
            </a:r>
            <a:r>
              <a:rPr lang="tr-TR" sz="2200" dirty="0"/>
              <a:t>iş sağlığı ve güvenliği ile ilgili mevzuata uygun olan </a:t>
            </a:r>
            <a:r>
              <a:rPr lang="tr-TR" sz="2200" dirty="0" smtClean="0"/>
              <a:t>ve yazılı </a:t>
            </a:r>
            <a:r>
              <a:rPr lang="tr-TR" sz="2200" dirty="0"/>
              <a:t>olarak bildirilen tedbirleri yerine getirir</a:t>
            </a:r>
            <a:r>
              <a:rPr lang="tr-TR" sz="2200" dirty="0" smtClean="0"/>
              <a:t>.</a:t>
            </a:r>
          </a:p>
          <a:p>
            <a:r>
              <a:rPr lang="tr-TR" sz="2200" dirty="0" smtClean="0"/>
              <a:t>Çalışanların </a:t>
            </a:r>
            <a:r>
              <a:rPr lang="tr-TR" sz="2200" dirty="0"/>
              <a:t>sağlık ve güvenliğini etkilediği bilinen </a:t>
            </a:r>
            <a:r>
              <a:rPr lang="tr-TR" sz="2200" dirty="0" smtClean="0"/>
              <a:t>veya etkilemesi </a:t>
            </a:r>
            <a:r>
              <a:rPr lang="tr-TR" sz="2200" dirty="0"/>
              <a:t>muhtemel konular </a:t>
            </a:r>
            <a:r>
              <a:rPr lang="tr-TR" sz="2200" dirty="0" smtClean="0"/>
              <a:t>hakkında; görevlendirdikleri kişi veya </a:t>
            </a:r>
            <a:r>
              <a:rPr lang="tr-TR" sz="2200" dirty="0"/>
              <a:t>hizmet aldığı kurum ve kuruluşları, başka </a:t>
            </a:r>
            <a:r>
              <a:rPr lang="tr-TR" sz="2200" dirty="0" smtClean="0"/>
              <a:t>işyerlerinden çalışmak </a:t>
            </a:r>
            <a:r>
              <a:rPr lang="tr-TR" sz="2200" dirty="0"/>
              <a:t>üzere kendi işyerine gelen çalışanları ve </a:t>
            </a:r>
            <a:r>
              <a:rPr lang="tr-TR" sz="2200" dirty="0" smtClean="0"/>
              <a:t>bunların işverenlerini </a:t>
            </a:r>
            <a:r>
              <a:rPr lang="tr-TR" sz="2200" dirty="0"/>
              <a:t>bilgilendirir.</a:t>
            </a:r>
          </a:p>
          <a:p>
            <a:r>
              <a:rPr lang="tr-TR" sz="2200" dirty="0" smtClean="0"/>
              <a:t>Tam </a:t>
            </a:r>
            <a:r>
              <a:rPr lang="tr-TR" sz="2200" dirty="0"/>
              <a:t>süreli işyeri hekimi görevlendirilen işyerlerinde, </a:t>
            </a:r>
            <a:r>
              <a:rPr lang="tr-TR" sz="2200" dirty="0" smtClean="0"/>
              <a:t>diğer sağlık </a:t>
            </a:r>
            <a:r>
              <a:rPr lang="tr-TR" sz="2200" dirty="0"/>
              <a:t>personeli görevlendirilmesi zorunlu değildir.</a:t>
            </a: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944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8.4. İSG PROFESYONELLERİ GÖREVLENDİRMEK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3411"/>
            <a:ext cx="12191999" cy="1543906"/>
          </a:xfrm>
        </p:spPr>
      </p:pic>
      <p:sp>
        <p:nvSpPr>
          <p:cNvPr id="5" name="Dikdörtgen 4"/>
          <p:cNvSpPr/>
          <p:nvPr/>
        </p:nvSpPr>
        <p:spPr>
          <a:xfrm>
            <a:off x="796153" y="1816508"/>
            <a:ext cx="1087062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İşverence iş güvenliği uzmanı olarak görevlendirilecekler, geçerli </a:t>
            </a:r>
            <a:r>
              <a:rPr lang="tr-TR" sz="2200" dirty="0" smtClean="0"/>
              <a:t>iş güvenliği </a:t>
            </a:r>
            <a:r>
              <a:rPr lang="tr-TR" sz="2200" dirty="0"/>
              <a:t>uzmanlığı belgesine sahip olmak zorundadır</a:t>
            </a:r>
            <a:r>
              <a:rPr lang="tr-TR" sz="2200" dirty="0" smtClean="0"/>
              <a:t>. </a:t>
            </a:r>
            <a:r>
              <a:rPr lang="tr-TR" sz="2400" dirty="0"/>
              <a:t>İş güvenliği uzmanlarından;</a:t>
            </a:r>
          </a:p>
          <a:p>
            <a:endParaRPr lang="tr-TR" sz="2200" dirty="0"/>
          </a:p>
        </p:txBody>
      </p:sp>
      <p:sp>
        <p:nvSpPr>
          <p:cNvPr id="7" name="Dikdörtgen 6"/>
          <p:cNvSpPr/>
          <p:nvPr/>
        </p:nvSpPr>
        <p:spPr>
          <a:xfrm>
            <a:off x="210777" y="35150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(C) sınıfı belgeye sahip olanlar az</a:t>
            </a:r>
          </a:p>
          <a:p>
            <a:r>
              <a:rPr lang="tr-TR" dirty="0"/>
              <a:t>tehlikeli sınıfta,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467281" y="3515004"/>
            <a:ext cx="36745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(B) sınıfı belgeye sahip olanlar az tehlikeli ve tehlikeli</a:t>
            </a:r>
          </a:p>
          <a:p>
            <a:r>
              <a:rPr lang="tr-TR" dirty="0"/>
              <a:t>sınıflarda,</a:t>
            </a:r>
          </a:p>
        </p:txBody>
      </p:sp>
      <p:sp>
        <p:nvSpPr>
          <p:cNvPr id="9" name="Dikdörtgen 8"/>
          <p:cNvSpPr/>
          <p:nvPr/>
        </p:nvSpPr>
        <p:spPr>
          <a:xfrm>
            <a:off x="8966200" y="3375199"/>
            <a:ext cx="322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(A) sınıfı belgeye sahip olanlar ise bütün tehlike sınıflarında</a:t>
            </a:r>
          </a:p>
          <a:p>
            <a:r>
              <a:rPr lang="tr-TR" dirty="0"/>
              <a:t>yer alan işyerlerinde çalışabilirler.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796153" y="5214646"/>
            <a:ext cx="107270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Birden fazla iş güvenliği uzmanının görevlendirilmesinin </a:t>
            </a:r>
            <a:r>
              <a:rPr lang="tr-TR" sz="2200" dirty="0" smtClean="0"/>
              <a:t>gerektiği işyerlerinde</a:t>
            </a:r>
            <a:r>
              <a:rPr lang="tr-TR" sz="2200" dirty="0"/>
              <a:t>, işyerinin tehlike sınıfına uygun belgeye sahip </a:t>
            </a:r>
            <a:r>
              <a:rPr lang="tr-TR" sz="2200" dirty="0" smtClean="0"/>
              <a:t>olması yeterlidir</a:t>
            </a:r>
            <a:r>
              <a:rPr lang="tr-TR" sz="2200" dirty="0"/>
              <a:t>.</a:t>
            </a: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208548" y="62018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E6272D"/>
                </a:solidFill>
              </a:rPr>
              <a:t>BÖLÜM 8: İŞ SAĞLIĞI VE GÜVENLİĞİNİN SAĞLANMASINDA </a:t>
            </a:r>
            <a:br>
              <a:rPr lang="tr-TR" sz="2400" dirty="0" smtClean="0">
                <a:solidFill>
                  <a:srgbClr val="E6272D"/>
                </a:solidFill>
              </a:rPr>
            </a:br>
            <a:r>
              <a:rPr lang="tr-TR" sz="2400" dirty="0" smtClean="0">
                <a:solidFill>
                  <a:srgbClr val="E6272D"/>
                </a:solidFill>
              </a:rPr>
              <a:t>                    GÖREV VE YÜKÜMLÜLÜKLER</a:t>
            </a:r>
            <a:endParaRPr lang="tr-TR" sz="2400" dirty="0">
              <a:solidFill>
                <a:srgbClr val="E6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206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2197</Words>
  <Application>Microsoft Office PowerPoint</Application>
  <PresentationFormat>Geniş ekran</PresentationFormat>
  <Paragraphs>173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Teması</vt:lpstr>
      <vt:lpstr>İŞ SAĞLIĞI VE GÜVENLİĞİ </vt:lpstr>
      <vt:lpstr>BÖLÜM HEDEFLERİ</vt:lpstr>
      <vt:lpstr>8.1. İŞVERENİN YÜKÜMLÜLÜKLERİ</vt:lpstr>
      <vt:lpstr>8.1. İŞVERENİN YÜKÜMLÜLÜKLERİ</vt:lpstr>
      <vt:lpstr>8.2. RİSKLERDEN KORUNMA İLKELERİ</vt:lpstr>
      <vt:lpstr>8.3. İŞ SAĞLIĞI ve GÜVENLİĞİNDE İŞVERENİN YÜKÜMLÜLÜKLERİ</vt:lpstr>
      <vt:lpstr>8.4. İSG PROFESYONELLERİ GÖREVLENDİRMEK</vt:lpstr>
      <vt:lpstr>8.4. İSG PROFESYONELLERİ GÖREVLENDİRMEK</vt:lpstr>
      <vt:lpstr>8.4. İSG PROFESYONELLERİ GÖREVLENDİRMEK</vt:lpstr>
      <vt:lpstr>8.4. İSG PROFESYONELLERİ GÖREVLENDİRMEK</vt:lpstr>
      <vt:lpstr>8.5. İŞ GÜVENLİĞİ UZMANININ GÖREVLERİ</vt:lpstr>
      <vt:lpstr>8.5. İŞ GÜVENLİĞİ UZMANININ GÖREVLERİ</vt:lpstr>
      <vt:lpstr>8.5. İŞ GÜVENLİĞİ UZMANININ GÖREVLERİ</vt:lpstr>
      <vt:lpstr>8.5. İŞ GÜVENLİĞİ UZMANININ GÖREVLERİ</vt:lpstr>
      <vt:lpstr>8.6. İŞ GÜVENLİĞİ UZMANININ YÜKÜMLÜLÜKLERİ</vt:lpstr>
      <vt:lpstr>8.7. İŞYERİ HEKİMLERİNİN GÖREVLERİ</vt:lpstr>
      <vt:lpstr>8.7. İŞYERİ HEKİMLERİNİN GÖREVLERİ</vt:lpstr>
      <vt:lpstr>8.7. İŞYERİ HEKİMLERİNİN GÖREVLERİ</vt:lpstr>
      <vt:lpstr>8.8. DİĞER SAĞLIK PERSONELİNİN GÖREVLERİ</vt:lpstr>
      <vt:lpstr>8.8. DİĞER SAĞLIK PERSONELİNİN GÖREVLERİ</vt:lpstr>
      <vt:lpstr>Bölüm Özeti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HBV</dc:creator>
  <cp:lastModifiedBy>Öznur BABAYİĞİT</cp:lastModifiedBy>
  <cp:revision>84</cp:revision>
  <dcterms:created xsi:type="dcterms:W3CDTF">2021-12-24T13:00:06Z</dcterms:created>
  <dcterms:modified xsi:type="dcterms:W3CDTF">2026-07-17T11:17:14Z</dcterms:modified>
</cp:coreProperties>
</file>