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embeddedFontLst>
    <p:embeddedFont>
      <p:font typeface="Calibri" panose="020F0502020204030204" pitchFamily="34" charset="0"/>
      <p:regular r:id="rId32"/>
      <p:bold r:id="rId33"/>
      <p:italic r:id="rId34"/>
      <p:boldItalic r:id="rId35"/>
    </p:embeddedFont>
    <p:embeddedFont>
      <p:font typeface="Google Sans" panose="020B060402020202020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W+kBd5QntCsKtZmBV1M7SeUuQv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54" autoAdjust="0"/>
    <p:restoredTop sz="94660"/>
  </p:normalViewPr>
  <p:slideViewPr>
    <p:cSldViewPr snapToGrid="0">
      <p:cViewPr>
        <p:scale>
          <a:sx n="100" d="100"/>
          <a:sy n="100" d="100"/>
        </p:scale>
        <p:origin x="1374"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6" name="Google Shape;11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0" name="Google Shape;190;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cfc4893b23_1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g3cfc4893b23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cfc4893b23_1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 name="Google Shape;206;g3cfc4893b23_1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3" name="Google Shape;213;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1" name="Google Shape;221;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9" name="Google Shape;229;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6" name="Google Shape;236;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4" name="Google Shape;244;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2" name="Google Shape;252;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0" name="Google Shape;260;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1" name="Google Shape;12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3cfc4893b23_1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8" name="Google Shape;268;g3cfc4893b23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cfc4893b23_1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6" name="Google Shape;276;g3cfc4893b23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4" name="Google Shape;284;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cfc4893b23_1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2" name="Google Shape;292;g3cfc4893b23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0" name="Google Shape;300;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cfc4893b23_1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7" name="Google Shape;307;g3cfc4893b23_1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5" name="Google Shape;315;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cfc4893b23_1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2" name="Google Shape;322;g3cfc4893b23_1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cfc4893b2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 name="Google Shape;330;g3cfc4893b23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8" name="Google Shape;33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8" name="Google Shape;1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2" name="Google Shape;142;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0" name="Google Shape;150;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8" name="Google Shape;15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6" name="Google Shape;166;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2" name="Google Shape;182;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19"/>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19"/>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19"/>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19"/>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19"/>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105"/>
        <p:cNvGrpSpPr/>
        <p:nvPr/>
      </p:nvGrpSpPr>
      <p:grpSpPr>
        <a:xfrm>
          <a:off x="0" y="0"/>
          <a:ext cx="0" cy="0"/>
          <a:chOff x="0" y="0"/>
          <a:chExt cx="0" cy="0"/>
        </a:xfrm>
      </p:grpSpPr>
      <p:pic>
        <p:nvPicPr>
          <p:cNvPr id="106" name="Google Shape;106;g3cfc4893b23_3_129"/>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107" name="Google Shape;107;g3cfc4893b23_3_129"/>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108" name="Google Shape;108;g3cfc4893b23_3_129"/>
          <p:cNvSpPr/>
          <p:nvPr/>
        </p:nvSpPr>
        <p:spPr>
          <a:xfrm>
            <a:off x="1046205" y="676275"/>
            <a:ext cx="10107900" cy="40170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9" name="Google Shape;109;g3cfc4893b23_3_129"/>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110" name="Google Shape;110;g3cfc4893b23_3_129"/>
          <p:cNvSpPr txBox="1">
            <a:spLocks noGrp="1"/>
          </p:cNvSpPr>
          <p:nvPr>
            <p:ph type="body" idx="1"/>
          </p:nvPr>
        </p:nvSpPr>
        <p:spPr>
          <a:xfrm>
            <a:off x="838200" y="1384209"/>
            <a:ext cx="10668000" cy="4792800"/>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1" name="Google Shape;111;g3cfc4893b23_3_129"/>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112" name="Google Shape;112;g3cfc4893b23_3_129"/>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113" name="Google Shape;113;g3cfc4893b23_3_129"/>
          <p:cNvSpPr txBox="1">
            <a:spLocks noGrp="1"/>
          </p:cNvSpPr>
          <p:nvPr>
            <p:ph type="title"/>
          </p:nvPr>
        </p:nvSpPr>
        <p:spPr>
          <a:xfrm>
            <a:off x="1717237" y="691270"/>
            <a:ext cx="8823300" cy="377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20"/>
        <p:cNvGrpSpPr/>
        <p:nvPr/>
      </p:nvGrpSpPr>
      <p:grpSpPr>
        <a:xfrm>
          <a:off x="0" y="0"/>
          <a:ext cx="0" cy="0"/>
          <a:chOff x="0" y="0"/>
          <a:chExt cx="0" cy="0"/>
        </a:xfrm>
      </p:grpSpPr>
      <p:pic>
        <p:nvPicPr>
          <p:cNvPr id="21" name="Google Shape;21;p20"/>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22" name="Google Shape;22;p20"/>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23" name="Google Shape;23;p20"/>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 name="Google Shape;24;p20"/>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25" name="Google Shape;25;p20"/>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 name="Google Shape;26;p20"/>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27" name="Google Shape;27;p20"/>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8" name="Google Shape;28;p20"/>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29" name="Google Shape;29;p20"/>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30"/>
        <p:cNvGrpSpPr/>
        <p:nvPr/>
      </p:nvGrpSpPr>
      <p:grpSpPr>
        <a:xfrm>
          <a:off x="0" y="0"/>
          <a:ext cx="0" cy="0"/>
          <a:chOff x="0" y="0"/>
          <a:chExt cx="0" cy="0"/>
        </a:xfrm>
      </p:grpSpPr>
      <p:pic>
        <p:nvPicPr>
          <p:cNvPr id="31" name="Google Shape;31;p21"/>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32" name="Google Shape;32;p21"/>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33" name="Google Shape;33;p21"/>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34" name="Google Shape;34;p21"/>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35" name="Google Shape;35;p21"/>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36" name="Google Shape;36;p2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1"/>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Yalnızca Başlık">
  <p:cSld name="2_Yalnızca Başlık">
    <p:spTree>
      <p:nvGrpSpPr>
        <p:cNvPr id="1" name="Shape 41"/>
        <p:cNvGrpSpPr/>
        <p:nvPr/>
      </p:nvGrpSpPr>
      <p:grpSpPr>
        <a:xfrm>
          <a:off x="0" y="0"/>
          <a:ext cx="0" cy="0"/>
          <a:chOff x="0" y="0"/>
          <a:chExt cx="0" cy="0"/>
        </a:xfrm>
      </p:grpSpPr>
      <p:pic>
        <p:nvPicPr>
          <p:cNvPr id="42" name="Google Shape;42;p23"/>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43" name="Google Shape;43;p23"/>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44" name="Google Shape;44;p23"/>
          <p:cNvPicPr preferRelativeResize="0"/>
          <p:nvPr/>
        </p:nvPicPr>
        <p:blipFill rotWithShape="1">
          <a:blip r:embed="rId4">
            <a:alphaModFix/>
          </a:blip>
          <a:srcRect/>
          <a:stretch/>
        </p:blipFill>
        <p:spPr>
          <a:xfrm>
            <a:off x="1070918" y="596567"/>
            <a:ext cx="10091351" cy="602578"/>
          </a:xfrm>
          <a:prstGeom prst="rect">
            <a:avLst/>
          </a:prstGeom>
          <a:noFill/>
          <a:ln>
            <a:noFill/>
          </a:ln>
        </p:spPr>
      </p:pic>
      <p:pic>
        <p:nvPicPr>
          <p:cNvPr id="45" name="Google Shape;45;p23"/>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46" name="Google Shape;46;p23"/>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7" name="Google Shape;47;p23"/>
          <p:cNvPicPr preferRelativeResize="0"/>
          <p:nvPr/>
        </p:nvPicPr>
        <p:blipFill rotWithShape="1">
          <a:blip r:embed="rId6">
            <a:alphaModFix/>
          </a:blip>
          <a:srcRect/>
          <a:stretch/>
        </p:blipFill>
        <p:spPr>
          <a:xfrm>
            <a:off x="10484518" y="426911"/>
            <a:ext cx="747960" cy="747960"/>
          </a:xfrm>
          <a:prstGeom prst="rect">
            <a:avLst/>
          </a:prstGeom>
          <a:noFill/>
          <a:ln>
            <a:noFill/>
          </a:ln>
        </p:spPr>
      </p:pic>
      <p:pic>
        <p:nvPicPr>
          <p:cNvPr id="48" name="Google Shape;48;p23"/>
          <p:cNvPicPr preferRelativeResize="0"/>
          <p:nvPr/>
        </p:nvPicPr>
        <p:blipFill rotWithShape="1">
          <a:blip r:embed="rId7">
            <a:alphaModFix/>
          </a:blip>
          <a:srcRect/>
          <a:stretch/>
        </p:blipFill>
        <p:spPr>
          <a:xfrm flipH="1">
            <a:off x="978568" y="451185"/>
            <a:ext cx="819478" cy="747960"/>
          </a:xfrm>
          <a:prstGeom prst="rect">
            <a:avLst/>
          </a:prstGeom>
          <a:noFill/>
          <a:ln>
            <a:noFill/>
          </a:ln>
        </p:spPr>
      </p:pic>
      <p:sp>
        <p:nvSpPr>
          <p:cNvPr id="49" name="Google Shape;49;p23"/>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50"/>
        <p:cNvGrpSpPr/>
        <p:nvPr/>
      </p:nvGrpSpPr>
      <p:grpSpPr>
        <a:xfrm>
          <a:off x="0" y="0"/>
          <a:ext cx="0" cy="0"/>
          <a:chOff x="0" y="0"/>
          <a:chExt cx="0" cy="0"/>
        </a:xfrm>
      </p:grpSpPr>
      <p:sp>
        <p:nvSpPr>
          <p:cNvPr id="51" name="Google Shape;51;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2" name="Google Shape;5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pic>
        <p:nvPicPr>
          <p:cNvPr id="55" name="Google Shape;55;p24"/>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56" name="Google Shape;56;p24"/>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57" name="Google Shape;57;p24"/>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58" name="Google Shape;58;p24"/>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59" name="Google Shape;59;p24"/>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i="0" u="none" strike="noStrike" cap="none">
                <a:solidFill>
                  <a:schemeClr val="lt1"/>
                </a:solidFill>
                <a:latin typeface="Calibri"/>
                <a:ea typeface="Calibri"/>
                <a:cs typeface="Calibri"/>
                <a:sym typeface="Calibri"/>
              </a:rPr>
              <a:t>ASIL BAŞLIK STİLİ İÇİN TIKLATIN</a:t>
            </a:r>
            <a:endParaRPr sz="6000" b="1"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60"/>
        <p:cNvGrpSpPr/>
        <p:nvPr/>
      </p:nvGrpSpPr>
      <p:grpSpPr>
        <a:xfrm>
          <a:off x="0" y="0"/>
          <a:ext cx="0" cy="0"/>
          <a:chOff x="0" y="0"/>
          <a:chExt cx="0" cy="0"/>
        </a:xfrm>
      </p:grpSpPr>
      <p:pic>
        <p:nvPicPr>
          <p:cNvPr id="61" name="Google Shape;61;p25"/>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62" name="Google Shape;62;p25"/>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63" name="Google Shape;63;p25"/>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64" name="Google Shape;64;p25"/>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65" name="Google Shape;65;p25"/>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66" name="Google Shape;66;p2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72"/>
        <p:cNvGrpSpPr/>
        <p:nvPr/>
      </p:nvGrpSpPr>
      <p:grpSpPr>
        <a:xfrm>
          <a:off x="0" y="0"/>
          <a:ext cx="0" cy="0"/>
          <a:chOff x="0" y="0"/>
          <a:chExt cx="0" cy="0"/>
        </a:xfrm>
      </p:grpSpPr>
      <p:pic>
        <p:nvPicPr>
          <p:cNvPr id="73" name="Google Shape;73;p26"/>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74" name="Google Shape;74;p26"/>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75" name="Google Shape;75;p26"/>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76" name="Google Shape;76;p26"/>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77" name="Google Shape;77;p26"/>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78" name="Google Shape;78;p26"/>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 name="Google Shape;80;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 name="Google Shape;82;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Yalnızca Başlık">
  <p:cSld name="Yalnızca Başlık">
    <p:spTree>
      <p:nvGrpSpPr>
        <p:cNvPr id="1" name="Shape 86"/>
        <p:cNvGrpSpPr/>
        <p:nvPr/>
      </p:nvGrpSpPr>
      <p:grpSpPr>
        <a:xfrm>
          <a:off x="0" y="0"/>
          <a:ext cx="0" cy="0"/>
          <a:chOff x="0" y="0"/>
          <a:chExt cx="0" cy="0"/>
        </a:xfrm>
      </p:grpSpPr>
      <p:pic>
        <p:nvPicPr>
          <p:cNvPr id="87" name="Google Shape;87;p27"/>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88" name="Google Shape;88;p27"/>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89" name="Google Shape;89;p27"/>
          <p:cNvPicPr preferRelativeResize="0"/>
          <p:nvPr/>
        </p:nvPicPr>
        <p:blipFill rotWithShape="1">
          <a:blip r:embed="rId4">
            <a:alphaModFix/>
          </a:blip>
          <a:srcRect/>
          <a:stretch/>
        </p:blipFill>
        <p:spPr>
          <a:xfrm>
            <a:off x="1070918" y="596567"/>
            <a:ext cx="10058401" cy="602578"/>
          </a:xfrm>
          <a:prstGeom prst="rect">
            <a:avLst/>
          </a:prstGeom>
          <a:noFill/>
          <a:ln>
            <a:noFill/>
          </a:ln>
        </p:spPr>
      </p:pic>
      <p:pic>
        <p:nvPicPr>
          <p:cNvPr id="90" name="Google Shape;90;p27"/>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91" name="Google Shape;91;p27"/>
          <p:cNvSpPr txBox="1">
            <a:spLocks noGrp="1"/>
          </p:cNvSpPr>
          <p:nvPr>
            <p:ph type="body" idx="1"/>
          </p:nvPr>
        </p:nvSpPr>
        <p:spPr>
          <a:xfrm>
            <a:off x="838200" y="1384209"/>
            <a:ext cx="51720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27"/>
          <p:cNvPicPr preferRelativeResize="0"/>
          <p:nvPr/>
        </p:nvPicPr>
        <p:blipFill rotWithShape="1">
          <a:blip r:embed="rId6">
            <a:alphaModFix/>
          </a:blip>
          <a:srcRect/>
          <a:stretch/>
        </p:blipFill>
        <p:spPr>
          <a:xfrm>
            <a:off x="6214356" y="3365530"/>
            <a:ext cx="6227030" cy="3172131"/>
          </a:xfrm>
          <a:prstGeom prst="rect">
            <a:avLst/>
          </a:prstGeom>
          <a:noFill/>
          <a:ln>
            <a:noFill/>
          </a:ln>
        </p:spPr>
      </p:pic>
      <p:sp>
        <p:nvSpPr>
          <p:cNvPr id="93" name="Google Shape;93;p27"/>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4" name="Google Shape;94;p27"/>
          <p:cNvPicPr preferRelativeResize="0"/>
          <p:nvPr/>
        </p:nvPicPr>
        <p:blipFill rotWithShape="1">
          <a:blip r:embed="rId7">
            <a:alphaModFix/>
          </a:blip>
          <a:srcRect/>
          <a:stretch/>
        </p:blipFill>
        <p:spPr>
          <a:xfrm>
            <a:off x="10484518" y="426911"/>
            <a:ext cx="747960" cy="747960"/>
          </a:xfrm>
          <a:prstGeom prst="rect">
            <a:avLst/>
          </a:prstGeom>
          <a:noFill/>
          <a:ln>
            <a:noFill/>
          </a:ln>
        </p:spPr>
      </p:pic>
      <p:pic>
        <p:nvPicPr>
          <p:cNvPr id="95" name="Google Shape;95;p27"/>
          <p:cNvPicPr preferRelativeResize="0"/>
          <p:nvPr/>
        </p:nvPicPr>
        <p:blipFill rotWithShape="1">
          <a:blip r:embed="rId8">
            <a:alphaModFix/>
          </a:blip>
          <a:srcRect/>
          <a:stretch/>
        </p:blipFill>
        <p:spPr>
          <a:xfrm flipH="1">
            <a:off x="978568" y="451185"/>
            <a:ext cx="819478" cy="74796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96"/>
        <p:cNvGrpSpPr/>
        <p:nvPr/>
      </p:nvGrpSpPr>
      <p:grpSpPr>
        <a:xfrm>
          <a:off x="0" y="0"/>
          <a:ext cx="0" cy="0"/>
          <a:chOff x="0" y="0"/>
          <a:chExt cx="0" cy="0"/>
        </a:xfrm>
      </p:grpSpPr>
      <p:pic>
        <p:nvPicPr>
          <p:cNvPr id="97" name="Google Shape;97;p28"/>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98" name="Google Shape;98;p28"/>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99" name="Google Shape;99;p28"/>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100" name="Google Shape;100;p28"/>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101" name="Google Shape;101;p28"/>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102" name="Google Shape;10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18"/>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1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
          <p:cNvSpPr txBox="1">
            <a:spLocks noGrp="1"/>
          </p:cNvSpPr>
          <p:nvPr>
            <p:ph type="ctrTitle"/>
          </p:nvPr>
        </p:nvSpPr>
        <p:spPr>
          <a:xfrm>
            <a:off x="4932947" y="3092837"/>
            <a:ext cx="72591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a:t>
            </a:r>
            <a:br>
              <a:rPr lang="tr-TR"/>
            </a:br>
            <a:r>
              <a:rPr lang="tr-TR"/>
              <a:t>VE GÜVENLİĞİ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5"/>
          <p:cNvSpPr txBox="1">
            <a:spLocks noGrp="1"/>
          </p:cNvSpPr>
          <p:nvPr>
            <p:ph type="title"/>
          </p:nvPr>
        </p:nvSpPr>
        <p:spPr>
          <a:xfrm>
            <a:off x="227598" y="596707"/>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9.5. Risklerin Kontrolü</a:t>
            </a:r>
            <a:endParaRPr sz="2400" dirty="0"/>
          </a:p>
        </p:txBody>
      </p:sp>
      <p:sp>
        <p:nvSpPr>
          <p:cNvPr id="193" name="Google Shape;193;p35"/>
          <p:cNvSpPr txBox="1">
            <a:spLocks noGrp="1"/>
          </p:cNvSpPr>
          <p:nvPr>
            <p:ph type="body" idx="1"/>
          </p:nvPr>
        </p:nvSpPr>
        <p:spPr>
          <a:xfrm>
            <a:off x="889400" y="1382325"/>
            <a:ext cx="10544100" cy="5684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595"/>
              <a:buNone/>
            </a:pPr>
            <a:r>
              <a:rPr lang="tr-TR"/>
              <a:t>c) Risk kontrol tedbirlerinin uygulanması: Kararlaştırılan tedbirlerin iş ve işlem basamakları, işlemi yapacak kişi ya da işyeri bölümü, sorumlu kişi ya da işyeri bölümü, başlama ve bitiş tarihi ile benzeri bilgileri içeren planlar hazırlanır. Bu planlar işverence uygulamaya konulur.</a:t>
            </a:r>
            <a:endParaRPr/>
          </a:p>
          <a:p>
            <a:pPr marL="0" lvl="0" indent="0" algn="just" rtl="0">
              <a:lnSpc>
                <a:spcPct val="90000"/>
              </a:lnSpc>
              <a:spcBef>
                <a:spcPts val="1000"/>
              </a:spcBef>
              <a:spcAft>
                <a:spcPts val="0"/>
              </a:spcAft>
              <a:buSzPts val="2595"/>
              <a:buNone/>
            </a:pPr>
            <a:endParaRPr/>
          </a:p>
          <a:p>
            <a:pPr marL="0" lvl="0" indent="0" algn="just" rtl="0">
              <a:lnSpc>
                <a:spcPct val="90000"/>
              </a:lnSpc>
              <a:spcBef>
                <a:spcPts val="1000"/>
              </a:spcBef>
              <a:spcAft>
                <a:spcPts val="0"/>
              </a:spcAft>
              <a:buSzPts val="2595"/>
              <a:buNone/>
            </a:pPr>
            <a:r>
              <a:rPr lang="tr-TR"/>
              <a:t>ç) Uygulamaların izlenmesi: Hazırlanan planların uygulama adımları düzenli olarak izlenir, denetlenir ve aksayan yönler tespit edilerek gerekli düzeltici ve önleyici işlemler tamamlanır.</a:t>
            </a:r>
            <a:endParaRPr/>
          </a:p>
        </p:txBody>
      </p:sp>
      <p:pic>
        <p:nvPicPr>
          <p:cNvPr id="195" name="Google Shape;195;p35" title="işlemler-Photoroom.png"/>
          <p:cNvPicPr preferRelativeResize="0"/>
          <p:nvPr/>
        </p:nvPicPr>
        <p:blipFill rotWithShape="1">
          <a:blip r:embed="rId3">
            <a:alphaModFix/>
          </a:blip>
          <a:srcRect l="42036" t="29010" r="16146" b="36757"/>
          <a:stretch/>
        </p:blipFill>
        <p:spPr>
          <a:xfrm>
            <a:off x="7136600" y="3797675"/>
            <a:ext cx="4865725" cy="3269475"/>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3cfc4893b23_1_13"/>
          <p:cNvSpPr txBox="1">
            <a:spLocks noGrp="1"/>
          </p:cNvSpPr>
          <p:nvPr>
            <p:ph type="title"/>
          </p:nvPr>
        </p:nvSpPr>
        <p:spPr>
          <a:xfrm>
            <a:off x="227598" y="596707"/>
            <a:ext cx="9438900" cy="49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a:t>9.5. Risklerin Kontrolü</a:t>
            </a:r>
            <a:endParaRPr sz="2400"/>
          </a:p>
        </p:txBody>
      </p:sp>
      <p:sp>
        <p:nvSpPr>
          <p:cNvPr id="201" name="Google Shape;201;g3cfc4893b23_1_13"/>
          <p:cNvSpPr txBox="1">
            <a:spLocks noGrp="1"/>
          </p:cNvSpPr>
          <p:nvPr>
            <p:ph type="body" idx="1"/>
          </p:nvPr>
        </p:nvSpPr>
        <p:spPr>
          <a:xfrm>
            <a:off x="792950" y="1206125"/>
            <a:ext cx="10758300" cy="56520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595"/>
              <a:buNone/>
            </a:pPr>
            <a:r>
              <a:rPr lang="tr-TR"/>
              <a:t>Risk kontrol adımları uygulanırken toplu korunma önlemlerine, kişisel korunma önlemlerine göre öncelik verilmesi ve uygulanacak önlemlerin yeni risklere neden olmaması sağlanır.</a:t>
            </a:r>
            <a:endParaRPr/>
          </a:p>
          <a:p>
            <a:pPr marL="0" lvl="0" indent="0" algn="just" rtl="0">
              <a:lnSpc>
                <a:spcPct val="100000"/>
              </a:lnSpc>
              <a:spcBef>
                <a:spcPts val="1000"/>
              </a:spcBef>
              <a:spcAft>
                <a:spcPts val="0"/>
              </a:spcAft>
              <a:buSzPts val="2595"/>
              <a:buNone/>
            </a:pPr>
            <a:r>
              <a:rPr lang="tr-TR"/>
              <a:t>Belirlenen risk için kontrol tedbirlerinin hayata geçirilmesinden sonra yeniden risk seviyesi tespiti yapılır.</a:t>
            </a:r>
            <a:endParaRPr/>
          </a:p>
          <a:p>
            <a:pPr marL="0" lvl="0" indent="0" algn="just" rtl="0">
              <a:lnSpc>
                <a:spcPct val="100000"/>
              </a:lnSpc>
              <a:spcBef>
                <a:spcPts val="1000"/>
              </a:spcBef>
              <a:spcAft>
                <a:spcPts val="1000"/>
              </a:spcAft>
              <a:buSzPts val="2595"/>
              <a:buNone/>
            </a:pPr>
            <a:r>
              <a:rPr lang="tr-TR"/>
              <a:t>Yeni seviye, kabul edilebilir risk seviyesinin üzerinde ise bu maddedeki adımlar tekrarlanır.</a:t>
            </a:r>
            <a:endParaRPr/>
          </a:p>
        </p:txBody>
      </p:sp>
      <p:pic>
        <p:nvPicPr>
          <p:cNvPr id="203" name="Google Shape;203;g3cfc4893b23_1_13" title="seviyleer-Photoroom.png"/>
          <p:cNvPicPr preferRelativeResize="0"/>
          <p:nvPr/>
        </p:nvPicPr>
        <p:blipFill rotWithShape="1">
          <a:blip r:embed="rId3">
            <a:alphaModFix/>
          </a:blip>
          <a:srcRect l="61141" t="32671" r="17202" b="40730"/>
          <a:stretch/>
        </p:blipFill>
        <p:spPr>
          <a:xfrm>
            <a:off x="4857320" y="3727075"/>
            <a:ext cx="2477376" cy="3042701"/>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3cfc4893b23_1_19"/>
          <p:cNvSpPr txBox="1">
            <a:spLocks noGrp="1"/>
          </p:cNvSpPr>
          <p:nvPr>
            <p:ph type="title"/>
          </p:nvPr>
        </p:nvSpPr>
        <p:spPr>
          <a:xfrm>
            <a:off x="227598" y="596707"/>
            <a:ext cx="9438900" cy="49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9.6. Risk Değerlendirmesinin Dokümantasyonu</a:t>
            </a:r>
            <a:endParaRPr sz="2400" dirty="0"/>
          </a:p>
        </p:txBody>
      </p:sp>
      <p:sp>
        <p:nvSpPr>
          <p:cNvPr id="209" name="Google Shape;209;g3cfc4893b23_1_19"/>
          <p:cNvSpPr txBox="1">
            <a:spLocks noGrp="1"/>
          </p:cNvSpPr>
          <p:nvPr>
            <p:ph type="body" idx="1"/>
          </p:nvPr>
        </p:nvSpPr>
        <p:spPr>
          <a:xfrm>
            <a:off x="846525" y="1425175"/>
            <a:ext cx="10694400" cy="5432700"/>
          </a:xfrm>
          <a:prstGeom prst="rect">
            <a:avLst/>
          </a:prstGeom>
          <a:noFill/>
          <a:ln>
            <a:noFill/>
          </a:ln>
        </p:spPr>
        <p:txBody>
          <a:bodyPr spcFirstLastPara="1" wrap="square" lIns="91425" tIns="45700" rIns="91425" bIns="45700" anchor="t" anchorCtr="0">
            <a:normAutofit/>
          </a:bodyPr>
          <a:lstStyle/>
          <a:p>
            <a:pPr marL="0" lvl="0" indent="0" algn="just" rtl="0">
              <a:spcBef>
                <a:spcPts val="1000"/>
              </a:spcBef>
              <a:spcAft>
                <a:spcPts val="1200"/>
              </a:spcAft>
              <a:buSzPts val="1100"/>
              <a:buNone/>
            </a:pPr>
            <a:r>
              <a:rPr lang="tr-TR" dirty="0"/>
              <a:t>a) İşyerinin </a:t>
            </a:r>
            <a:r>
              <a:rPr lang="tr-TR" dirty="0" err="1"/>
              <a:t>ünvanı</a:t>
            </a:r>
            <a:r>
              <a:rPr lang="tr-TR" dirty="0"/>
              <a:t>, adresi ve işverenin adı</a:t>
            </a:r>
            <a:r>
              <a:rPr lang="tr-TR" dirty="0" smtClean="0"/>
              <a:t>.</a:t>
            </a:r>
            <a:endParaRPr dirty="0"/>
          </a:p>
          <a:p>
            <a:pPr marL="0" lvl="0" indent="0" algn="just" rtl="0">
              <a:spcBef>
                <a:spcPts val="1000"/>
              </a:spcBef>
              <a:spcAft>
                <a:spcPts val="1200"/>
              </a:spcAft>
              <a:buSzPts val="1100"/>
              <a:buNone/>
            </a:pPr>
            <a:r>
              <a:rPr lang="tr-TR" dirty="0"/>
              <a:t>b) Gerçekleştiren kişilerin isim ve </a:t>
            </a:r>
            <a:r>
              <a:rPr lang="tr-TR" dirty="0" err="1"/>
              <a:t>ünvanları</a:t>
            </a:r>
            <a:r>
              <a:rPr lang="tr-TR" dirty="0"/>
              <a:t> ile bunlardan iş güvenliği uzmanı ve işyeri hekimi olanların Bakanlıkça verilmiş belge bilgileri</a:t>
            </a:r>
            <a:r>
              <a:rPr lang="tr-TR" dirty="0" smtClean="0"/>
              <a:t>.</a:t>
            </a:r>
            <a:endParaRPr dirty="0"/>
          </a:p>
          <a:p>
            <a:pPr marL="0" lvl="0" indent="0" algn="just" rtl="0">
              <a:spcBef>
                <a:spcPts val="1000"/>
              </a:spcBef>
              <a:spcAft>
                <a:spcPts val="1200"/>
              </a:spcAft>
              <a:buSzPts val="1100"/>
              <a:buNone/>
            </a:pPr>
            <a:r>
              <a:rPr lang="tr-TR" dirty="0"/>
              <a:t>c) Gerçekleştirildiği tarih ve geçerlilik tarihi</a:t>
            </a:r>
            <a:r>
              <a:rPr lang="tr-TR" dirty="0" smtClean="0"/>
              <a:t>.</a:t>
            </a:r>
            <a:endParaRPr dirty="0"/>
          </a:p>
          <a:p>
            <a:pPr marL="0" lvl="0" indent="0" algn="just" rtl="0">
              <a:spcBef>
                <a:spcPts val="1000"/>
              </a:spcBef>
              <a:spcAft>
                <a:spcPts val="1200"/>
              </a:spcAft>
              <a:buSzPts val="1100"/>
              <a:buNone/>
            </a:pPr>
            <a:r>
              <a:rPr lang="tr-TR" dirty="0"/>
              <a:t>ç) Risk değerlendirmesi işyerindeki farklı bölümler için ayrı ayrı yapılmışsa her birinin adı</a:t>
            </a:r>
            <a:r>
              <a:rPr lang="tr-TR" dirty="0" smtClean="0"/>
              <a:t>.</a:t>
            </a:r>
            <a:endParaRPr dirty="0"/>
          </a:p>
          <a:p>
            <a:pPr marL="0" lvl="0" indent="0" algn="just" rtl="0">
              <a:spcBef>
                <a:spcPts val="1000"/>
              </a:spcBef>
              <a:spcAft>
                <a:spcPts val="1200"/>
              </a:spcAft>
              <a:buSzPts val="1100"/>
              <a:buNone/>
            </a:pPr>
            <a:r>
              <a:rPr lang="tr-TR" dirty="0"/>
              <a:t>d) Belirlenen tehlike kaynakları ile tehlikeler.</a:t>
            </a:r>
            <a:endParaRPr dirty="0"/>
          </a:p>
          <a:p>
            <a:pPr marL="0" lvl="0" indent="0" algn="just" rtl="0">
              <a:lnSpc>
                <a:spcPct val="90000"/>
              </a:lnSpc>
              <a:spcBef>
                <a:spcPts val="1000"/>
              </a:spcBef>
              <a:spcAft>
                <a:spcPts val="1200"/>
              </a:spcAft>
              <a:buSzPts val="2400"/>
              <a:buNone/>
            </a:pPr>
            <a:endParaRPr dirty="0"/>
          </a:p>
        </p:txBody>
      </p:sp>
      <p:sp>
        <p:nvSpPr>
          <p:cNvPr id="5"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6"/>
          <p:cNvSpPr txBox="1">
            <a:spLocks noGrp="1"/>
          </p:cNvSpPr>
          <p:nvPr>
            <p:ph type="title"/>
          </p:nvPr>
        </p:nvSpPr>
        <p:spPr>
          <a:xfrm>
            <a:off x="227598" y="596707"/>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a:t>9.6. Risk Değerlendirmesinin Dokümantasyonu</a:t>
            </a:r>
            <a:endParaRPr sz="2400"/>
          </a:p>
        </p:txBody>
      </p:sp>
      <p:sp>
        <p:nvSpPr>
          <p:cNvPr id="216" name="Google Shape;216;p36"/>
          <p:cNvSpPr txBox="1">
            <a:spLocks noGrp="1"/>
          </p:cNvSpPr>
          <p:nvPr>
            <p:ph type="body" idx="1"/>
          </p:nvPr>
        </p:nvSpPr>
        <p:spPr>
          <a:xfrm>
            <a:off x="814400" y="1289775"/>
            <a:ext cx="7405675" cy="5568300"/>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Aft>
                <a:spcPts val="1200"/>
              </a:spcAft>
              <a:buSzPts val="2400"/>
              <a:buNone/>
            </a:pPr>
            <a:r>
              <a:rPr lang="tr-TR" dirty="0"/>
              <a:t>e) Tespit edilen riskler</a:t>
            </a:r>
            <a:r>
              <a:rPr lang="tr-TR" dirty="0" smtClean="0"/>
              <a:t>.</a:t>
            </a:r>
            <a:endParaRPr dirty="0"/>
          </a:p>
          <a:p>
            <a:pPr marL="0" lvl="0" indent="0" algn="just" rtl="0">
              <a:lnSpc>
                <a:spcPct val="90000"/>
              </a:lnSpc>
              <a:spcAft>
                <a:spcPts val="1200"/>
              </a:spcAft>
              <a:buSzPts val="2400"/>
              <a:buNone/>
            </a:pPr>
            <a:r>
              <a:rPr lang="tr-TR" dirty="0"/>
              <a:t>f) Risk analizinde kullanılan yöntem veya yöntemler</a:t>
            </a:r>
            <a:r>
              <a:rPr lang="tr-TR" dirty="0" smtClean="0"/>
              <a:t>.</a:t>
            </a:r>
            <a:endParaRPr dirty="0"/>
          </a:p>
          <a:p>
            <a:pPr marL="0" lvl="0" indent="0" algn="just" rtl="0">
              <a:lnSpc>
                <a:spcPct val="90000"/>
              </a:lnSpc>
              <a:spcAft>
                <a:spcPts val="1200"/>
              </a:spcAft>
              <a:buSzPts val="2400"/>
              <a:buNone/>
            </a:pPr>
            <a:r>
              <a:rPr lang="tr-TR" dirty="0" smtClean="0"/>
              <a:t>g) Tespit </a:t>
            </a:r>
            <a:r>
              <a:rPr lang="tr-TR" dirty="0"/>
              <a:t>edilen risklerin önem ve öncelik sırasını da içeren </a:t>
            </a:r>
            <a:br>
              <a:rPr lang="tr-TR" dirty="0"/>
            </a:br>
            <a:r>
              <a:rPr lang="tr-TR" dirty="0"/>
              <a:t>     analiz sonuçları</a:t>
            </a:r>
            <a:r>
              <a:rPr lang="tr-TR" dirty="0" smtClean="0"/>
              <a:t>.</a:t>
            </a:r>
            <a:endParaRPr dirty="0"/>
          </a:p>
          <a:p>
            <a:pPr marL="0" lvl="0" indent="0" algn="just" rtl="0">
              <a:lnSpc>
                <a:spcPct val="90000"/>
              </a:lnSpc>
              <a:spcAft>
                <a:spcPts val="1200"/>
              </a:spcAft>
              <a:buSzPts val="2400"/>
              <a:buNone/>
            </a:pPr>
            <a:r>
              <a:rPr lang="tr-TR" dirty="0" smtClean="0"/>
              <a:t>ğ) Düzeltici </a:t>
            </a:r>
            <a:r>
              <a:rPr lang="tr-TR" dirty="0"/>
              <a:t>ve önleyici kontrol tedbirleri, gerçekleştirilme </a:t>
            </a:r>
            <a:br>
              <a:rPr lang="tr-TR" dirty="0"/>
            </a:br>
            <a:r>
              <a:rPr lang="tr-TR" dirty="0"/>
              <a:t>     tarihleri ve sonrasında tespit edilen risk seviyesi.</a:t>
            </a:r>
            <a:endParaRPr dirty="0"/>
          </a:p>
        </p:txBody>
      </p:sp>
      <p:pic>
        <p:nvPicPr>
          <p:cNvPr id="218" name="Google Shape;218;p36" title="önem sırası-Photoroom (1).png"/>
          <p:cNvPicPr preferRelativeResize="0"/>
          <p:nvPr/>
        </p:nvPicPr>
        <p:blipFill rotWithShape="1">
          <a:blip r:embed="rId3">
            <a:alphaModFix/>
          </a:blip>
          <a:srcRect l="38434" t="19602" r="34365" b="49732"/>
          <a:stretch/>
        </p:blipFill>
        <p:spPr>
          <a:xfrm>
            <a:off x="8829675" y="2821870"/>
            <a:ext cx="3235177" cy="3650381"/>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7"/>
          <p:cNvSpPr txBox="1">
            <a:spLocks noGrp="1"/>
          </p:cNvSpPr>
          <p:nvPr>
            <p:ph type="title"/>
          </p:nvPr>
        </p:nvSpPr>
        <p:spPr>
          <a:xfrm>
            <a:off x="227598" y="596707"/>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a:t>9.7. RİSK DEĞERLENDİRMESİNİN YENİLENMESİ</a:t>
            </a:r>
            <a:endParaRPr sz="2400"/>
          </a:p>
        </p:txBody>
      </p:sp>
      <p:sp>
        <p:nvSpPr>
          <p:cNvPr id="224" name="Google Shape;224;p37"/>
          <p:cNvSpPr txBox="1">
            <a:spLocks noGrp="1"/>
          </p:cNvSpPr>
          <p:nvPr>
            <p:ph type="body" idx="1"/>
          </p:nvPr>
        </p:nvSpPr>
        <p:spPr>
          <a:xfrm>
            <a:off x="838199" y="1384208"/>
            <a:ext cx="11016343" cy="542065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tr-TR"/>
              <a:t>Risk Değerlendirmeleri;</a:t>
            </a:r>
            <a:endParaRPr/>
          </a:p>
          <a:p>
            <a:pPr marL="0" lvl="0" indent="0" algn="l" rtl="0">
              <a:lnSpc>
                <a:spcPct val="90000"/>
              </a:lnSpc>
              <a:spcBef>
                <a:spcPts val="1000"/>
              </a:spcBef>
              <a:spcAft>
                <a:spcPts val="0"/>
              </a:spcAft>
              <a:buSzPts val="2400"/>
              <a:buNone/>
            </a:pPr>
            <a:endParaRPr/>
          </a:p>
          <a:p>
            <a:pPr marL="342900" lvl="0" indent="-342900" algn="l" rtl="0">
              <a:lnSpc>
                <a:spcPct val="90000"/>
              </a:lnSpc>
              <a:spcBef>
                <a:spcPts val="1000"/>
              </a:spcBef>
              <a:spcAft>
                <a:spcPts val="0"/>
              </a:spcAft>
              <a:buSzPts val="2400"/>
              <a:buChar char="•"/>
            </a:pPr>
            <a:r>
              <a:rPr lang="tr-TR"/>
              <a:t>Çok tehlikeli sınıfta  en geç 2</a:t>
            </a:r>
            <a:endParaRPr/>
          </a:p>
          <a:p>
            <a:pPr marL="342900" lvl="0" indent="-342900" algn="l" rtl="0">
              <a:lnSpc>
                <a:spcPct val="90000"/>
              </a:lnSpc>
              <a:spcBef>
                <a:spcPts val="1000"/>
              </a:spcBef>
              <a:spcAft>
                <a:spcPts val="0"/>
              </a:spcAft>
              <a:buSzPts val="2400"/>
              <a:buChar char="•"/>
            </a:pPr>
            <a:r>
              <a:rPr lang="tr-TR"/>
              <a:t>Tehlikeli sınıfta en geç 4</a:t>
            </a:r>
            <a:endParaRPr/>
          </a:p>
          <a:p>
            <a:pPr marL="342900" lvl="0" indent="-342900" algn="l" rtl="0">
              <a:lnSpc>
                <a:spcPct val="90000"/>
              </a:lnSpc>
              <a:spcBef>
                <a:spcPts val="1000"/>
              </a:spcBef>
              <a:spcAft>
                <a:spcPts val="0"/>
              </a:spcAft>
              <a:buSzPts val="2400"/>
              <a:buChar char="•"/>
            </a:pPr>
            <a:r>
              <a:rPr lang="tr-TR"/>
              <a:t>Az tehlikeli sınıfta  en geç 6</a:t>
            </a:r>
            <a:endParaRPr/>
          </a:p>
          <a:p>
            <a:pPr marL="0" lvl="0" indent="0" algn="l" rtl="0">
              <a:lnSpc>
                <a:spcPct val="90000"/>
              </a:lnSpc>
              <a:spcBef>
                <a:spcPts val="1000"/>
              </a:spcBef>
              <a:spcAft>
                <a:spcPts val="0"/>
              </a:spcAft>
              <a:buSzPts val="2400"/>
              <a:buNone/>
            </a:pPr>
            <a:r>
              <a:rPr lang="tr-TR"/>
              <a:t>yılda bir yenilenmelidir.</a:t>
            </a:r>
            <a:endParaRPr/>
          </a:p>
        </p:txBody>
      </p:sp>
      <p:pic>
        <p:nvPicPr>
          <p:cNvPr id="226" name="Google Shape;226;p37"/>
          <p:cNvPicPr preferRelativeResize="0"/>
          <p:nvPr/>
        </p:nvPicPr>
        <p:blipFill rotWithShape="1">
          <a:blip r:embed="rId3">
            <a:alphaModFix/>
          </a:blip>
          <a:srcRect/>
          <a:stretch/>
        </p:blipFill>
        <p:spPr>
          <a:xfrm>
            <a:off x="6225776" y="1637605"/>
            <a:ext cx="5176677" cy="2831249"/>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8"/>
          <p:cNvSpPr txBox="1">
            <a:spLocks noGrp="1"/>
          </p:cNvSpPr>
          <p:nvPr>
            <p:ph type="title"/>
          </p:nvPr>
        </p:nvSpPr>
        <p:spPr>
          <a:xfrm>
            <a:off x="227598" y="596707"/>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9.7. Risk Değerlendirmesinin Yenilenmesi</a:t>
            </a:r>
            <a:endParaRPr sz="2400" dirty="0"/>
          </a:p>
        </p:txBody>
      </p:sp>
      <p:sp>
        <p:nvSpPr>
          <p:cNvPr id="232" name="Google Shape;232;p38"/>
          <p:cNvSpPr txBox="1">
            <a:spLocks noGrp="1"/>
          </p:cNvSpPr>
          <p:nvPr>
            <p:ph type="body" idx="1"/>
          </p:nvPr>
        </p:nvSpPr>
        <p:spPr>
          <a:xfrm>
            <a:off x="781050" y="1216200"/>
            <a:ext cx="11073400" cy="564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tr-TR" dirty="0"/>
              <a:t>Bunun dışında;</a:t>
            </a:r>
            <a:endParaRPr dirty="0"/>
          </a:p>
          <a:p>
            <a:pPr marL="0" lvl="0" indent="0" algn="l" rtl="0">
              <a:lnSpc>
                <a:spcPct val="90000"/>
              </a:lnSpc>
              <a:spcBef>
                <a:spcPts val="1000"/>
              </a:spcBef>
              <a:spcAft>
                <a:spcPts val="0"/>
              </a:spcAft>
              <a:buSzPts val="2400"/>
              <a:buNone/>
            </a:pPr>
            <a:r>
              <a:rPr lang="tr-TR" dirty="0"/>
              <a:t>• İşyeri taşınırsa,</a:t>
            </a:r>
            <a:endParaRPr dirty="0"/>
          </a:p>
          <a:p>
            <a:pPr marL="0" lvl="0" indent="0" algn="l" rtl="0">
              <a:lnSpc>
                <a:spcPct val="90000"/>
              </a:lnSpc>
              <a:spcBef>
                <a:spcPts val="1000"/>
              </a:spcBef>
              <a:spcAft>
                <a:spcPts val="0"/>
              </a:spcAft>
              <a:buSzPts val="2400"/>
              <a:buNone/>
            </a:pPr>
            <a:r>
              <a:rPr lang="tr-TR" dirty="0"/>
              <a:t>• Teknoloji, kullanılan madde ve ekipmanlar değişirse,</a:t>
            </a:r>
            <a:endParaRPr dirty="0"/>
          </a:p>
          <a:p>
            <a:pPr marL="0" lvl="0" indent="0" algn="l" rtl="0">
              <a:lnSpc>
                <a:spcPct val="90000"/>
              </a:lnSpc>
              <a:spcBef>
                <a:spcPts val="1000"/>
              </a:spcBef>
              <a:spcAft>
                <a:spcPts val="0"/>
              </a:spcAft>
              <a:buSzPts val="2400"/>
              <a:buNone/>
            </a:pPr>
            <a:r>
              <a:rPr lang="tr-TR" dirty="0"/>
              <a:t>• Üretim Yöntemi değişirse,</a:t>
            </a:r>
            <a:endParaRPr dirty="0"/>
          </a:p>
          <a:p>
            <a:pPr marL="0" lvl="0" indent="0" algn="l" rtl="0">
              <a:lnSpc>
                <a:spcPct val="90000"/>
              </a:lnSpc>
              <a:spcBef>
                <a:spcPts val="1000"/>
              </a:spcBef>
              <a:spcAft>
                <a:spcPts val="0"/>
              </a:spcAft>
              <a:buSzPts val="2400"/>
              <a:buNone/>
            </a:pPr>
            <a:r>
              <a:rPr lang="tr-TR" dirty="0"/>
              <a:t>• İş kazası, meslek hastalığı ve ramak kala olay meydana gelirse,</a:t>
            </a:r>
            <a:endParaRPr dirty="0"/>
          </a:p>
          <a:p>
            <a:pPr marL="0" lvl="0" indent="0" algn="l" rtl="0">
              <a:lnSpc>
                <a:spcPct val="90000"/>
              </a:lnSpc>
              <a:spcBef>
                <a:spcPts val="1000"/>
              </a:spcBef>
              <a:spcAft>
                <a:spcPts val="0"/>
              </a:spcAft>
              <a:buSzPts val="2400"/>
              <a:buNone/>
            </a:pPr>
            <a:r>
              <a:rPr lang="tr-TR" dirty="0"/>
              <a:t>• Çalışma ortamına ait sınır değerlere ilişkin bir mevzuat değişikliği olursa,</a:t>
            </a:r>
            <a:endParaRPr dirty="0"/>
          </a:p>
          <a:p>
            <a:pPr marL="0" lvl="0" indent="0" algn="l" rtl="0">
              <a:lnSpc>
                <a:spcPct val="90000"/>
              </a:lnSpc>
              <a:spcBef>
                <a:spcPts val="1000"/>
              </a:spcBef>
              <a:spcAft>
                <a:spcPts val="0"/>
              </a:spcAft>
              <a:buSzPts val="2400"/>
              <a:buNone/>
            </a:pPr>
            <a:r>
              <a:rPr lang="tr-TR" dirty="0"/>
              <a:t>• İşyeri dışından kaynaklanan ve işyerini etkileyebilecek yeni bir tehlike ortaya çıkarsa</a:t>
            </a:r>
            <a:endParaRPr dirty="0"/>
          </a:p>
          <a:p>
            <a:pPr marL="0" lvl="0" indent="0" algn="l" rtl="0">
              <a:lnSpc>
                <a:spcPct val="90000"/>
              </a:lnSpc>
              <a:spcBef>
                <a:spcPts val="1000"/>
              </a:spcBef>
              <a:spcAft>
                <a:spcPts val="0"/>
              </a:spcAft>
              <a:buSzPts val="2400"/>
              <a:buNone/>
            </a:pPr>
            <a:endParaRPr dirty="0"/>
          </a:p>
          <a:p>
            <a:pPr marL="0" lvl="0" indent="0" algn="l" rtl="0">
              <a:lnSpc>
                <a:spcPct val="90000"/>
              </a:lnSpc>
              <a:spcBef>
                <a:spcPts val="1000"/>
              </a:spcBef>
              <a:spcAft>
                <a:spcPts val="0"/>
              </a:spcAft>
              <a:buSzPts val="2400"/>
              <a:buNone/>
            </a:pPr>
            <a:r>
              <a:rPr lang="tr-TR" dirty="0"/>
              <a:t>Risk değerlendirmesi yenilenir.</a:t>
            </a:r>
            <a:endParaRPr dirty="0"/>
          </a:p>
        </p:txBody>
      </p:sp>
      <p:sp>
        <p:nvSpPr>
          <p:cNvPr id="5"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9"/>
          <p:cNvSpPr txBox="1">
            <a:spLocks noGrp="1"/>
          </p:cNvSpPr>
          <p:nvPr>
            <p:ph type="title"/>
          </p:nvPr>
        </p:nvSpPr>
        <p:spPr>
          <a:xfrm>
            <a:off x="227598" y="596707"/>
            <a:ext cx="9438916"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2600"/>
              <a:buNone/>
            </a:pPr>
            <a:r>
              <a:rPr lang="tr-TR" sz="2400"/>
              <a:t>9.8. Risk Değerlendirmesi Hakkında Çalışanların Bilgilendirilmesi</a:t>
            </a:r>
            <a:endParaRPr sz="2400"/>
          </a:p>
        </p:txBody>
      </p:sp>
      <p:sp>
        <p:nvSpPr>
          <p:cNvPr id="239" name="Google Shape;239;p39"/>
          <p:cNvSpPr txBox="1">
            <a:spLocks noGrp="1"/>
          </p:cNvSpPr>
          <p:nvPr>
            <p:ph type="body" idx="1"/>
          </p:nvPr>
        </p:nvSpPr>
        <p:spPr>
          <a:xfrm>
            <a:off x="838200" y="1384200"/>
            <a:ext cx="6737400" cy="5420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tr-TR" sz="2200"/>
              <a:t>İşyerinde çalışanlar, çalışan temsilcileri ve başka</a:t>
            </a:r>
            <a:endParaRPr sz="2200"/>
          </a:p>
          <a:p>
            <a:pPr marL="0" lvl="0" indent="0" algn="l" rtl="0">
              <a:lnSpc>
                <a:spcPct val="90000"/>
              </a:lnSpc>
              <a:spcBef>
                <a:spcPts val="1000"/>
              </a:spcBef>
              <a:spcAft>
                <a:spcPts val="0"/>
              </a:spcAft>
              <a:buSzPts val="2400"/>
              <a:buNone/>
            </a:pPr>
            <a:r>
              <a:rPr lang="tr-TR" sz="2200"/>
              <a:t>işyerlerinden çalışmak üzere gelen çalışanlar ve</a:t>
            </a:r>
            <a:endParaRPr sz="2200"/>
          </a:p>
          <a:p>
            <a:pPr marL="0" lvl="0" indent="0" algn="l" rtl="0">
              <a:lnSpc>
                <a:spcPct val="90000"/>
              </a:lnSpc>
              <a:spcBef>
                <a:spcPts val="1000"/>
              </a:spcBef>
              <a:spcAft>
                <a:spcPts val="0"/>
              </a:spcAft>
              <a:buSzPts val="2400"/>
              <a:buNone/>
            </a:pPr>
            <a:r>
              <a:rPr lang="tr-TR" sz="2200"/>
              <a:t>bunların işverenleri; işyerinde karşılaşılabilecek</a:t>
            </a:r>
            <a:endParaRPr sz="2200"/>
          </a:p>
          <a:p>
            <a:pPr marL="0" lvl="0" indent="0" algn="l" rtl="0">
              <a:lnSpc>
                <a:spcPct val="90000"/>
              </a:lnSpc>
              <a:spcBef>
                <a:spcPts val="1000"/>
              </a:spcBef>
              <a:spcAft>
                <a:spcPts val="0"/>
              </a:spcAft>
              <a:buSzPts val="2400"/>
              <a:buNone/>
            </a:pPr>
            <a:r>
              <a:rPr lang="tr-TR" sz="2200"/>
              <a:t>sağlık ve güvenlik riskleri ile düzeltici ve önleyici</a:t>
            </a:r>
            <a:endParaRPr sz="2200"/>
          </a:p>
          <a:p>
            <a:pPr marL="0" lvl="0" indent="0" algn="l" rtl="0">
              <a:lnSpc>
                <a:spcPct val="90000"/>
              </a:lnSpc>
              <a:spcBef>
                <a:spcPts val="1000"/>
              </a:spcBef>
              <a:spcAft>
                <a:spcPts val="0"/>
              </a:spcAft>
              <a:buSzPts val="2400"/>
              <a:buNone/>
            </a:pPr>
            <a:r>
              <a:rPr lang="tr-TR" sz="2200"/>
              <a:t>tedbirler hakkında bilgilendirilir.</a:t>
            </a:r>
            <a:endParaRPr sz="2200"/>
          </a:p>
        </p:txBody>
      </p:sp>
      <p:pic>
        <p:nvPicPr>
          <p:cNvPr id="241" name="Google Shape;241;p39" title="info.png"/>
          <p:cNvPicPr preferRelativeResize="0"/>
          <p:nvPr/>
        </p:nvPicPr>
        <p:blipFill>
          <a:blip r:embed="rId3">
            <a:alphaModFix/>
          </a:blip>
          <a:stretch>
            <a:fillRect/>
          </a:stretch>
        </p:blipFill>
        <p:spPr>
          <a:xfrm>
            <a:off x="7834875" y="1719375"/>
            <a:ext cx="3737973" cy="4526152"/>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0"/>
          <p:cNvSpPr txBox="1">
            <a:spLocks noGrp="1"/>
          </p:cNvSpPr>
          <p:nvPr>
            <p:ph type="title"/>
          </p:nvPr>
        </p:nvSpPr>
        <p:spPr>
          <a:xfrm>
            <a:off x="227598" y="596707"/>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a:t>9.9. İşyeri Sağlık ve Güvenlik Birimi Kurma Yükümlülüğü</a:t>
            </a:r>
            <a:endParaRPr sz="2400"/>
          </a:p>
        </p:txBody>
      </p:sp>
      <p:sp>
        <p:nvSpPr>
          <p:cNvPr id="247" name="Google Shape;247;p40"/>
          <p:cNvSpPr txBox="1">
            <a:spLocks noGrp="1"/>
          </p:cNvSpPr>
          <p:nvPr>
            <p:ph type="body" idx="1"/>
          </p:nvPr>
        </p:nvSpPr>
        <p:spPr>
          <a:xfrm>
            <a:off x="838200" y="1384200"/>
            <a:ext cx="10944000" cy="5420700"/>
          </a:xfrm>
          <a:prstGeom prst="rect">
            <a:avLst/>
          </a:prstGeom>
          <a:noFill/>
          <a:ln>
            <a:noFill/>
          </a:ln>
        </p:spPr>
        <p:txBody>
          <a:bodyPr spcFirstLastPara="1" wrap="square" lIns="91425" tIns="45700" rIns="91425" bIns="45700" anchor="t" anchorCtr="0">
            <a:normAutofit/>
          </a:bodyPr>
          <a:lstStyle/>
          <a:p>
            <a:pPr marL="0" lvl="0" indent="0" rtl="0">
              <a:lnSpc>
                <a:spcPct val="90000"/>
              </a:lnSpc>
              <a:spcBef>
                <a:spcPts val="1000"/>
              </a:spcBef>
              <a:spcAft>
                <a:spcPts val="0"/>
              </a:spcAft>
              <a:buSzPts val="2400"/>
              <a:buNone/>
            </a:pPr>
            <a:r>
              <a:rPr lang="tr-TR" dirty="0"/>
              <a:t>İşveren, işyeri hekimi ve iş güvenliği uzmanının tam süreli görevlendirilmesi gereken durumlarda İSGB kurar.</a:t>
            </a:r>
            <a:endParaRPr dirty="0"/>
          </a:p>
          <a:p>
            <a:pPr marL="0" lvl="0" indent="0" rtl="0">
              <a:lnSpc>
                <a:spcPct val="90000"/>
              </a:lnSpc>
              <a:spcBef>
                <a:spcPts val="1000"/>
              </a:spcBef>
              <a:spcAft>
                <a:spcPts val="0"/>
              </a:spcAft>
              <a:buSzPts val="2400"/>
              <a:buNone/>
            </a:pPr>
            <a:endParaRPr dirty="0"/>
          </a:p>
          <a:p>
            <a:pPr marL="0" lvl="0" indent="0" rtl="0">
              <a:lnSpc>
                <a:spcPct val="90000"/>
              </a:lnSpc>
              <a:spcBef>
                <a:spcPts val="1000"/>
              </a:spcBef>
              <a:spcAft>
                <a:spcPts val="0"/>
              </a:spcAft>
              <a:buSzPts val="2400"/>
              <a:buNone/>
            </a:pPr>
            <a:r>
              <a:rPr lang="tr-TR" dirty="0"/>
              <a:t>İSGB; en az bir işyeri hekimi ile işyerinin tehlike sınıfına uygun belgeye sahip en az bir iş güvenliği uzmanının görevlendirilmesi ile oluşturulur.</a:t>
            </a:r>
            <a:endParaRPr dirty="0"/>
          </a:p>
          <a:p>
            <a:pPr marL="0" lvl="0" indent="0" rtl="0">
              <a:lnSpc>
                <a:spcPct val="90000"/>
              </a:lnSpc>
              <a:spcBef>
                <a:spcPts val="1000"/>
              </a:spcBef>
              <a:spcAft>
                <a:spcPts val="0"/>
              </a:spcAft>
              <a:buSzPts val="2400"/>
              <a:buNone/>
            </a:pPr>
            <a:endParaRPr dirty="0"/>
          </a:p>
          <a:p>
            <a:pPr marL="0" lvl="0" indent="0" rtl="0">
              <a:lnSpc>
                <a:spcPct val="90000"/>
              </a:lnSpc>
              <a:spcBef>
                <a:spcPts val="1000"/>
              </a:spcBef>
              <a:spcAft>
                <a:spcPts val="0"/>
              </a:spcAft>
              <a:buSzPts val="2400"/>
              <a:buNone/>
            </a:pPr>
            <a:r>
              <a:rPr lang="tr-TR" dirty="0"/>
              <a:t>Bu birimde işveren diğer sağlık personeli de </a:t>
            </a:r>
            <a:r>
              <a:rPr lang="tr-TR" dirty="0" smtClean="0"/>
              <a:t/>
            </a:r>
            <a:br>
              <a:rPr lang="tr-TR" dirty="0" smtClean="0"/>
            </a:br>
            <a:r>
              <a:rPr lang="tr-TR" dirty="0" smtClean="0"/>
              <a:t>görevlendirebilir</a:t>
            </a:r>
            <a:r>
              <a:rPr lang="tr-TR" dirty="0"/>
              <a:t>.</a:t>
            </a:r>
            <a:endParaRPr dirty="0"/>
          </a:p>
        </p:txBody>
      </p:sp>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pic>
        <p:nvPicPr>
          <p:cNvPr id="3" name="Resim 2"/>
          <p:cNvPicPr>
            <a:picLocks noChangeAspect="1"/>
          </p:cNvPicPr>
          <p:nvPr/>
        </p:nvPicPr>
        <p:blipFill rotWithShape="1">
          <a:blip r:embed="rId3">
            <a:extLst>
              <a:ext uri="{28A0092B-C50C-407E-A947-70E740481C1C}">
                <a14:useLocalDpi xmlns:a14="http://schemas.microsoft.com/office/drawing/2010/main" val="0"/>
              </a:ext>
            </a:extLst>
          </a:blip>
          <a:srcRect l="2920" t="19465" r="3162" b="19951"/>
          <a:stretch/>
        </p:blipFill>
        <p:spPr>
          <a:xfrm flipH="1">
            <a:off x="7553324" y="3865695"/>
            <a:ext cx="4638675" cy="299230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41"/>
          <p:cNvSpPr txBox="1">
            <a:spLocks noGrp="1"/>
          </p:cNvSpPr>
          <p:nvPr>
            <p:ph type="title"/>
          </p:nvPr>
        </p:nvSpPr>
        <p:spPr>
          <a:xfrm>
            <a:off x="227598" y="596707"/>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a:t>9.9. İşyeri Sağlık ve Güvenlik Birimi Kurma Yükümlülüğü</a:t>
            </a:r>
            <a:endParaRPr sz="2400"/>
          </a:p>
        </p:txBody>
      </p:sp>
      <p:sp>
        <p:nvSpPr>
          <p:cNvPr id="255" name="Google Shape;255;p41"/>
          <p:cNvSpPr txBox="1">
            <a:spLocks noGrp="1"/>
          </p:cNvSpPr>
          <p:nvPr>
            <p:ph type="body" idx="1"/>
          </p:nvPr>
        </p:nvSpPr>
        <p:spPr>
          <a:xfrm>
            <a:off x="438600" y="1505175"/>
            <a:ext cx="11612700" cy="5352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tr-TR"/>
              <a:t>İş sağlığı ve güvenliği hizmetlerinin yürütülmesi amacıyla işveren tarafından işyerlerinde kurulacak olan iş sağlığı ve güvenliği birimlerinde aşağıdaki şartlar sağlanır.</a:t>
            </a:r>
            <a:endParaRPr/>
          </a:p>
          <a:p>
            <a:pPr marL="0" lvl="0" indent="0" algn="l" rtl="0">
              <a:lnSpc>
                <a:spcPct val="90000"/>
              </a:lnSpc>
              <a:spcBef>
                <a:spcPts val="1000"/>
              </a:spcBef>
              <a:spcAft>
                <a:spcPts val="0"/>
              </a:spcAft>
              <a:buSzPts val="2400"/>
              <a:buNone/>
            </a:pPr>
            <a:endParaRPr/>
          </a:p>
          <a:p>
            <a:pPr marL="0" lvl="0" indent="0" algn="l" rtl="0">
              <a:lnSpc>
                <a:spcPct val="90000"/>
              </a:lnSpc>
              <a:spcBef>
                <a:spcPts val="1000"/>
              </a:spcBef>
              <a:spcAft>
                <a:spcPts val="0"/>
              </a:spcAft>
              <a:buSzPts val="2400"/>
              <a:buNone/>
            </a:pPr>
            <a:r>
              <a:rPr lang="tr-TR"/>
              <a:t>a) İSGB, iş sağlığı ve güvenliği hizmetlerinin yürütülmesine ve çalışan personel sayısına uygun büyüklükte bir yerde kurulur. Bu birimin asıl işin yürütüldüğü mekânda ve giriş katta kurulması esastır.</a:t>
            </a:r>
            <a:endParaRPr/>
          </a:p>
        </p:txBody>
      </p:sp>
      <p:pic>
        <p:nvPicPr>
          <p:cNvPr id="257" name="Google Shape;257;p41" title="office women.png"/>
          <p:cNvPicPr preferRelativeResize="0"/>
          <p:nvPr/>
        </p:nvPicPr>
        <p:blipFill>
          <a:blip r:embed="rId3">
            <a:alphaModFix/>
          </a:blip>
          <a:stretch>
            <a:fillRect/>
          </a:stretch>
        </p:blipFill>
        <p:spPr>
          <a:xfrm>
            <a:off x="4572075" y="3719282"/>
            <a:ext cx="4169874" cy="3128523"/>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2"/>
          <p:cNvSpPr txBox="1">
            <a:spLocks noGrp="1"/>
          </p:cNvSpPr>
          <p:nvPr>
            <p:ph type="title"/>
          </p:nvPr>
        </p:nvSpPr>
        <p:spPr>
          <a:xfrm>
            <a:off x="227598" y="596707"/>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a:t>9.9. İşyeri Sağlık ve Güvenlik Birimi Kurma Yükümlülüğü</a:t>
            </a:r>
            <a:endParaRPr sz="2400"/>
          </a:p>
        </p:txBody>
      </p:sp>
      <p:sp>
        <p:nvSpPr>
          <p:cNvPr id="263" name="Google Shape;263;p42"/>
          <p:cNvSpPr txBox="1">
            <a:spLocks noGrp="1"/>
          </p:cNvSpPr>
          <p:nvPr>
            <p:ph type="body" idx="1"/>
          </p:nvPr>
        </p:nvSpPr>
        <p:spPr>
          <a:xfrm>
            <a:off x="846525" y="1628775"/>
            <a:ext cx="11345400" cy="5468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595"/>
              <a:buNone/>
            </a:pPr>
            <a:r>
              <a:rPr lang="tr-TR"/>
              <a:t>b) Bu birimlerde sekizer metrekareden az olmamak üzere bir iş güvenliği uzmanı odası ile</a:t>
            </a:r>
            <a:endParaRPr/>
          </a:p>
          <a:p>
            <a:pPr marL="0" lvl="0" indent="0" algn="just" rtl="0">
              <a:lnSpc>
                <a:spcPct val="90000"/>
              </a:lnSpc>
              <a:spcBef>
                <a:spcPts val="1000"/>
              </a:spcBef>
              <a:spcAft>
                <a:spcPts val="0"/>
              </a:spcAft>
              <a:buSzPts val="2595"/>
              <a:buNone/>
            </a:pPr>
            <a:r>
              <a:rPr lang="tr-TR"/>
              <a:t>işyeri hekimi tarafından kullanılmak üzere bir muayene odası ve 12 metrekareden az</a:t>
            </a:r>
            <a:endParaRPr/>
          </a:p>
          <a:p>
            <a:pPr marL="0" lvl="0" indent="0" algn="just" rtl="0">
              <a:lnSpc>
                <a:spcPct val="90000"/>
              </a:lnSpc>
              <a:spcBef>
                <a:spcPts val="1000"/>
              </a:spcBef>
              <a:spcAft>
                <a:spcPts val="0"/>
              </a:spcAft>
              <a:buSzPts val="2595"/>
              <a:buNone/>
            </a:pPr>
            <a:r>
              <a:rPr lang="tr-TR"/>
              <a:t>olmamak üzere bir ilkyardım ve acil müdahale odası bulunur. Tam zamanlı</a:t>
            </a:r>
            <a:endParaRPr/>
          </a:p>
          <a:p>
            <a:pPr marL="0" lvl="0" indent="0" algn="just" rtl="0">
              <a:lnSpc>
                <a:spcPct val="90000"/>
              </a:lnSpc>
              <a:spcBef>
                <a:spcPts val="1000"/>
              </a:spcBef>
              <a:spcAft>
                <a:spcPts val="0"/>
              </a:spcAft>
              <a:buSzPts val="2595"/>
              <a:buNone/>
            </a:pPr>
            <a:r>
              <a:rPr lang="tr-TR"/>
              <a:t>görevlendirilecek her işyeri hekimi ve iş güvenliği uzmanı için aynı şartlarda ayrı birer oda</a:t>
            </a:r>
            <a:endParaRPr/>
          </a:p>
          <a:p>
            <a:pPr marL="0" lvl="0" indent="0" algn="just" rtl="0">
              <a:lnSpc>
                <a:spcPct val="90000"/>
              </a:lnSpc>
              <a:spcBef>
                <a:spcPts val="1000"/>
              </a:spcBef>
              <a:spcAft>
                <a:spcPts val="0"/>
              </a:spcAft>
              <a:buSzPts val="2595"/>
              <a:buNone/>
            </a:pPr>
            <a:r>
              <a:rPr lang="tr-TR"/>
              <a:t>tahsis edilir.</a:t>
            </a:r>
            <a:endParaRPr/>
          </a:p>
        </p:txBody>
      </p:sp>
      <p:pic>
        <p:nvPicPr>
          <p:cNvPr id="265" name="Google Shape;265;p42" title="acil durum odası-Photoroom.png"/>
          <p:cNvPicPr preferRelativeResize="0"/>
          <p:nvPr/>
        </p:nvPicPr>
        <p:blipFill>
          <a:blip r:embed="rId3">
            <a:alphaModFix/>
          </a:blip>
          <a:stretch>
            <a:fillRect/>
          </a:stretch>
        </p:blipFill>
        <p:spPr>
          <a:xfrm>
            <a:off x="4266036" y="3560050"/>
            <a:ext cx="3659925" cy="3222950"/>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body" idx="1"/>
          </p:nvPr>
        </p:nvSpPr>
        <p:spPr>
          <a:xfrm>
            <a:off x="1070250" y="1397125"/>
            <a:ext cx="10149000" cy="4400100"/>
          </a:xfrm>
          <a:prstGeom prst="rect">
            <a:avLst/>
          </a:prstGeom>
          <a:noFill/>
          <a:ln>
            <a:noFill/>
          </a:ln>
        </p:spPr>
        <p:txBody>
          <a:bodyPr spcFirstLastPara="1" wrap="square" lIns="91425" tIns="45700" rIns="91425" bIns="45700" anchor="t" anchorCtr="0">
            <a:normAutofit/>
          </a:bodyPr>
          <a:lstStyle/>
          <a:p>
            <a:pPr marL="342900" indent="-342900" algn="l">
              <a:lnSpc>
                <a:spcPct val="115000"/>
              </a:lnSpc>
              <a:spcBef>
                <a:spcPts val="0"/>
              </a:spcBef>
              <a:buSzPts val="2595"/>
            </a:pPr>
            <a:r>
              <a:rPr lang="tr-TR" sz="2200" dirty="0" smtClean="0"/>
              <a:t>Risk değerlendirmesini tanımlar.</a:t>
            </a:r>
          </a:p>
          <a:p>
            <a:pPr marL="342900" indent="-342900" algn="l">
              <a:lnSpc>
                <a:spcPct val="115000"/>
              </a:lnSpc>
              <a:spcBef>
                <a:spcPts val="0"/>
              </a:spcBef>
              <a:buSzPts val="2595"/>
            </a:pPr>
            <a:r>
              <a:rPr lang="tr-TR" sz="2200" dirty="0" smtClean="0"/>
              <a:t>Hangi </a:t>
            </a:r>
            <a:r>
              <a:rPr lang="tr-TR" sz="2200" dirty="0"/>
              <a:t>yöntemlerle risk değerlendirmesi </a:t>
            </a:r>
            <a:r>
              <a:rPr lang="tr-TR" sz="2200" dirty="0" smtClean="0"/>
              <a:t>yapılabileceğini açıklar.</a:t>
            </a:r>
          </a:p>
          <a:p>
            <a:pPr marL="342900" indent="-342900" algn="l">
              <a:lnSpc>
                <a:spcPct val="115000"/>
              </a:lnSpc>
              <a:spcBef>
                <a:spcPts val="0"/>
              </a:spcBef>
              <a:buSzPts val="2595"/>
            </a:pPr>
            <a:r>
              <a:rPr lang="tr-TR" sz="2200" dirty="0" smtClean="0"/>
              <a:t>İş </a:t>
            </a:r>
            <a:r>
              <a:rPr lang="tr-TR" sz="2200" dirty="0"/>
              <a:t>sağlığı ve güvenliği birimi kurma </a:t>
            </a:r>
            <a:r>
              <a:rPr lang="tr-TR" sz="2200" dirty="0" smtClean="0"/>
              <a:t>yükümlülüğünün </a:t>
            </a:r>
            <a:r>
              <a:rPr lang="tr-TR" sz="2200" dirty="0"/>
              <a:t>nasıl yerine </a:t>
            </a:r>
            <a:r>
              <a:rPr lang="tr-TR" sz="2200" dirty="0" smtClean="0"/>
              <a:t>getirilebileceğini açıklar.</a:t>
            </a:r>
            <a:endParaRPr dirty="0"/>
          </a:p>
          <a:p>
            <a:pPr marL="342900" indent="-342900" algn="l">
              <a:lnSpc>
                <a:spcPct val="115000"/>
              </a:lnSpc>
              <a:spcBef>
                <a:spcPts val="600"/>
              </a:spcBef>
              <a:buSzPts val="2595"/>
            </a:pPr>
            <a:r>
              <a:rPr lang="tr-TR" sz="2200" dirty="0" smtClean="0"/>
              <a:t>İş </a:t>
            </a:r>
            <a:r>
              <a:rPr lang="tr-TR" sz="2200" dirty="0"/>
              <a:t>sağlığı ve güvenliğinde risk değerlendirmesinin </a:t>
            </a:r>
            <a:r>
              <a:rPr lang="tr-TR" sz="2200" dirty="0" smtClean="0"/>
              <a:t>önemini açıklar.</a:t>
            </a:r>
            <a:endParaRPr dirty="0"/>
          </a:p>
          <a:p>
            <a:pPr marL="342900" indent="-342900" algn="l">
              <a:lnSpc>
                <a:spcPct val="115000"/>
              </a:lnSpc>
              <a:spcBef>
                <a:spcPts val="600"/>
              </a:spcBef>
              <a:buSzPts val="2595"/>
            </a:pPr>
            <a:r>
              <a:rPr lang="tr-TR" sz="2200" dirty="0" smtClean="0"/>
              <a:t>İşverenin </a:t>
            </a:r>
            <a:r>
              <a:rPr lang="tr-TR" sz="2200" dirty="0"/>
              <a:t>iş sağlığı ve güvenliği birimi</a:t>
            </a:r>
            <a:r>
              <a:rPr lang="tr-TR" dirty="0"/>
              <a:t> </a:t>
            </a:r>
            <a:r>
              <a:rPr lang="tr-TR" sz="2200" dirty="0"/>
              <a:t>kurma </a:t>
            </a:r>
            <a:r>
              <a:rPr lang="tr-TR" sz="2200" dirty="0" smtClean="0"/>
              <a:t>yükümlülüğünün</a:t>
            </a:r>
            <a:br>
              <a:rPr lang="tr-TR" sz="2200" dirty="0" smtClean="0"/>
            </a:br>
            <a:r>
              <a:rPr lang="tr-TR" sz="2200" dirty="0" smtClean="0"/>
              <a:t>önemini açıklar.</a:t>
            </a:r>
            <a:endParaRPr dirty="0"/>
          </a:p>
        </p:txBody>
      </p:sp>
      <p:sp>
        <p:nvSpPr>
          <p:cNvPr id="124" name="Google Shape;124;p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Hedefleri</a:t>
            </a:r>
            <a:endParaRPr/>
          </a:p>
        </p:txBody>
      </p:sp>
      <p:sp>
        <p:nvSpPr>
          <p:cNvPr id="125" name="Google Shape;125;p2"/>
          <p:cNvSpPr txBox="1"/>
          <p:nvPr/>
        </p:nvSpPr>
        <p:spPr>
          <a:xfrm>
            <a:off x="996550" y="0"/>
            <a:ext cx="10222800" cy="658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tr-TR" sz="2400" b="1" i="0" u="none" strike="noStrike" cap="none">
                <a:solidFill>
                  <a:srgbClr val="E6272D"/>
                </a:solidFill>
                <a:latin typeface="Calibri"/>
                <a:ea typeface="Calibri"/>
                <a:cs typeface="Calibri"/>
                <a:sym typeface="Calibri"/>
              </a:rPr>
              <a:t>BÖLÜM 9. RİSK DEĞERLENDİRMESİ </a:t>
            </a:r>
            <a:endParaRPr sz="2400" b="1" i="0" u="none" strike="noStrike" cap="none">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3cfc4893b23_1_25"/>
          <p:cNvSpPr txBox="1">
            <a:spLocks noGrp="1"/>
          </p:cNvSpPr>
          <p:nvPr>
            <p:ph type="title"/>
          </p:nvPr>
        </p:nvSpPr>
        <p:spPr>
          <a:xfrm>
            <a:off x="227598" y="596707"/>
            <a:ext cx="9438900" cy="49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a:t>9.9. İşyeri Sağlık ve Güvenlik Birimi Kurma Yükümlülüğü</a:t>
            </a:r>
            <a:endParaRPr sz="2400"/>
          </a:p>
        </p:txBody>
      </p:sp>
      <p:sp>
        <p:nvSpPr>
          <p:cNvPr id="271" name="Google Shape;271;g3cfc4893b23_1_25"/>
          <p:cNvSpPr txBox="1">
            <a:spLocks noGrp="1"/>
          </p:cNvSpPr>
          <p:nvPr>
            <p:ph type="body" idx="1"/>
          </p:nvPr>
        </p:nvSpPr>
        <p:spPr>
          <a:xfrm>
            <a:off x="792950" y="1414475"/>
            <a:ext cx="10951500" cy="54435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595"/>
              <a:buNone/>
            </a:pPr>
            <a:r>
              <a:rPr lang="tr-TR"/>
              <a:t>c) İSGB’ler Ek-1’de belirtilen araç ve gereçler ile donatılır ve işyerinde çalışanların acil durumlarda en yakın sağlık birimine ulaştırılmasını sağlamak üzere uygun araç bulundurulur.</a:t>
            </a:r>
            <a:endParaRPr/>
          </a:p>
        </p:txBody>
      </p:sp>
      <p:pic>
        <p:nvPicPr>
          <p:cNvPr id="273" name="Google Shape;273;g3cfc4893b23_1_25" title="ambulans-Photoroom.png"/>
          <p:cNvPicPr preferRelativeResize="0"/>
          <p:nvPr/>
        </p:nvPicPr>
        <p:blipFill rotWithShape="1">
          <a:blip r:embed="rId3">
            <a:alphaModFix/>
          </a:blip>
          <a:srcRect l="14109" t="31372" r="14523" b="27785"/>
          <a:stretch/>
        </p:blipFill>
        <p:spPr>
          <a:xfrm>
            <a:off x="3648850" y="3928325"/>
            <a:ext cx="4894301" cy="2801024"/>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g3cfc4893b23_1_4"/>
          <p:cNvSpPr txBox="1">
            <a:spLocks noGrp="1"/>
          </p:cNvSpPr>
          <p:nvPr>
            <p:ph type="title"/>
          </p:nvPr>
        </p:nvSpPr>
        <p:spPr>
          <a:xfrm>
            <a:off x="227598" y="596707"/>
            <a:ext cx="9438900" cy="49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9.9. İşyeri Sağlık ve Güvenlik Birimi Kurma Yükümlülüğü</a:t>
            </a:r>
            <a:endParaRPr sz="2400" dirty="0"/>
          </a:p>
        </p:txBody>
      </p:sp>
      <p:sp>
        <p:nvSpPr>
          <p:cNvPr id="279" name="Google Shape;279;g3cfc4893b23_1_4"/>
          <p:cNvSpPr txBox="1">
            <a:spLocks noGrp="1"/>
          </p:cNvSpPr>
          <p:nvPr>
            <p:ph type="body" idx="1"/>
          </p:nvPr>
        </p:nvSpPr>
        <p:spPr>
          <a:xfrm>
            <a:off x="608050" y="1365625"/>
            <a:ext cx="11074500" cy="42960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595"/>
              <a:buNone/>
            </a:pPr>
            <a:r>
              <a:rPr lang="tr-TR"/>
              <a:t>İSGB’nin bölümleri aynı alanda bulunur ve bu alan çalışanlar tarafından kolaylıkla</a:t>
            </a:r>
            <a:endParaRPr/>
          </a:p>
          <a:p>
            <a:pPr marL="0" lvl="0" indent="0" algn="just" rtl="0">
              <a:lnSpc>
                <a:spcPct val="90000"/>
              </a:lnSpc>
              <a:spcBef>
                <a:spcPts val="1000"/>
              </a:spcBef>
              <a:spcAft>
                <a:spcPts val="0"/>
              </a:spcAft>
              <a:buSzPts val="2595"/>
              <a:buNone/>
            </a:pPr>
            <a:r>
              <a:rPr lang="tr-TR"/>
              <a:t>görülebilecek şekilde işaretlenir.</a:t>
            </a:r>
            <a:endParaRPr/>
          </a:p>
          <a:p>
            <a:pPr marL="0" lvl="0" indent="0" algn="just" rtl="0">
              <a:lnSpc>
                <a:spcPct val="90000"/>
              </a:lnSpc>
              <a:spcBef>
                <a:spcPts val="1000"/>
              </a:spcBef>
              <a:spcAft>
                <a:spcPts val="0"/>
              </a:spcAft>
              <a:buSzPts val="2595"/>
              <a:buNone/>
            </a:pPr>
            <a:endParaRPr/>
          </a:p>
          <a:p>
            <a:pPr marL="0" lvl="0" indent="0" algn="just" rtl="0">
              <a:lnSpc>
                <a:spcPct val="90000"/>
              </a:lnSpc>
              <a:spcBef>
                <a:spcPts val="1000"/>
              </a:spcBef>
              <a:spcAft>
                <a:spcPts val="0"/>
              </a:spcAft>
              <a:buSzPts val="2595"/>
              <a:buNone/>
            </a:pPr>
            <a:r>
              <a:rPr lang="tr-TR"/>
              <a:t>Sağlık Bakanlığından ruhsatlı sağlık hizmeti sunucusu olan işyerlerinde kurulacak</a:t>
            </a:r>
            <a:endParaRPr/>
          </a:p>
          <a:p>
            <a:pPr marL="0" lvl="0" indent="0" algn="just" rtl="0">
              <a:lnSpc>
                <a:spcPct val="90000"/>
              </a:lnSpc>
              <a:spcBef>
                <a:spcPts val="1000"/>
              </a:spcBef>
              <a:spcAft>
                <a:spcPts val="0"/>
              </a:spcAft>
              <a:buSzPts val="2595"/>
              <a:buNone/>
            </a:pPr>
            <a:r>
              <a:rPr lang="tr-TR"/>
              <a:t>İSGB’lerde ilk yardım ve acil müdahale odası şartı ve belirtilen araç ve gereçler ile ulaşım</a:t>
            </a:r>
            <a:endParaRPr/>
          </a:p>
          <a:p>
            <a:pPr marL="0" lvl="0" indent="0" algn="just" rtl="0">
              <a:lnSpc>
                <a:spcPct val="90000"/>
              </a:lnSpc>
              <a:spcBef>
                <a:spcPts val="1000"/>
              </a:spcBef>
              <a:spcAft>
                <a:spcPts val="0"/>
              </a:spcAft>
              <a:buSzPts val="2595"/>
              <a:buNone/>
            </a:pPr>
            <a:r>
              <a:rPr lang="tr-TR"/>
              <a:t>amaçlı araç bulundurulması zorunluluğu aranmaz.</a:t>
            </a:r>
            <a:endParaRPr/>
          </a:p>
        </p:txBody>
      </p:sp>
      <p:pic>
        <p:nvPicPr>
          <p:cNvPr id="281" name="Google Shape;281;g3cfc4893b23_1_4" title="ilk yardım.png"/>
          <p:cNvPicPr preferRelativeResize="0"/>
          <p:nvPr/>
        </p:nvPicPr>
        <p:blipFill>
          <a:blip r:embed="rId3">
            <a:alphaModFix/>
          </a:blip>
          <a:stretch>
            <a:fillRect/>
          </a:stretch>
        </p:blipFill>
        <p:spPr>
          <a:xfrm>
            <a:off x="7650925" y="2840750"/>
            <a:ext cx="4944302" cy="4944302"/>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3"/>
          <p:cNvSpPr txBox="1">
            <a:spLocks noGrp="1"/>
          </p:cNvSpPr>
          <p:nvPr>
            <p:ph type="title"/>
          </p:nvPr>
        </p:nvSpPr>
        <p:spPr>
          <a:xfrm>
            <a:off x="227598" y="596707"/>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a:t>9.9. İşyeri Sağlık ve Güvenlik Birimi Kurma Yükümlülüğü</a:t>
            </a:r>
            <a:endParaRPr sz="2400"/>
          </a:p>
        </p:txBody>
      </p:sp>
      <p:sp>
        <p:nvSpPr>
          <p:cNvPr id="287" name="Google Shape;287;p43"/>
          <p:cNvSpPr txBox="1">
            <a:spLocks noGrp="1"/>
          </p:cNvSpPr>
          <p:nvPr>
            <p:ph type="body" idx="1"/>
          </p:nvPr>
        </p:nvSpPr>
        <p:spPr>
          <a:xfrm>
            <a:off x="825100" y="1371600"/>
            <a:ext cx="11367000" cy="5486400"/>
          </a:xfrm>
          <a:prstGeom prst="rect">
            <a:avLst/>
          </a:prstGeom>
          <a:noFill/>
          <a:ln>
            <a:noFill/>
          </a:ln>
        </p:spPr>
        <p:txBody>
          <a:bodyPr spcFirstLastPara="1" wrap="square" lIns="91425" tIns="45700" rIns="91425" bIns="45700" anchor="t" anchorCtr="0">
            <a:normAutofit/>
          </a:bodyPr>
          <a:lstStyle/>
          <a:p>
            <a:pPr marL="0" lvl="0" indent="0" algn="just" rtl="0">
              <a:lnSpc>
                <a:spcPct val="100000"/>
              </a:lnSpc>
              <a:spcBef>
                <a:spcPts val="1000"/>
              </a:spcBef>
              <a:spcAft>
                <a:spcPts val="0"/>
              </a:spcAft>
              <a:buSzPts val="2595"/>
              <a:buNone/>
            </a:pPr>
            <a:r>
              <a:rPr lang="tr-TR" sz="2200" dirty="0"/>
              <a:t>Tam süreli işyeri hekimi ve iş güvenliği uzmanı görevlendirilmesi gerekli olmayan hallerde</a:t>
            </a:r>
            <a:endParaRPr sz="2200" dirty="0"/>
          </a:p>
          <a:p>
            <a:pPr marL="0" lvl="0" indent="0" algn="just" rtl="0">
              <a:lnSpc>
                <a:spcPct val="100000"/>
              </a:lnSpc>
              <a:spcBef>
                <a:spcPts val="1000"/>
              </a:spcBef>
              <a:spcAft>
                <a:spcPts val="0"/>
              </a:spcAft>
              <a:buSzPts val="2595"/>
              <a:buNone/>
            </a:pPr>
            <a:r>
              <a:rPr lang="tr-TR" sz="2200" dirty="0"/>
              <a:t>işveren, görevlendirdiği kişi veya </a:t>
            </a:r>
            <a:r>
              <a:rPr lang="tr-TR" sz="2200" dirty="0" err="1"/>
              <a:t>OSGB’lerin</a:t>
            </a:r>
            <a:r>
              <a:rPr lang="tr-TR" sz="2200" dirty="0"/>
              <a:t> görevlerini yerine getirmeleri amacı ile asgari</a:t>
            </a:r>
            <a:endParaRPr sz="2200" dirty="0"/>
          </a:p>
          <a:p>
            <a:pPr marL="0" lvl="0" indent="0" algn="just" rtl="0">
              <a:lnSpc>
                <a:spcPct val="100000"/>
              </a:lnSpc>
              <a:spcBef>
                <a:spcPts val="1000"/>
              </a:spcBef>
              <a:spcAft>
                <a:spcPts val="0"/>
              </a:spcAft>
              <a:buSzPts val="2595"/>
              <a:buNone/>
            </a:pPr>
            <a:r>
              <a:rPr lang="tr-TR" sz="2200" dirty="0"/>
              <a:t>bu maddedeki şartları sağlar</a:t>
            </a:r>
            <a:r>
              <a:rPr lang="tr-TR" sz="2200" dirty="0" smtClean="0"/>
              <a:t>.</a:t>
            </a:r>
          </a:p>
          <a:p>
            <a:pPr marL="0" lvl="0" indent="0" algn="just" rtl="0">
              <a:lnSpc>
                <a:spcPct val="100000"/>
              </a:lnSpc>
              <a:spcBef>
                <a:spcPts val="1000"/>
              </a:spcBef>
              <a:spcAft>
                <a:spcPts val="0"/>
              </a:spcAft>
              <a:buSzPts val="2595"/>
              <a:buNone/>
            </a:pPr>
            <a:endParaRPr sz="2200" dirty="0"/>
          </a:p>
          <a:p>
            <a:pPr marL="457200" lvl="0" indent="-368300" algn="just" rtl="0">
              <a:lnSpc>
                <a:spcPct val="100000"/>
              </a:lnSpc>
              <a:spcBef>
                <a:spcPts val="1000"/>
              </a:spcBef>
              <a:spcAft>
                <a:spcPts val="0"/>
              </a:spcAft>
              <a:buSzPts val="2200"/>
              <a:buChar char="➔"/>
            </a:pPr>
            <a:r>
              <a:rPr lang="tr-TR" sz="2200" dirty="0"/>
              <a:t>50 ve daha fazla çalışanı olan işyerlerinde işveren;</a:t>
            </a:r>
            <a:endParaRPr sz="2200" dirty="0"/>
          </a:p>
          <a:p>
            <a:pPr marL="0" lvl="0" indent="0" algn="just" rtl="0">
              <a:lnSpc>
                <a:spcPct val="100000"/>
              </a:lnSpc>
              <a:spcBef>
                <a:spcPts val="1000"/>
              </a:spcBef>
              <a:spcAft>
                <a:spcPts val="0"/>
              </a:spcAft>
              <a:buSzPts val="2595"/>
              <a:buNone/>
            </a:pPr>
            <a:r>
              <a:rPr lang="tr-TR" sz="2200" dirty="0"/>
              <a:t>a) İşyeri hekimi ile diğer sağlık personeline ve iş güvenliği uzmanına 8 metrekareden az</a:t>
            </a:r>
            <a:endParaRPr sz="2200" dirty="0"/>
          </a:p>
          <a:p>
            <a:pPr marL="0" lvl="0" indent="0" algn="just" rtl="0">
              <a:lnSpc>
                <a:spcPct val="100000"/>
              </a:lnSpc>
              <a:spcBef>
                <a:spcPts val="1000"/>
              </a:spcBef>
              <a:spcAft>
                <a:spcPts val="0"/>
              </a:spcAft>
              <a:buSzPts val="2595"/>
              <a:buNone/>
            </a:pPr>
            <a:r>
              <a:rPr lang="tr-TR" sz="2200" dirty="0"/>
              <a:t>olmamak üzere toplam iki oda temin eder.</a:t>
            </a:r>
            <a:endParaRPr sz="2200" dirty="0"/>
          </a:p>
          <a:p>
            <a:pPr marL="0" lvl="0" indent="0" algn="just" rtl="0">
              <a:lnSpc>
                <a:spcPct val="100000"/>
              </a:lnSpc>
              <a:spcBef>
                <a:spcPts val="1000"/>
              </a:spcBef>
              <a:spcAft>
                <a:spcPts val="0"/>
              </a:spcAft>
              <a:buSzPts val="2595"/>
              <a:buNone/>
            </a:pPr>
            <a:r>
              <a:rPr lang="tr-TR" sz="2200" dirty="0"/>
              <a:t>b) İşyerinde ayrıca acil durumlarda çalışanların en yakın sağlık birimine ulaştırılmasını</a:t>
            </a:r>
            <a:endParaRPr sz="2200" dirty="0"/>
          </a:p>
          <a:p>
            <a:pPr marL="0" lvl="0" indent="0" algn="just" rtl="0">
              <a:lnSpc>
                <a:spcPct val="100000"/>
              </a:lnSpc>
              <a:spcBef>
                <a:spcPts val="1000"/>
              </a:spcBef>
              <a:spcAft>
                <a:spcPts val="1000"/>
              </a:spcAft>
              <a:buSzPts val="2595"/>
              <a:buNone/>
            </a:pPr>
            <a:r>
              <a:rPr lang="tr-TR" sz="2200" dirty="0"/>
              <a:t>sağlamak üzere uygun araç bulundurulur.</a:t>
            </a:r>
            <a:endParaRPr sz="2200" dirty="0"/>
          </a:p>
        </p:txBody>
      </p:sp>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3cfc4893b23_1_31"/>
          <p:cNvSpPr txBox="1">
            <a:spLocks noGrp="1"/>
          </p:cNvSpPr>
          <p:nvPr>
            <p:ph type="title"/>
          </p:nvPr>
        </p:nvSpPr>
        <p:spPr>
          <a:xfrm>
            <a:off x="227598" y="596707"/>
            <a:ext cx="9438900" cy="49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9.9. İşyeri Sağlık ve Güvenlik Birimi Kurma Yükümlülüğü</a:t>
            </a:r>
            <a:endParaRPr sz="2400" dirty="0"/>
          </a:p>
        </p:txBody>
      </p:sp>
      <p:sp>
        <p:nvSpPr>
          <p:cNvPr id="295" name="Google Shape;295;g3cfc4893b23_1_31"/>
          <p:cNvSpPr txBox="1">
            <a:spLocks noGrp="1"/>
          </p:cNvSpPr>
          <p:nvPr>
            <p:ph type="body" idx="1"/>
          </p:nvPr>
        </p:nvSpPr>
        <p:spPr>
          <a:xfrm>
            <a:off x="375050" y="1314050"/>
            <a:ext cx="7456200" cy="5609100"/>
          </a:xfrm>
          <a:prstGeom prst="rect">
            <a:avLst/>
          </a:prstGeom>
          <a:noFill/>
          <a:ln>
            <a:noFill/>
          </a:ln>
        </p:spPr>
        <p:txBody>
          <a:bodyPr spcFirstLastPara="1" wrap="square" lIns="91425" tIns="45700" rIns="91425" bIns="45700" anchor="t" anchorCtr="0">
            <a:normAutofit/>
          </a:bodyPr>
          <a:lstStyle/>
          <a:p>
            <a:pPr marL="457200" lvl="0" indent="-368300" algn="just" rtl="0">
              <a:lnSpc>
                <a:spcPct val="80000"/>
              </a:lnSpc>
              <a:spcBef>
                <a:spcPts val="1000"/>
              </a:spcBef>
              <a:spcAft>
                <a:spcPts val="0"/>
              </a:spcAft>
              <a:buSzPts val="2200"/>
              <a:buChar char="➔"/>
            </a:pPr>
            <a:r>
              <a:rPr lang="tr-TR" sz="2200"/>
              <a:t>50’den az çalışanı olan işyerlerinde;</a:t>
            </a:r>
            <a:endParaRPr sz="2200"/>
          </a:p>
          <a:p>
            <a:pPr marL="457200" lvl="0" indent="0" algn="just" rtl="0">
              <a:lnSpc>
                <a:spcPct val="80000"/>
              </a:lnSpc>
              <a:spcBef>
                <a:spcPts val="1000"/>
              </a:spcBef>
              <a:spcAft>
                <a:spcPts val="0"/>
              </a:spcAft>
              <a:buNone/>
            </a:pPr>
            <a:r>
              <a:rPr lang="tr-TR" sz="2200"/>
              <a:t>İşveren, işyeri hekimi, iş güvenliği uzmanı ve diğer sağlık personelinin iş sağlığı ve güvenliği hizmetini etkin verebilmesi için çalışma süresince kullanılmak üzere uygun bir yer sağlar.</a:t>
            </a:r>
            <a:endParaRPr sz="2200"/>
          </a:p>
        </p:txBody>
      </p:sp>
      <p:pic>
        <p:nvPicPr>
          <p:cNvPr id="297" name="Google Shape;297;g3cfc4893b23_1_31" title="doktor kadın-Photoroom.png"/>
          <p:cNvPicPr preferRelativeResize="0"/>
          <p:nvPr/>
        </p:nvPicPr>
        <p:blipFill rotWithShape="1">
          <a:blip r:embed="rId3">
            <a:alphaModFix/>
          </a:blip>
          <a:srcRect b="17546"/>
          <a:stretch/>
        </p:blipFill>
        <p:spPr>
          <a:xfrm>
            <a:off x="7717173" y="1314050"/>
            <a:ext cx="2895851" cy="5537024"/>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4"/>
          <p:cNvSpPr txBox="1">
            <a:spLocks noGrp="1"/>
          </p:cNvSpPr>
          <p:nvPr>
            <p:ph type="title"/>
          </p:nvPr>
        </p:nvSpPr>
        <p:spPr>
          <a:xfrm>
            <a:off x="227598" y="596707"/>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9.10. </a:t>
            </a:r>
            <a:r>
              <a:rPr lang="tr-TR" sz="2400" dirty="0" err="1"/>
              <a:t>İSGB’lerin</a:t>
            </a:r>
            <a:r>
              <a:rPr lang="tr-TR" sz="2400" dirty="0"/>
              <a:t> Görevleri</a:t>
            </a:r>
            <a:endParaRPr sz="2400" dirty="0"/>
          </a:p>
        </p:txBody>
      </p:sp>
      <p:sp>
        <p:nvSpPr>
          <p:cNvPr id="303" name="Google Shape;303;p44"/>
          <p:cNvSpPr txBox="1">
            <a:spLocks noGrp="1"/>
          </p:cNvSpPr>
          <p:nvPr>
            <p:ph type="body" idx="1"/>
          </p:nvPr>
        </p:nvSpPr>
        <p:spPr>
          <a:xfrm>
            <a:off x="838199" y="1384208"/>
            <a:ext cx="11016343" cy="542065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1000"/>
              </a:spcBef>
              <a:spcAft>
                <a:spcPts val="0"/>
              </a:spcAft>
              <a:buSzPts val="2595"/>
              <a:buNone/>
            </a:pPr>
            <a:r>
              <a:rPr lang="tr-TR"/>
              <a:t>İSGB ve OSGB’ler, işyerlerinde sağlıklı ve güvenli bir çalışma ortamı oluşturulmasına</a:t>
            </a:r>
            <a:endParaRPr/>
          </a:p>
          <a:p>
            <a:pPr marL="0" lvl="0" indent="0" algn="just" rtl="0">
              <a:lnSpc>
                <a:spcPct val="90000"/>
              </a:lnSpc>
              <a:spcBef>
                <a:spcPts val="1000"/>
              </a:spcBef>
              <a:spcAft>
                <a:spcPts val="0"/>
              </a:spcAft>
              <a:buSzPts val="2595"/>
              <a:buNone/>
            </a:pPr>
            <a:r>
              <a:rPr lang="tr-TR"/>
              <a:t>katkıda bulunulması amacıyla;</a:t>
            </a:r>
            <a:endParaRPr/>
          </a:p>
          <a:p>
            <a:pPr marL="0" lvl="0" indent="0" algn="just" rtl="0">
              <a:lnSpc>
                <a:spcPct val="90000"/>
              </a:lnSpc>
              <a:spcBef>
                <a:spcPts val="1000"/>
              </a:spcBef>
              <a:spcAft>
                <a:spcPts val="0"/>
              </a:spcAft>
              <a:buSzPts val="2595"/>
              <a:buNone/>
            </a:pPr>
            <a:endParaRPr/>
          </a:p>
          <a:p>
            <a:pPr marL="0" lvl="0" indent="0" algn="just" rtl="0">
              <a:lnSpc>
                <a:spcPct val="90000"/>
              </a:lnSpc>
              <a:spcBef>
                <a:spcPts val="1000"/>
              </a:spcBef>
              <a:spcAft>
                <a:spcPts val="0"/>
              </a:spcAft>
              <a:buSzPts val="2595"/>
              <a:buNone/>
            </a:pPr>
            <a:r>
              <a:rPr lang="tr-TR"/>
              <a:t>a) İşyerinde sağlık ve güvenlik risklerine karşı yürütülecek her türlü koruyucu, önleyici ve düzeltici faaliyeti kapsayacak şekilde, çalışma ortamı gözetimi konusunda işverene</a:t>
            </a:r>
            <a:endParaRPr/>
          </a:p>
          <a:p>
            <a:pPr marL="0" lvl="0" indent="0" algn="just" rtl="0">
              <a:lnSpc>
                <a:spcPct val="90000"/>
              </a:lnSpc>
              <a:spcBef>
                <a:spcPts val="1000"/>
              </a:spcBef>
              <a:spcAft>
                <a:spcPts val="0"/>
              </a:spcAft>
              <a:buSzPts val="2595"/>
              <a:buNone/>
            </a:pPr>
            <a:r>
              <a:rPr lang="tr-TR"/>
              <a:t>rehberlik yapılmasından ve öneriler hazırlayarak onayına sunulmasından,</a:t>
            </a:r>
            <a:endParaRPr/>
          </a:p>
          <a:p>
            <a:pPr marL="0" lvl="0" indent="0" algn="just" rtl="0">
              <a:lnSpc>
                <a:spcPct val="90000"/>
              </a:lnSpc>
              <a:spcBef>
                <a:spcPts val="1000"/>
              </a:spcBef>
              <a:spcAft>
                <a:spcPts val="0"/>
              </a:spcAft>
              <a:buSzPts val="2595"/>
              <a:buNone/>
            </a:pPr>
            <a:endParaRPr/>
          </a:p>
          <a:p>
            <a:pPr marL="0" lvl="0" indent="0" algn="just" rtl="0">
              <a:lnSpc>
                <a:spcPct val="90000"/>
              </a:lnSpc>
              <a:spcBef>
                <a:spcPts val="1000"/>
              </a:spcBef>
              <a:spcAft>
                <a:spcPts val="0"/>
              </a:spcAft>
              <a:buSzPts val="2595"/>
              <a:buNone/>
            </a:pPr>
            <a:r>
              <a:rPr lang="tr-TR"/>
              <a:t>b) Çalışanların sağlığını korumak ve geliştirmek amacı ile yapılacak sağlık gözetiminin</a:t>
            </a:r>
            <a:endParaRPr/>
          </a:p>
          <a:p>
            <a:pPr marL="0" lvl="0" indent="0" algn="just" rtl="0">
              <a:lnSpc>
                <a:spcPct val="90000"/>
              </a:lnSpc>
              <a:spcBef>
                <a:spcPts val="1000"/>
              </a:spcBef>
              <a:spcAft>
                <a:spcPts val="0"/>
              </a:spcAft>
              <a:buSzPts val="2595"/>
              <a:buNone/>
            </a:pPr>
            <a:r>
              <a:rPr lang="tr-TR"/>
              <a:t>uygulanmasından,</a:t>
            </a:r>
            <a:endParaRPr/>
          </a:p>
        </p:txBody>
      </p:sp>
      <p:sp>
        <p:nvSpPr>
          <p:cNvPr id="5"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g3cfc4893b23_1_37"/>
          <p:cNvSpPr txBox="1">
            <a:spLocks noGrp="1"/>
          </p:cNvSpPr>
          <p:nvPr>
            <p:ph type="title"/>
          </p:nvPr>
        </p:nvSpPr>
        <p:spPr>
          <a:xfrm>
            <a:off x="227598" y="596707"/>
            <a:ext cx="9438900" cy="49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9.10. </a:t>
            </a:r>
            <a:r>
              <a:rPr lang="tr-TR" sz="2400" dirty="0" err="1"/>
              <a:t>İSGB’lerin</a:t>
            </a:r>
            <a:r>
              <a:rPr lang="tr-TR" sz="2400" dirty="0"/>
              <a:t> Görevleri</a:t>
            </a:r>
            <a:endParaRPr sz="2400" dirty="0"/>
          </a:p>
        </p:txBody>
      </p:sp>
      <p:sp>
        <p:nvSpPr>
          <p:cNvPr id="310" name="Google Shape;310;g3cfc4893b23_1_37"/>
          <p:cNvSpPr txBox="1">
            <a:spLocks noGrp="1"/>
          </p:cNvSpPr>
          <p:nvPr>
            <p:ph type="body" idx="1"/>
          </p:nvPr>
        </p:nvSpPr>
        <p:spPr>
          <a:xfrm>
            <a:off x="848175" y="1140250"/>
            <a:ext cx="11016300" cy="3106200"/>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1000"/>
              </a:spcBef>
              <a:spcAft>
                <a:spcPts val="0"/>
              </a:spcAft>
              <a:buSzPts val="2595"/>
              <a:buNone/>
            </a:pPr>
            <a:r>
              <a:rPr lang="tr-TR"/>
              <a:t>c) Çalışanların iş sağlığı ve güvenliği eğitimleri ve bilgilendirilmeleri konusunda planlama</a:t>
            </a:r>
            <a:endParaRPr/>
          </a:p>
          <a:p>
            <a:pPr marL="0" lvl="0" indent="0" algn="just" rtl="0">
              <a:lnSpc>
                <a:spcPct val="90000"/>
              </a:lnSpc>
              <a:spcBef>
                <a:spcPts val="1000"/>
              </a:spcBef>
              <a:spcAft>
                <a:spcPts val="0"/>
              </a:spcAft>
              <a:buSzPts val="2595"/>
              <a:buNone/>
            </a:pPr>
            <a:r>
              <a:rPr lang="tr-TR"/>
              <a:t>yapılarak işverenin onayına sunulmasından,</a:t>
            </a:r>
            <a:endParaRPr/>
          </a:p>
          <a:p>
            <a:pPr marL="0" lvl="0" indent="0" algn="just" rtl="0">
              <a:lnSpc>
                <a:spcPct val="90000"/>
              </a:lnSpc>
              <a:spcBef>
                <a:spcPts val="1000"/>
              </a:spcBef>
              <a:spcAft>
                <a:spcPts val="0"/>
              </a:spcAft>
              <a:buSzPts val="2595"/>
              <a:buNone/>
            </a:pPr>
            <a:endParaRPr/>
          </a:p>
          <a:p>
            <a:pPr marL="0" lvl="0" indent="0" algn="just" rtl="0">
              <a:lnSpc>
                <a:spcPct val="90000"/>
              </a:lnSpc>
              <a:spcBef>
                <a:spcPts val="1000"/>
              </a:spcBef>
              <a:spcAft>
                <a:spcPts val="0"/>
              </a:spcAft>
              <a:buSzPts val="2595"/>
              <a:buNone/>
            </a:pPr>
            <a:r>
              <a:rPr lang="tr-TR"/>
              <a:t>ç) İşyerinde kaza, yangın, doğal afet ve bunun gibi acil müdahale gerektiren durumların</a:t>
            </a:r>
            <a:endParaRPr/>
          </a:p>
          <a:p>
            <a:pPr marL="0" lvl="0" indent="0" algn="just" rtl="0">
              <a:lnSpc>
                <a:spcPct val="90000"/>
              </a:lnSpc>
              <a:spcBef>
                <a:spcPts val="1000"/>
              </a:spcBef>
              <a:spcAft>
                <a:spcPts val="0"/>
              </a:spcAft>
              <a:buSzPts val="2595"/>
              <a:buNone/>
            </a:pPr>
            <a:r>
              <a:rPr lang="tr-TR"/>
              <a:t>belirlenmesi, acil durum planının hazırlanması, ilkyardım ve acil müdahale bakımından yapılması gereken uygulamaların organizasyonu ile ilgili diğer birim, kurum ve kuruluşlarla işbirliği yapılmasından,</a:t>
            </a:r>
            <a:endParaRPr/>
          </a:p>
        </p:txBody>
      </p:sp>
      <p:pic>
        <p:nvPicPr>
          <p:cNvPr id="312" name="Google Shape;312;g3cfc4893b23_1_37" title="ateş-Photoroom.png"/>
          <p:cNvPicPr preferRelativeResize="0"/>
          <p:nvPr/>
        </p:nvPicPr>
        <p:blipFill>
          <a:blip r:embed="rId3">
            <a:alphaModFix/>
          </a:blip>
          <a:stretch>
            <a:fillRect/>
          </a:stretch>
        </p:blipFill>
        <p:spPr>
          <a:xfrm>
            <a:off x="8151225" y="4640950"/>
            <a:ext cx="3921168" cy="2306750"/>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45"/>
          <p:cNvSpPr txBox="1">
            <a:spLocks noGrp="1"/>
          </p:cNvSpPr>
          <p:nvPr>
            <p:ph type="title"/>
          </p:nvPr>
        </p:nvSpPr>
        <p:spPr>
          <a:xfrm>
            <a:off x="227598" y="596707"/>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9.10. </a:t>
            </a:r>
            <a:r>
              <a:rPr lang="tr-TR" sz="2400" dirty="0" err="1"/>
              <a:t>İSGB’lerin</a:t>
            </a:r>
            <a:r>
              <a:rPr lang="tr-TR" sz="2400" dirty="0"/>
              <a:t> Görevleri</a:t>
            </a:r>
            <a:endParaRPr sz="2400" dirty="0"/>
          </a:p>
        </p:txBody>
      </p:sp>
      <p:sp>
        <p:nvSpPr>
          <p:cNvPr id="318" name="Google Shape;318;p45"/>
          <p:cNvSpPr txBox="1">
            <a:spLocks noGrp="1"/>
          </p:cNvSpPr>
          <p:nvPr>
            <p:ph type="body" idx="1"/>
          </p:nvPr>
        </p:nvSpPr>
        <p:spPr>
          <a:xfrm>
            <a:off x="838199" y="1384208"/>
            <a:ext cx="11016343" cy="542065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1000"/>
              </a:spcBef>
              <a:spcAft>
                <a:spcPts val="0"/>
              </a:spcAft>
              <a:buSzPts val="2400"/>
              <a:buNone/>
            </a:pPr>
            <a:r>
              <a:rPr lang="tr-TR"/>
              <a:t>d) Yıllık çalışma planı, yıllık değerlendirme raporu, çalışma ortamının gözetimi,</a:t>
            </a:r>
            <a:endParaRPr/>
          </a:p>
          <a:p>
            <a:pPr marL="0" lvl="0" indent="0" algn="just" rtl="0">
              <a:lnSpc>
                <a:spcPct val="90000"/>
              </a:lnSpc>
              <a:spcBef>
                <a:spcPts val="1000"/>
              </a:spcBef>
              <a:spcAft>
                <a:spcPts val="0"/>
              </a:spcAft>
              <a:buSzPts val="2400"/>
              <a:buNone/>
            </a:pPr>
            <a:r>
              <a:rPr lang="tr-TR"/>
              <a:t>çalışanların sağlık gözetimi, iş kazası ve meslek hastalığı ile iş sağlığı ve güvenliğine</a:t>
            </a:r>
            <a:endParaRPr/>
          </a:p>
          <a:p>
            <a:pPr marL="0" lvl="0" indent="0" algn="just" rtl="0">
              <a:lnSpc>
                <a:spcPct val="90000"/>
              </a:lnSpc>
              <a:spcBef>
                <a:spcPts val="1000"/>
              </a:spcBef>
              <a:spcAft>
                <a:spcPts val="0"/>
              </a:spcAft>
              <a:buSzPts val="2400"/>
              <a:buNone/>
            </a:pPr>
            <a:r>
              <a:rPr lang="tr-TR"/>
              <a:t>ilişkin bilgilerin ve çalışma sonuçlarının kayıt altına alınmasından,</a:t>
            </a:r>
            <a:endParaRPr/>
          </a:p>
          <a:p>
            <a:pPr marL="0" lvl="0" indent="0" algn="just" rtl="0">
              <a:lnSpc>
                <a:spcPct val="90000"/>
              </a:lnSpc>
              <a:spcBef>
                <a:spcPts val="1000"/>
              </a:spcBef>
              <a:spcAft>
                <a:spcPts val="0"/>
              </a:spcAft>
              <a:buSzPts val="2400"/>
              <a:buNone/>
            </a:pPr>
            <a:endParaRPr/>
          </a:p>
          <a:p>
            <a:pPr marL="0" lvl="0" indent="0" algn="just" rtl="0">
              <a:lnSpc>
                <a:spcPct val="90000"/>
              </a:lnSpc>
              <a:spcBef>
                <a:spcPts val="1000"/>
              </a:spcBef>
              <a:spcAft>
                <a:spcPts val="0"/>
              </a:spcAft>
              <a:buSzPts val="2400"/>
              <a:buNone/>
            </a:pPr>
            <a:r>
              <a:rPr lang="tr-TR"/>
              <a:t>e) Çalışanların yürüttüğü işler, işyerinde yapılan risk değerlendirmesi sonuçları ve</a:t>
            </a:r>
            <a:endParaRPr/>
          </a:p>
          <a:p>
            <a:pPr marL="0" lvl="0" indent="0" algn="just" rtl="0">
              <a:lnSpc>
                <a:spcPct val="90000"/>
              </a:lnSpc>
              <a:spcBef>
                <a:spcPts val="1000"/>
              </a:spcBef>
              <a:spcAft>
                <a:spcPts val="0"/>
              </a:spcAft>
              <a:buSzPts val="2400"/>
              <a:buNone/>
            </a:pPr>
            <a:r>
              <a:rPr lang="tr-TR"/>
              <a:t>maruziyet bilgileri ile işe giriş ve periyodik sağlık muayenesi sonuçları, iş kazaları ile</a:t>
            </a:r>
            <a:endParaRPr/>
          </a:p>
          <a:p>
            <a:pPr marL="0" lvl="0" indent="0" algn="just" rtl="0">
              <a:lnSpc>
                <a:spcPct val="90000"/>
              </a:lnSpc>
              <a:spcBef>
                <a:spcPts val="1000"/>
              </a:spcBef>
              <a:spcAft>
                <a:spcPts val="0"/>
              </a:spcAft>
              <a:buSzPts val="2400"/>
              <a:buNone/>
            </a:pPr>
            <a:r>
              <a:rPr lang="tr-TR"/>
              <a:t>meslek hastalıkları kayıtlarının, işyerindeki kişisel sağlık dosyalarında gizlilik</a:t>
            </a:r>
            <a:endParaRPr/>
          </a:p>
          <a:p>
            <a:pPr marL="0" lvl="0" indent="0" algn="just" rtl="0">
              <a:lnSpc>
                <a:spcPct val="90000"/>
              </a:lnSpc>
              <a:spcBef>
                <a:spcPts val="1000"/>
              </a:spcBef>
              <a:spcAft>
                <a:spcPts val="0"/>
              </a:spcAft>
              <a:buSzPts val="2400"/>
              <a:buNone/>
            </a:pPr>
            <a:r>
              <a:rPr lang="tr-TR"/>
              <a:t>ilkesine uyularak saklanmasından,</a:t>
            </a:r>
            <a:endParaRPr/>
          </a:p>
        </p:txBody>
      </p:sp>
      <p:sp>
        <p:nvSpPr>
          <p:cNvPr id="5"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g3cfc4893b23_1_43"/>
          <p:cNvSpPr txBox="1">
            <a:spLocks noGrp="1"/>
          </p:cNvSpPr>
          <p:nvPr>
            <p:ph type="title"/>
          </p:nvPr>
        </p:nvSpPr>
        <p:spPr>
          <a:xfrm>
            <a:off x="227598" y="596707"/>
            <a:ext cx="9438900" cy="49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9.10. </a:t>
            </a:r>
            <a:r>
              <a:rPr lang="tr-TR" sz="2400" dirty="0" err="1"/>
              <a:t>İSGB’lerin</a:t>
            </a:r>
            <a:r>
              <a:rPr lang="tr-TR" sz="2400" dirty="0"/>
              <a:t> Görevleri</a:t>
            </a:r>
            <a:endParaRPr sz="2400" dirty="0"/>
          </a:p>
        </p:txBody>
      </p:sp>
      <p:sp>
        <p:nvSpPr>
          <p:cNvPr id="325" name="Google Shape;325;g3cfc4893b23_1_43"/>
          <p:cNvSpPr txBox="1">
            <a:spLocks noGrp="1"/>
          </p:cNvSpPr>
          <p:nvPr>
            <p:ph type="body" idx="1"/>
          </p:nvPr>
        </p:nvSpPr>
        <p:spPr>
          <a:xfrm>
            <a:off x="838199" y="1847850"/>
            <a:ext cx="6667501" cy="495705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1000"/>
              </a:spcBef>
              <a:spcAft>
                <a:spcPts val="0"/>
              </a:spcAft>
              <a:buSzPts val="2400"/>
              <a:buNone/>
            </a:pPr>
            <a:r>
              <a:rPr lang="tr-TR" dirty="0"/>
              <a:t>f) İşyeri hekimi ve diğer sağlık personelinin görev, yetki, sorumluluk ve eğitimleri </a:t>
            </a:r>
            <a:r>
              <a:rPr lang="tr-TR" dirty="0" smtClean="0"/>
              <a:t>ile ilgili </a:t>
            </a:r>
            <a:r>
              <a:rPr lang="tr-TR" dirty="0"/>
              <a:t>yönetmelik ile İş Güvenliği Uzmanlarının Görev, Yetki, Sorumluluk ve </a:t>
            </a:r>
            <a:r>
              <a:rPr lang="tr-TR" dirty="0" smtClean="0"/>
              <a:t>Eğitimleri Hakkında </a:t>
            </a:r>
            <a:r>
              <a:rPr lang="tr-TR" dirty="0"/>
              <a:t>Yönetmelik kapsamında hizmet verdikleri alanlarda belirtilen </a:t>
            </a:r>
            <a:r>
              <a:rPr lang="tr-TR" dirty="0" smtClean="0"/>
              <a:t>görevlerin yerine </a:t>
            </a:r>
            <a:r>
              <a:rPr lang="tr-TR" dirty="0"/>
              <a:t>getirilip getirilmediğinin izlenmesinden, sorumludurlar.</a:t>
            </a:r>
            <a:endParaRPr dirty="0"/>
          </a:p>
        </p:txBody>
      </p:sp>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pic>
        <p:nvPicPr>
          <p:cNvPr id="3" name="Resim 2"/>
          <p:cNvPicPr>
            <a:picLocks noChangeAspect="1"/>
          </p:cNvPicPr>
          <p:nvPr/>
        </p:nvPicPr>
        <p:blipFill rotWithShape="1">
          <a:blip r:embed="rId3">
            <a:extLst>
              <a:ext uri="{28A0092B-C50C-407E-A947-70E740481C1C}">
                <a14:useLocalDpi xmlns:a14="http://schemas.microsoft.com/office/drawing/2010/main" val="0"/>
              </a:ext>
            </a:extLst>
          </a:blip>
          <a:srcRect l="14725" t="8790" r="14945" b="10769"/>
          <a:stretch/>
        </p:blipFill>
        <p:spPr>
          <a:xfrm>
            <a:off x="7839667" y="1933575"/>
            <a:ext cx="4259089" cy="4871333"/>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3cfc4893b23_3_0"/>
          <p:cNvSpPr txBox="1">
            <a:spLocks noGrp="1"/>
          </p:cNvSpPr>
          <p:nvPr>
            <p:ph type="title"/>
          </p:nvPr>
        </p:nvSpPr>
        <p:spPr>
          <a:xfrm>
            <a:off x="1717237" y="691270"/>
            <a:ext cx="8823300" cy="377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333" name="Google Shape;333;g3cfc4893b23_3_0"/>
          <p:cNvSpPr txBox="1"/>
          <p:nvPr/>
        </p:nvSpPr>
        <p:spPr>
          <a:xfrm>
            <a:off x="1684421" y="161041"/>
            <a:ext cx="8823300" cy="4974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sp>
        <p:nvSpPr>
          <p:cNvPr id="334" name="Google Shape;334;g3cfc4893b23_3_0"/>
          <p:cNvSpPr txBox="1">
            <a:spLocks noGrp="1"/>
          </p:cNvSpPr>
          <p:nvPr>
            <p:ph type="body" idx="1"/>
          </p:nvPr>
        </p:nvSpPr>
        <p:spPr>
          <a:xfrm>
            <a:off x="838200" y="1384209"/>
            <a:ext cx="10515600" cy="4792800"/>
          </a:xfrm>
          <a:prstGeom prst="rect">
            <a:avLst/>
          </a:prstGeom>
          <a:noFill/>
          <a:ln>
            <a:noFill/>
          </a:ln>
        </p:spPr>
        <p:txBody>
          <a:bodyPr spcFirstLastPara="1" wrap="square" lIns="91425" tIns="45700" rIns="91425" bIns="45700" anchor="t" anchorCtr="0">
            <a:normAutofit/>
          </a:bodyPr>
          <a:lstStyle/>
          <a:p>
            <a:pPr marL="114300" lvl="0" indent="0" algn="just" rtl="0">
              <a:lnSpc>
                <a:spcPct val="90000"/>
              </a:lnSpc>
              <a:spcBef>
                <a:spcPts val="1000"/>
              </a:spcBef>
              <a:spcAft>
                <a:spcPts val="0"/>
              </a:spcAft>
              <a:buSzPts val="1800"/>
              <a:buNone/>
            </a:pPr>
            <a:r>
              <a:rPr lang="tr-TR"/>
              <a:t>İş sağlığı ve güvenliği kapsamında risk değerlendirmesi, işveren tarafından kurulan ve uzmanlar ile çalışan temsilcilerini içeren bir ekip tarafından; tehlikelerin tanımlanması, analiz edilmesi ve kontrol altına alınması aşamalarıyla gerçekleştirilen zorunlu bir süreçtir.</a:t>
            </a:r>
            <a:endParaRPr/>
          </a:p>
          <a:p>
            <a:pPr marL="114300" lvl="0" indent="0" algn="just" rtl="0">
              <a:lnSpc>
                <a:spcPct val="90000"/>
              </a:lnSpc>
              <a:spcBef>
                <a:spcPts val="1000"/>
              </a:spcBef>
              <a:spcAft>
                <a:spcPts val="0"/>
              </a:spcAft>
              <a:buSzPts val="1800"/>
              <a:buNone/>
            </a:pPr>
            <a:endParaRPr/>
          </a:p>
          <a:p>
            <a:pPr marL="114300" lvl="0" indent="0" algn="just" rtl="0">
              <a:lnSpc>
                <a:spcPct val="90000"/>
              </a:lnSpc>
              <a:spcBef>
                <a:spcPts val="1000"/>
              </a:spcBef>
              <a:spcAft>
                <a:spcPts val="0"/>
              </a:spcAft>
              <a:buSzPts val="1800"/>
              <a:buNone/>
            </a:pPr>
            <a:r>
              <a:rPr lang="tr-TR"/>
              <a:t>Bu süreçte öncelik, tehlikeyi kaynağında yok etmeye ve toplu korunma önlemlerine verilirken ; hazırlanan dokümantasyonun işyerinin tehlike sınıfına göre 2, 4 veya 6 yılda bir ya da iş kazası ve teknoloji değişikliği gibi majör durumlarda yenilenmesi esastır. İşverenler, çalışan sayısı ve çalışma süresine bağlı olarak asgari fiziksel şartları (muayene ve ilk yardım odaları gibi) sağlayan İşyeri Sağlık ve Güvenlik Birimleri (İSGB) kurmakla, çalışanları riskler hakkında bilgilendirmekle ve sağlık gözetimi ile eğitim faaliyetlerini yürütmekle yükümlüdürler.</a:t>
            </a:r>
            <a:endParaRPr/>
          </a:p>
        </p:txBody>
      </p:sp>
      <p:sp>
        <p:nvSpPr>
          <p:cNvPr id="335" name="Google Shape;335;g3cfc4893b23_3_0"/>
          <p:cNvSpPr txBox="1"/>
          <p:nvPr/>
        </p:nvSpPr>
        <p:spPr>
          <a:xfrm>
            <a:off x="1017975" y="85300"/>
            <a:ext cx="10222800" cy="49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tr-TR" sz="2600" b="1" i="0" u="none" strike="noStrike" cap="none" dirty="0">
                <a:solidFill>
                  <a:srgbClr val="E6272D"/>
                </a:solidFill>
                <a:latin typeface="Calibri"/>
                <a:ea typeface="Calibri"/>
                <a:cs typeface="Calibri"/>
                <a:sym typeface="Calibri"/>
              </a:rPr>
              <a:t>BÖLÜM 9. RİSK DEĞERLENDİRMESİ </a:t>
            </a:r>
            <a:endParaRPr sz="2600" b="0" i="0" u="none" strike="noStrike" cap="none" dirty="0">
              <a:solidFill>
                <a:srgbClr val="000000"/>
              </a:solidFill>
              <a:sym typeface="Aria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6"/>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Sonu Soruları</a:t>
            </a:r>
            <a:endParaRPr/>
          </a:p>
        </p:txBody>
      </p:sp>
      <p:sp>
        <p:nvSpPr>
          <p:cNvPr id="342" name="Google Shape;342;p16"/>
          <p:cNvSpPr txBox="1">
            <a:spLocks noGrp="1"/>
          </p:cNvSpPr>
          <p:nvPr>
            <p:ph type="body" idx="1"/>
          </p:nvPr>
        </p:nvSpPr>
        <p:spPr>
          <a:xfrm>
            <a:off x="838199" y="3619001"/>
            <a:ext cx="237566" cy="323165"/>
          </a:xfrm>
          <a:prstGeom prst="rect">
            <a:avLst/>
          </a:prstGeom>
          <a:noFill/>
          <a:ln>
            <a:noFill/>
          </a:ln>
        </p:spPr>
        <p:txBody>
          <a:bodyPr spcFirstLastPara="1" wrap="square" lIns="91425" tIns="0" rIns="91425" bIns="45700" anchor="ctr" anchorCtr="0">
            <a:spAutoFit/>
          </a:bodyPr>
          <a:lstStyle/>
          <a:p>
            <a:pPr marL="0" marR="0" lvl="0" indent="0" algn="l" rtl="0">
              <a:lnSpc>
                <a:spcPct val="100000"/>
              </a:lnSpc>
              <a:spcBef>
                <a:spcPts val="0"/>
              </a:spcBef>
              <a:spcAft>
                <a:spcPts val="0"/>
              </a:spcAft>
              <a:buClr>
                <a:schemeClr val="dk1"/>
              </a:buClr>
              <a:buSzPts val="1800"/>
              <a:buFont typeface="Google Sans"/>
              <a:buNone/>
            </a:pPr>
            <a:r>
              <a:rPr lang="tr-TR" sz="1800" b="0" i="0" u="none" strike="noStrike" cap="none">
                <a:solidFill>
                  <a:schemeClr val="dk1"/>
                </a:solidFill>
                <a:latin typeface="Google Sans"/>
                <a:ea typeface="Google Sans"/>
                <a:cs typeface="Google Sans"/>
                <a:sym typeface="Google Sans"/>
              </a:rPr>
              <a:t> </a:t>
            </a:r>
            <a:endParaRPr/>
          </a:p>
        </p:txBody>
      </p:sp>
      <p:sp>
        <p:nvSpPr>
          <p:cNvPr id="343" name="Google Shape;343;p16"/>
          <p:cNvSpPr/>
          <p:nvPr/>
        </p:nvSpPr>
        <p:spPr>
          <a:xfrm flipH="1">
            <a:off x="828300" y="708050"/>
            <a:ext cx="10535400" cy="5711400"/>
          </a:xfrm>
          <a:prstGeom prst="rect">
            <a:avLst/>
          </a:prstGeom>
          <a:noFill/>
          <a:ln>
            <a:noFill/>
          </a:ln>
        </p:spPr>
        <p:txBody>
          <a:bodyPr spcFirstLastPara="1" wrap="square" lIns="91425" tIns="0" rIns="91425" bIns="45700" anchor="ctr" anchorCtr="0">
            <a:spAutoFit/>
          </a:bodyPr>
          <a:lstStyle/>
          <a:p>
            <a:pPr marL="457200" marR="0" lvl="0" indent="-381000" algn="just" rtl="0">
              <a:lnSpc>
                <a:spcPct val="100000"/>
              </a:lnSpc>
              <a:spcBef>
                <a:spcPts val="1000"/>
              </a:spcBef>
              <a:spcAft>
                <a:spcPts val="0"/>
              </a:spcAft>
              <a:buClr>
                <a:schemeClr val="dk1"/>
              </a:buClr>
              <a:buSzPts val="2400"/>
              <a:buFont typeface="Calibri"/>
              <a:buChar char="●"/>
            </a:pPr>
            <a:r>
              <a:rPr lang="tr-TR" sz="2400" i="0" u="none" strike="noStrike" cap="none" dirty="0">
                <a:solidFill>
                  <a:schemeClr val="dk1"/>
                </a:solidFill>
                <a:latin typeface="Calibri"/>
                <a:ea typeface="Calibri"/>
                <a:cs typeface="Calibri"/>
                <a:sym typeface="Calibri"/>
              </a:rPr>
              <a:t>Risk değerlendirmesi yapılırken, çalışan grupları arasında kimler "özel politika gerektiren gruplar" olarak dikkate alınmalıdır? </a:t>
            </a:r>
            <a:endParaRPr sz="2400" dirty="0">
              <a:latin typeface="Calibri"/>
              <a:ea typeface="Calibri"/>
              <a:cs typeface="Calibri"/>
              <a:sym typeface="Calibri"/>
            </a:endParaRPr>
          </a:p>
          <a:p>
            <a:pPr marL="457200" marR="0" lvl="0" indent="-381000" algn="just" rtl="0">
              <a:lnSpc>
                <a:spcPct val="100000"/>
              </a:lnSpc>
              <a:spcBef>
                <a:spcPts val="1000"/>
              </a:spcBef>
              <a:spcAft>
                <a:spcPts val="0"/>
              </a:spcAft>
              <a:buClr>
                <a:schemeClr val="dk1"/>
              </a:buClr>
              <a:buSzPts val="2400"/>
              <a:buFont typeface="Calibri"/>
              <a:buChar char="●"/>
            </a:pPr>
            <a:r>
              <a:rPr lang="tr-TR" sz="2400" i="0" u="none" strike="noStrike" cap="none" dirty="0">
                <a:solidFill>
                  <a:schemeClr val="dk1"/>
                </a:solidFill>
                <a:latin typeface="Calibri"/>
                <a:ea typeface="Calibri"/>
                <a:cs typeface="Calibri"/>
                <a:sym typeface="Calibri"/>
              </a:rPr>
              <a:t>Tehlikeler tanımlanırken, çalışma ortamı ve çalışanlara ilişkin toplanması gereken asgari bilgilerden beş tanesini sıralayınız. </a:t>
            </a:r>
            <a:endParaRPr sz="2400" dirty="0">
              <a:latin typeface="Calibri"/>
              <a:ea typeface="Calibri"/>
              <a:cs typeface="Calibri"/>
              <a:sym typeface="Calibri"/>
            </a:endParaRPr>
          </a:p>
          <a:p>
            <a:pPr marL="457200" marR="0" lvl="0" indent="-381000" algn="just" rtl="0">
              <a:lnSpc>
                <a:spcPct val="100000"/>
              </a:lnSpc>
              <a:spcBef>
                <a:spcPts val="1000"/>
              </a:spcBef>
              <a:spcAft>
                <a:spcPts val="0"/>
              </a:spcAft>
              <a:buClr>
                <a:schemeClr val="dk1"/>
              </a:buClr>
              <a:buSzPts val="2400"/>
              <a:buFont typeface="Calibri"/>
              <a:buChar char="●"/>
            </a:pPr>
            <a:r>
              <a:rPr lang="tr-TR" sz="2400" i="0" u="none" strike="noStrike" cap="none" dirty="0">
                <a:solidFill>
                  <a:schemeClr val="dk1"/>
                </a:solidFill>
                <a:latin typeface="Calibri"/>
                <a:ea typeface="Calibri"/>
                <a:cs typeface="Calibri"/>
                <a:sym typeface="Calibri"/>
              </a:rPr>
              <a:t>Risk kontrol tedbirleri kararlaştırılırken, riskin tamamen bertaraf edilemediği durumlarda uygulanması gereken hiyerarşik adımlar nelerdir? </a:t>
            </a:r>
            <a:endParaRPr sz="2400" dirty="0">
              <a:latin typeface="Calibri"/>
              <a:ea typeface="Calibri"/>
              <a:cs typeface="Calibri"/>
              <a:sym typeface="Calibri"/>
            </a:endParaRPr>
          </a:p>
          <a:p>
            <a:pPr marL="457200" marR="0" lvl="0" indent="-381000" algn="just" rtl="0">
              <a:lnSpc>
                <a:spcPct val="100000"/>
              </a:lnSpc>
              <a:spcBef>
                <a:spcPts val="1000"/>
              </a:spcBef>
              <a:spcAft>
                <a:spcPts val="0"/>
              </a:spcAft>
              <a:buClr>
                <a:schemeClr val="dk1"/>
              </a:buClr>
              <a:buSzPts val="2400"/>
              <a:buFont typeface="Calibri"/>
              <a:buChar char="●"/>
            </a:pPr>
            <a:r>
              <a:rPr lang="tr-TR" sz="2400" i="0" u="none" strike="noStrike" cap="none" dirty="0">
                <a:solidFill>
                  <a:schemeClr val="dk1"/>
                </a:solidFill>
                <a:latin typeface="Calibri"/>
                <a:ea typeface="Calibri"/>
                <a:cs typeface="Calibri"/>
                <a:sym typeface="Calibri"/>
              </a:rPr>
              <a:t>İşyerinde periyodik süreler dışında, risk değerlendirmesinin </a:t>
            </a:r>
            <a:br>
              <a:rPr lang="tr-TR" sz="2400" i="0" u="none" strike="noStrike" cap="none" dirty="0">
                <a:solidFill>
                  <a:schemeClr val="dk1"/>
                </a:solidFill>
                <a:latin typeface="Calibri"/>
                <a:ea typeface="Calibri"/>
                <a:cs typeface="Calibri"/>
                <a:sym typeface="Calibri"/>
              </a:rPr>
            </a:br>
            <a:r>
              <a:rPr lang="tr-TR" sz="2400" i="0" u="none" strike="noStrike" cap="none" dirty="0">
                <a:solidFill>
                  <a:schemeClr val="dk1"/>
                </a:solidFill>
                <a:latin typeface="Calibri"/>
                <a:ea typeface="Calibri"/>
                <a:cs typeface="Calibri"/>
                <a:sym typeface="Calibri"/>
              </a:rPr>
              <a:t>tamamen yenilenmesini gerektiren "majör" değişim halleri nelerdir? </a:t>
            </a:r>
            <a:endParaRPr sz="2400" dirty="0">
              <a:latin typeface="Calibri"/>
              <a:ea typeface="Calibri"/>
              <a:cs typeface="Calibri"/>
              <a:sym typeface="Calibri"/>
            </a:endParaRPr>
          </a:p>
          <a:p>
            <a:pPr marL="457200" marR="0" lvl="0" indent="-381000" algn="just" rtl="0">
              <a:lnSpc>
                <a:spcPct val="100000"/>
              </a:lnSpc>
              <a:spcBef>
                <a:spcPts val="1000"/>
              </a:spcBef>
              <a:spcAft>
                <a:spcPts val="0"/>
              </a:spcAft>
              <a:buClr>
                <a:schemeClr val="dk1"/>
              </a:buClr>
              <a:buSzPts val="2400"/>
              <a:buFont typeface="Calibri"/>
              <a:buChar char="●"/>
            </a:pPr>
            <a:r>
              <a:rPr lang="tr-TR" sz="2400" i="0" u="none" strike="noStrike" cap="none" dirty="0">
                <a:solidFill>
                  <a:schemeClr val="dk1"/>
                </a:solidFill>
                <a:latin typeface="Calibri"/>
                <a:ea typeface="Calibri"/>
                <a:cs typeface="Calibri"/>
                <a:sym typeface="Calibri"/>
              </a:rPr>
              <a:t>50 ve daha fazla çalışanı olan işyerlerinde, tam süreli görevlendirme </a:t>
            </a:r>
            <a:br>
              <a:rPr lang="tr-TR" sz="2400" i="0" u="none" strike="noStrike" cap="none" dirty="0">
                <a:solidFill>
                  <a:schemeClr val="dk1"/>
                </a:solidFill>
                <a:latin typeface="Calibri"/>
                <a:ea typeface="Calibri"/>
                <a:cs typeface="Calibri"/>
                <a:sym typeface="Calibri"/>
              </a:rPr>
            </a:br>
            <a:r>
              <a:rPr lang="tr-TR" sz="2400" i="0" u="none" strike="noStrike" cap="none" dirty="0">
                <a:solidFill>
                  <a:schemeClr val="dk1"/>
                </a:solidFill>
                <a:latin typeface="Calibri"/>
                <a:ea typeface="Calibri"/>
                <a:cs typeface="Calibri"/>
                <a:sym typeface="Calibri"/>
              </a:rPr>
              <a:t>zorunlu değilse işverenin temin etmesi gereken oda sayısı ve asgari </a:t>
            </a:r>
            <a:br>
              <a:rPr lang="tr-TR" sz="2400" i="0" u="none" strike="noStrike" cap="none" dirty="0">
                <a:solidFill>
                  <a:schemeClr val="dk1"/>
                </a:solidFill>
                <a:latin typeface="Calibri"/>
                <a:ea typeface="Calibri"/>
                <a:cs typeface="Calibri"/>
                <a:sym typeface="Calibri"/>
              </a:rPr>
            </a:br>
            <a:r>
              <a:rPr lang="tr-TR" sz="2400" i="0" u="none" strike="noStrike" cap="none" dirty="0">
                <a:solidFill>
                  <a:schemeClr val="dk1"/>
                </a:solidFill>
                <a:latin typeface="Calibri"/>
                <a:ea typeface="Calibri"/>
                <a:cs typeface="Calibri"/>
                <a:sym typeface="Calibri"/>
              </a:rPr>
              <a:t>büyüklük şartı nedir? </a:t>
            </a:r>
            <a:endParaRPr sz="2400" i="0" u="none" strike="noStrike" cap="none" dirty="0">
              <a:solidFill>
                <a:schemeClr val="dk1"/>
              </a:solidFill>
              <a:latin typeface="Calibri"/>
              <a:ea typeface="Calibri"/>
              <a:cs typeface="Calibri"/>
              <a:sym typeface="Calibri"/>
            </a:endParaRPr>
          </a:p>
        </p:txBody>
      </p:sp>
      <p:sp>
        <p:nvSpPr>
          <p:cNvPr id="6" name="Google Shape;335;g3cfc4893b23_3_0"/>
          <p:cNvSpPr txBox="1"/>
          <p:nvPr/>
        </p:nvSpPr>
        <p:spPr>
          <a:xfrm>
            <a:off x="1017975" y="85300"/>
            <a:ext cx="10222800" cy="49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tr-TR" sz="2600" b="1" i="0" u="none" strike="noStrike" cap="none">
                <a:solidFill>
                  <a:srgbClr val="E6272D"/>
                </a:solidFill>
                <a:latin typeface="Calibri"/>
                <a:ea typeface="Calibri"/>
                <a:cs typeface="Calibri"/>
                <a:sym typeface="Calibri"/>
              </a:rPr>
              <a:t>BÖLÜM 9. RİSK DEĞERLENDİRMESİ </a:t>
            </a:r>
            <a:endParaRPr sz="2600" b="0" i="0" u="none" strike="noStrike" cap="none">
              <a:solidFill>
                <a:srgbClr val="000000"/>
              </a:solidFil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3"/>
          <p:cNvSpPr txBox="1">
            <a:spLocks noGrp="1"/>
          </p:cNvSpPr>
          <p:nvPr>
            <p:ph type="title"/>
          </p:nvPr>
        </p:nvSpPr>
        <p:spPr>
          <a:xfrm>
            <a:off x="208547" y="605590"/>
            <a:ext cx="9811351"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2600"/>
              <a:buNone/>
            </a:pPr>
            <a:r>
              <a:rPr lang="tr-TR" sz="2400" dirty="0"/>
              <a:t>9.1. Risk Değerlendirmesi</a:t>
            </a:r>
            <a:endParaRPr sz="2400" dirty="0"/>
          </a:p>
        </p:txBody>
      </p:sp>
      <p:grpSp>
        <p:nvGrpSpPr>
          <p:cNvPr id="131" name="Google Shape;131;p3"/>
          <p:cNvGrpSpPr/>
          <p:nvPr/>
        </p:nvGrpSpPr>
        <p:grpSpPr>
          <a:xfrm>
            <a:off x="1124175" y="1727300"/>
            <a:ext cx="10275508" cy="5123523"/>
            <a:chOff x="1318397" y="1534291"/>
            <a:chExt cx="10275508" cy="5123523"/>
          </a:xfrm>
        </p:grpSpPr>
        <p:sp>
          <p:nvSpPr>
            <p:cNvPr id="132" name="Google Shape;132;p3"/>
            <p:cNvSpPr/>
            <p:nvPr/>
          </p:nvSpPr>
          <p:spPr>
            <a:xfrm>
              <a:off x="3689447" y="1611154"/>
              <a:ext cx="5350800" cy="4969800"/>
            </a:xfrm>
            <a:prstGeom prst="diamond">
              <a:avLst/>
            </a:prstGeom>
            <a:solidFill>
              <a:srgbClr val="CFDE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1318397" y="1675866"/>
              <a:ext cx="2284212" cy="2150789"/>
            </a:xfrm>
            <a:custGeom>
              <a:avLst/>
              <a:gdLst/>
              <a:ahLst/>
              <a:cxnLst/>
              <a:rect l="l" t="t" r="r" b="b"/>
              <a:pathLst>
                <a:path w="2134778" h="2134778" extrusionOk="0">
                  <a:moveTo>
                    <a:pt x="0" y="355803"/>
                  </a:moveTo>
                  <a:cubicBezTo>
                    <a:pt x="0" y="159298"/>
                    <a:pt x="159298" y="0"/>
                    <a:pt x="355803" y="0"/>
                  </a:cubicBezTo>
                  <a:lnTo>
                    <a:pt x="1778975" y="0"/>
                  </a:lnTo>
                  <a:cubicBezTo>
                    <a:pt x="1975480" y="0"/>
                    <a:pt x="2134778" y="159298"/>
                    <a:pt x="2134778" y="355803"/>
                  </a:cubicBezTo>
                  <a:lnTo>
                    <a:pt x="2134778" y="1778975"/>
                  </a:lnTo>
                  <a:cubicBezTo>
                    <a:pt x="2134778" y="1975480"/>
                    <a:pt x="1975480" y="2134778"/>
                    <a:pt x="1778975" y="2134778"/>
                  </a:cubicBezTo>
                  <a:lnTo>
                    <a:pt x="355803" y="2134778"/>
                  </a:lnTo>
                  <a:cubicBezTo>
                    <a:pt x="159298" y="2134778"/>
                    <a:pt x="0" y="1975480"/>
                    <a:pt x="0" y="1778975"/>
                  </a:cubicBezTo>
                  <a:lnTo>
                    <a:pt x="0" y="355803"/>
                  </a:lnTo>
                  <a:close/>
                </a:path>
              </a:pathLst>
            </a:custGeom>
            <a:solidFill>
              <a:srgbClr val="599BD5"/>
            </a:solidFill>
            <a:ln w="25400" cap="flat" cmpd="sng">
              <a:solidFill>
                <a:schemeClr val="lt1"/>
              </a:solidFill>
              <a:prstDash val="solid"/>
              <a:round/>
              <a:headEnd type="none" w="sm" len="sm"/>
              <a:tailEnd type="none" w="sm" len="sm"/>
            </a:ln>
          </p:spPr>
          <p:txBody>
            <a:bodyPr spcFirstLastPara="1" wrap="square" lIns="180400" tIns="180400" rIns="180400" bIns="180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tr-TR" sz="2400" i="0" u="none" strike="noStrike" cap="none">
                  <a:solidFill>
                    <a:schemeClr val="lt1"/>
                  </a:solidFill>
                  <a:latin typeface="Calibri"/>
                  <a:ea typeface="Calibri"/>
                  <a:cs typeface="Calibri"/>
                  <a:sym typeface="Calibri"/>
                </a:rPr>
                <a:t>İşveren</a:t>
              </a:r>
              <a:endParaRPr sz="2400">
                <a:latin typeface="Calibri"/>
                <a:ea typeface="Calibri"/>
                <a:cs typeface="Calibri"/>
                <a:sym typeface="Calibri"/>
              </a:endParaRPr>
            </a:p>
            <a:p>
              <a:pPr marL="0" marR="0" lvl="0" indent="0" algn="ctr" rtl="0">
                <a:lnSpc>
                  <a:spcPct val="90000"/>
                </a:lnSpc>
                <a:spcBef>
                  <a:spcPts val="700"/>
                </a:spcBef>
                <a:spcAft>
                  <a:spcPts val="0"/>
                </a:spcAft>
                <a:buClr>
                  <a:srgbClr val="000000"/>
                </a:buClr>
                <a:buSzPts val="2000"/>
                <a:buFont typeface="Arial"/>
                <a:buNone/>
              </a:pPr>
              <a:r>
                <a:rPr lang="tr-TR" sz="2400">
                  <a:solidFill>
                    <a:schemeClr val="lt1"/>
                  </a:solidFill>
                  <a:latin typeface="Calibri"/>
                  <a:ea typeface="Calibri"/>
                  <a:cs typeface="Calibri"/>
                  <a:sym typeface="Calibri"/>
                </a:rPr>
                <a:t>v</a:t>
              </a:r>
              <a:r>
                <a:rPr lang="tr-TR" sz="2400" i="0" u="none" strike="noStrike" cap="none">
                  <a:solidFill>
                    <a:schemeClr val="lt1"/>
                  </a:solidFill>
                  <a:latin typeface="Calibri"/>
                  <a:ea typeface="Calibri"/>
                  <a:cs typeface="Calibri"/>
                  <a:sym typeface="Calibri"/>
                </a:rPr>
                <a:t>eya</a:t>
              </a:r>
              <a:endParaRPr sz="2400">
                <a:latin typeface="Calibri"/>
                <a:ea typeface="Calibri"/>
                <a:cs typeface="Calibri"/>
                <a:sym typeface="Calibri"/>
              </a:endParaRPr>
            </a:p>
            <a:p>
              <a:pPr marL="0" marR="0" lvl="0" indent="0" algn="ctr" rtl="0">
                <a:lnSpc>
                  <a:spcPct val="90000"/>
                </a:lnSpc>
                <a:spcBef>
                  <a:spcPts val="700"/>
                </a:spcBef>
                <a:spcAft>
                  <a:spcPts val="0"/>
                </a:spcAft>
                <a:buClr>
                  <a:srgbClr val="000000"/>
                </a:buClr>
                <a:buSzPts val="2000"/>
                <a:buFont typeface="Arial"/>
                <a:buNone/>
              </a:pPr>
              <a:r>
                <a:rPr lang="tr-TR" sz="2400" i="0" u="none" strike="noStrike" cap="none">
                  <a:solidFill>
                    <a:schemeClr val="lt1"/>
                  </a:solidFill>
                  <a:latin typeface="Calibri"/>
                  <a:ea typeface="Calibri"/>
                  <a:cs typeface="Calibri"/>
                  <a:sym typeface="Calibri"/>
                </a:rPr>
                <a:t>Vekili</a:t>
              </a:r>
              <a:endParaRPr sz="2400">
                <a:latin typeface="Calibri"/>
                <a:ea typeface="Calibri"/>
                <a:cs typeface="Calibri"/>
                <a:sym typeface="Calibri"/>
              </a:endParaRPr>
            </a:p>
          </p:txBody>
        </p:sp>
        <p:sp>
          <p:nvSpPr>
            <p:cNvPr id="134" name="Google Shape;134;p3"/>
            <p:cNvSpPr/>
            <p:nvPr/>
          </p:nvSpPr>
          <p:spPr>
            <a:xfrm>
              <a:off x="9025297" y="1534291"/>
              <a:ext cx="2568608" cy="2294170"/>
            </a:xfrm>
            <a:custGeom>
              <a:avLst/>
              <a:gdLst/>
              <a:ahLst/>
              <a:cxnLst/>
              <a:rect l="l" t="t" r="r" b="b"/>
              <a:pathLst>
                <a:path w="2568608" h="2599626" extrusionOk="0">
                  <a:moveTo>
                    <a:pt x="0" y="428110"/>
                  </a:moveTo>
                  <a:cubicBezTo>
                    <a:pt x="0" y="191671"/>
                    <a:pt x="191671" y="0"/>
                    <a:pt x="428110" y="0"/>
                  </a:cubicBezTo>
                  <a:lnTo>
                    <a:pt x="2140498" y="0"/>
                  </a:lnTo>
                  <a:cubicBezTo>
                    <a:pt x="2376937" y="0"/>
                    <a:pt x="2568608" y="191671"/>
                    <a:pt x="2568608" y="428110"/>
                  </a:cubicBezTo>
                  <a:lnTo>
                    <a:pt x="2568608" y="2171516"/>
                  </a:lnTo>
                  <a:cubicBezTo>
                    <a:pt x="2568608" y="2407955"/>
                    <a:pt x="2376937" y="2599626"/>
                    <a:pt x="2140498" y="2599626"/>
                  </a:cubicBezTo>
                  <a:lnTo>
                    <a:pt x="428110" y="2599626"/>
                  </a:lnTo>
                  <a:cubicBezTo>
                    <a:pt x="191671" y="2599626"/>
                    <a:pt x="0" y="2407955"/>
                    <a:pt x="0" y="2171516"/>
                  </a:cubicBezTo>
                  <a:lnTo>
                    <a:pt x="0" y="428110"/>
                  </a:lnTo>
                  <a:close/>
                </a:path>
              </a:pathLst>
            </a:custGeom>
            <a:solidFill>
              <a:srgbClr val="599BD5"/>
            </a:solidFill>
            <a:ln w="25400" cap="flat" cmpd="sng">
              <a:solidFill>
                <a:schemeClr val="lt1"/>
              </a:solidFill>
              <a:prstDash val="solid"/>
              <a:round/>
              <a:headEnd type="none" w="sm" len="sm"/>
              <a:tailEnd type="none" w="sm" len="sm"/>
            </a:ln>
          </p:spPr>
          <p:txBody>
            <a:bodyPr spcFirstLastPara="1" wrap="square" lIns="197775" tIns="197775" rIns="197775" bIns="197775"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tr-TR" sz="2400" i="0" u="none" strike="noStrike" cap="none">
                  <a:solidFill>
                    <a:schemeClr val="lt1"/>
                  </a:solidFill>
                  <a:latin typeface="Calibri"/>
                  <a:ea typeface="Calibri"/>
                  <a:cs typeface="Calibri"/>
                  <a:sym typeface="Calibri"/>
                </a:rPr>
                <a:t>İşyerinde sağlık ve güvenlik hizmetini yürüten iş güvenliği uzmanları ve işyeri hekimleri</a:t>
              </a:r>
              <a:endParaRPr sz="2400">
                <a:latin typeface="Calibri"/>
                <a:ea typeface="Calibri"/>
                <a:cs typeface="Calibri"/>
                <a:sym typeface="Calibri"/>
              </a:endParaRPr>
            </a:p>
          </p:txBody>
        </p:sp>
        <p:sp>
          <p:nvSpPr>
            <p:cNvPr id="135" name="Google Shape;135;p3"/>
            <p:cNvSpPr/>
            <p:nvPr/>
          </p:nvSpPr>
          <p:spPr>
            <a:xfrm>
              <a:off x="1318397" y="4233641"/>
              <a:ext cx="2284212" cy="2424173"/>
            </a:xfrm>
            <a:custGeom>
              <a:avLst/>
              <a:gdLst/>
              <a:ahLst/>
              <a:cxnLst/>
              <a:rect l="l" t="t" r="r" b="b"/>
              <a:pathLst>
                <a:path w="2134778" h="3068573" extrusionOk="0">
                  <a:moveTo>
                    <a:pt x="0" y="355803"/>
                  </a:moveTo>
                  <a:cubicBezTo>
                    <a:pt x="0" y="159298"/>
                    <a:pt x="159298" y="0"/>
                    <a:pt x="355803" y="0"/>
                  </a:cubicBezTo>
                  <a:lnTo>
                    <a:pt x="1778975" y="0"/>
                  </a:lnTo>
                  <a:cubicBezTo>
                    <a:pt x="1975480" y="0"/>
                    <a:pt x="2134778" y="159298"/>
                    <a:pt x="2134778" y="355803"/>
                  </a:cubicBezTo>
                  <a:lnTo>
                    <a:pt x="2134778" y="2712770"/>
                  </a:lnTo>
                  <a:cubicBezTo>
                    <a:pt x="2134778" y="2909275"/>
                    <a:pt x="1975480" y="3068573"/>
                    <a:pt x="1778975" y="3068573"/>
                  </a:cubicBezTo>
                  <a:lnTo>
                    <a:pt x="355803" y="3068573"/>
                  </a:lnTo>
                  <a:cubicBezTo>
                    <a:pt x="159298" y="3068573"/>
                    <a:pt x="0" y="2909275"/>
                    <a:pt x="0" y="2712770"/>
                  </a:cubicBezTo>
                  <a:lnTo>
                    <a:pt x="0" y="355803"/>
                  </a:lnTo>
                  <a:close/>
                </a:path>
              </a:pathLst>
            </a:custGeom>
            <a:solidFill>
              <a:srgbClr val="599BD5"/>
            </a:solidFill>
            <a:ln w="25400" cap="flat" cmpd="sng">
              <a:solidFill>
                <a:schemeClr val="lt1"/>
              </a:solidFill>
              <a:prstDash val="solid"/>
              <a:round/>
              <a:headEnd type="none" w="sm" len="sm"/>
              <a:tailEnd type="none" w="sm" len="sm"/>
            </a:ln>
          </p:spPr>
          <p:txBody>
            <a:bodyPr spcFirstLastPara="1" wrap="square" lIns="176600" tIns="176600" rIns="176600" bIns="176600"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tr-TR" sz="2400" i="0" u="none" strike="noStrike" cap="none">
                  <a:solidFill>
                    <a:schemeClr val="lt1"/>
                  </a:solidFill>
                  <a:latin typeface="Calibri"/>
                  <a:ea typeface="Calibri"/>
                  <a:cs typeface="Calibri"/>
                  <a:sym typeface="Calibri"/>
                </a:rPr>
                <a:t>İ</a:t>
              </a:r>
              <a:r>
                <a:rPr lang="tr-TR" sz="2400">
                  <a:solidFill>
                    <a:schemeClr val="lt1"/>
                  </a:solidFill>
                  <a:latin typeface="Calibri"/>
                  <a:ea typeface="Calibri"/>
                  <a:cs typeface="Calibri"/>
                  <a:sym typeface="Calibri"/>
                </a:rPr>
                <a:t>şyerindeki</a:t>
              </a:r>
              <a:r>
                <a:rPr lang="tr-TR" sz="2400" i="0" u="none" strike="noStrike" cap="none">
                  <a:solidFill>
                    <a:schemeClr val="lt1"/>
                  </a:solidFill>
                  <a:latin typeface="Calibri"/>
                  <a:ea typeface="Calibri"/>
                  <a:cs typeface="Calibri"/>
                  <a:sym typeface="Calibri"/>
                </a:rPr>
                <a:t> Ç</a:t>
              </a:r>
              <a:r>
                <a:rPr lang="tr-TR" sz="2400">
                  <a:solidFill>
                    <a:schemeClr val="lt1"/>
                  </a:solidFill>
                  <a:latin typeface="Calibri"/>
                  <a:ea typeface="Calibri"/>
                  <a:cs typeface="Calibri"/>
                  <a:sym typeface="Calibri"/>
                </a:rPr>
                <a:t>alışan </a:t>
              </a:r>
              <a:r>
                <a:rPr lang="tr-TR" sz="2400" i="0" u="none" strike="noStrike" cap="none">
                  <a:solidFill>
                    <a:schemeClr val="lt1"/>
                  </a:solidFill>
                  <a:latin typeface="Calibri"/>
                  <a:ea typeface="Calibri"/>
                  <a:cs typeface="Calibri"/>
                  <a:sym typeface="Calibri"/>
                </a:rPr>
                <a:t>T</a:t>
              </a:r>
              <a:r>
                <a:rPr lang="tr-TR" sz="2400">
                  <a:solidFill>
                    <a:schemeClr val="lt1"/>
                  </a:solidFill>
                  <a:latin typeface="Calibri"/>
                  <a:ea typeface="Calibri"/>
                  <a:cs typeface="Calibri"/>
                  <a:sym typeface="Calibri"/>
                </a:rPr>
                <a:t>emsilcileri</a:t>
              </a:r>
              <a:endParaRPr sz="2400">
                <a:latin typeface="Calibri"/>
                <a:ea typeface="Calibri"/>
                <a:cs typeface="Calibri"/>
                <a:sym typeface="Calibri"/>
              </a:endParaRPr>
            </a:p>
          </p:txBody>
        </p:sp>
        <p:sp>
          <p:nvSpPr>
            <p:cNvPr id="136" name="Google Shape;136;p3"/>
            <p:cNvSpPr/>
            <p:nvPr/>
          </p:nvSpPr>
          <p:spPr>
            <a:xfrm>
              <a:off x="9127095" y="4233016"/>
              <a:ext cx="2465669" cy="2424173"/>
            </a:xfrm>
            <a:custGeom>
              <a:avLst/>
              <a:gdLst/>
              <a:ahLst/>
              <a:cxnLst/>
              <a:rect l="l" t="t" r="r" b="b"/>
              <a:pathLst>
                <a:path w="2134778" h="3068573" extrusionOk="0">
                  <a:moveTo>
                    <a:pt x="0" y="355803"/>
                  </a:moveTo>
                  <a:cubicBezTo>
                    <a:pt x="0" y="159298"/>
                    <a:pt x="159298" y="0"/>
                    <a:pt x="355803" y="0"/>
                  </a:cubicBezTo>
                  <a:lnTo>
                    <a:pt x="1778975" y="0"/>
                  </a:lnTo>
                  <a:cubicBezTo>
                    <a:pt x="1975480" y="0"/>
                    <a:pt x="2134778" y="159298"/>
                    <a:pt x="2134778" y="355803"/>
                  </a:cubicBezTo>
                  <a:lnTo>
                    <a:pt x="2134778" y="2712770"/>
                  </a:lnTo>
                  <a:cubicBezTo>
                    <a:pt x="2134778" y="2909275"/>
                    <a:pt x="1975480" y="3068573"/>
                    <a:pt x="1778975" y="3068573"/>
                  </a:cubicBezTo>
                  <a:lnTo>
                    <a:pt x="355803" y="3068573"/>
                  </a:lnTo>
                  <a:cubicBezTo>
                    <a:pt x="159298" y="3068573"/>
                    <a:pt x="0" y="2909275"/>
                    <a:pt x="0" y="2712770"/>
                  </a:cubicBezTo>
                  <a:lnTo>
                    <a:pt x="0" y="355803"/>
                  </a:lnTo>
                  <a:close/>
                </a:path>
              </a:pathLst>
            </a:custGeom>
            <a:solidFill>
              <a:srgbClr val="599BD5"/>
            </a:solidFill>
            <a:ln w="25400" cap="flat" cmpd="sng">
              <a:solidFill>
                <a:schemeClr val="lt1"/>
              </a:solidFill>
              <a:prstDash val="solid"/>
              <a:round/>
              <a:headEnd type="none" w="sm" len="sm"/>
              <a:tailEnd type="none" w="sm" len="sm"/>
            </a:ln>
          </p:spPr>
          <p:txBody>
            <a:bodyPr spcFirstLastPara="1" wrap="square" lIns="176600" tIns="176600" rIns="176600" bIns="176600" anchor="ctr" anchorCtr="0">
              <a:noAutofit/>
            </a:bodyPr>
            <a:lstStyle/>
            <a:p>
              <a:pPr marL="0" marR="0" lvl="0" indent="0" algn="ctr" rtl="0">
                <a:lnSpc>
                  <a:spcPct val="90000"/>
                </a:lnSpc>
                <a:spcBef>
                  <a:spcPts val="0"/>
                </a:spcBef>
                <a:spcAft>
                  <a:spcPts val="0"/>
                </a:spcAft>
                <a:buClr>
                  <a:srgbClr val="000000"/>
                </a:buClr>
                <a:buSzPts val="1900"/>
                <a:buFont typeface="Arial"/>
                <a:buNone/>
              </a:pPr>
              <a:r>
                <a:rPr lang="tr-TR" sz="2400" i="0" u="none" strike="noStrike" cap="none">
                  <a:solidFill>
                    <a:schemeClr val="lt1"/>
                  </a:solidFill>
                  <a:latin typeface="Calibri"/>
                  <a:ea typeface="Calibri"/>
                  <a:cs typeface="Calibri"/>
                  <a:sym typeface="Calibri"/>
                </a:rPr>
                <a:t>İşyerindeki destek elemanları ve bu konularda bilgi sahibi çalışanlar</a:t>
              </a:r>
              <a:endParaRPr sz="2400">
                <a:latin typeface="Calibri"/>
                <a:ea typeface="Calibri"/>
                <a:cs typeface="Calibri"/>
                <a:sym typeface="Calibri"/>
              </a:endParaRPr>
            </a:p>
          </p:txBody>
        </p:sp>
      </p:grpSp>
      <p:sp>
        <p:nvSpPr>
          <p:cNvPr id="137"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
        <p:nvSpPr>
          <p:cNvPr id="138" name="Google Shape;138;p3"/>
          <p:cNvSpPr/>
          <p:nvPr/>
        </p:nvSpPr>
        <p:spPr>
          <a:xfrm>
            <a:off x="4356600" y="3167650"/>
            <a:ext cx="3478800" cy="261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tr-TR" sz="2400" i="0" u="none" strike="noStrike" cap="none">
                <a:solidFill>
                  <a:srgbClr val="000000"/>
                </a:solidFill>
                <a:latin typeface="Calibri"/>
                <a:ea typeface="Calibri"/>
                <a:cs typeface="Calibri"/>
                <a:sym typeface="Calibri"/>
              </a:rPr>
              <a:t>Risk</a:t>
            </a:r>
            <a:r>
              <a:rPr lang="tr-TR" sz="2400">
                <a:latin typeface="Calibri"/>
                <a:ea typeface="Calibri"/>
                <a:cs typeface="Calibri"/>
                <a:sym typeface="Calibri"/>
              </a:rPr>
              <a:t> </a:t>
            </a:r>
            <a:r>
              <a:rPr lang="tr-TR" sz="2400" i="0" u="none" strike="noStrike" cap="none">
                <a:solidFill>
                  <a:srgbClr val="000000"/>
                </a:solidFill>
                <a:latin typeface="Calibri"/>
                <a:ea typeface="Calibri"/>
                <a:cs typeface="Calibri"/>
                <a:sym typeface="Calibri"/>
              </a:rPr>
              <a:t>değerlendirmesi işveren tarafından oluşturulan bir ekip tarafından gerçekleştirilir.</a:t>
            </a:r>
            <a:endParaRPr sz="2400" i="0" u="none" strike="noStrike" cap="none">
              <a:solidFill>
                <a:srgbClr val="000000"/>
              </a:solidFill>
              <a:latin typeface="Calibri"/>
              <a:ea typeface="Calibri"/>
              <a:cs typeface="Calibri"/>
              <a:sym typeface="Calibri"/>
            </a:endParaRPr>
          </a:p>
          <a:p>
            <a:pPr marL="114300" marR="0" lvl="0" indent="0" algn="ctr" rtl="0">
              <a:lnSpc>
                <a:spcPct val="100000"/>
              </a:lnSpc>
              <a:spcBef>
                <a:spcPts val="0"/>
              </a:spcBef>
              <a:spcAft>
                <a:spcPts val="0"/>
              </a:spcAft>
              <a:buClr>
                <a:srgbClr val="000000"/>
              </a:buClr>
              <a:buSzPts val="1400"/>
              <a:buFont typeface="Arial"/>
              <a:buNone/>
            </a:pPr>
            <a:r>
              <a:rPr lang="tr-TR" sz="2400">
                <a:latin typeface="Calibri"/>
                <a:ea typeface="Calibri"/>
                <a:cs typeface="Calibri"/>
                <a:sym typeface="Calibri"/>
              </a:rPr>
              <a:t> </a:t>
            </a:r>
            <a:r>
              <a:rPr lang="tr-TR" sz="2400" i="0" u="none" strike="noStrike" cap="none">
                <a:solidFill>
                  <a:srgbClr val="000000"/>
                </a:solidFill>
                <a:latin typeface="Calibri"/>
                <a:ea typeface="Calibri"/>
                <a:cs typeface="Calibri"/>
                <a:sym typeface="Calibri"/>
              </a:rPr>
              <a:t>Bu ekipte;</a:t>
            </a:r>
            <a:endParaRPr sz="2400">
              <a:latin typeface="Calibri"/>
              <a:ea typeface="Calibri"/>
              <a:cs typeface="Calibri"/>
              <a:sym typeface="Calibri"/>
            </a:endParaRPr>
          </a:p>
        </p:txBody>
      </p:sp>
      <p:sp>
        <p:nvSpPr>
          <p:cNvPr id="139" name="Google Shape;139;p3"/>
          <p:cNvSpPr/>
          <p:nvPr/>
        </p:nvSpPr>
        <p:spPr>
          <a:xfrm>
            <a:off x="-3773075" y="1261188"/>
            <a:ext cx="20070000" cy="307800"/>
          </a:xfrm>
          <a:prstGeom prst="rect">
            <a:avLst/>
          </a:prstGeom>
          <a:noFill/>
          <a:ln>
            <a:noFill/>
          </a:ln>
        </p:spPr>
        <p:txBody>
          <a:bodyPr spcFirstLastPara="1" wrap="square" lIns="91425" tIns="45700" rIns="91425" bIns="45700" anchor="t" anchorCtr="0">
            <a:spAutoFit/>
          </a:bodyPr>
          <a:lstStyle/>
          <a:p>
            <a:pPr marL="114300" marR="0" lvl="0" indent="0" algn="ctr" rtl="0">
              <a:lnSpc>
                <a:spcPct val="100000"/>
              </a:lnSpc>
              <a:spcBef>
                <a:spcPts val="0"/>
              </a:spcBef>
              <a:spcAft>
                <a:spcPts val="0"/>
              </a:spcAft>
              <a:buClr>
                <a:srgbClr val="000000"/>
              </a:buClr>
              <a:buSzPts val="1400"/>
              <a:buFont typeface="Arial"/>
              <a:buNone/>
            </a:pPr>
            <a:r>
              <a:rPr lang="tr-TR" sz="2400" i="0" u="none" strike="noStrike" cap="none">
                <a:solidFill>
                  <a:srgbClr val="000000"/>
                </a:solidFill>
                <a:latin typeface="Calibri"/>
                <a:ea typeface="Calibri"/>
                <a:cs typeface="Calibri"/>
                <a:sym typeface="Calibri"/>
              </a:rPr>
              <a:t>Tüm işletmeler 30 Aralık 2012 tarihinden itibaren risk değerlendirmesi yapmak zorunda.</a:t>
            </a:r>
            <a:endParaRPr sz="24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9"/>
          <p:cNvSpPr txBox="1">
            <a:spLocks noGrp="1"/>
          </p:cNvSpPr>
          <p:nvPr>
            <p:ph type="title"/>
          </p:nvPr>
        </p:nvSpPr>
        <p:spPr>
          <a:xfrm>
            <a:off x="208547" y="605590"/>
            <a:ext cx="9811351"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2600"/>
              <a:buNone/>
            </a:pPr>
            <a:r>
              <a:rPr lang="tr-TR" sz="2400" dirty="0"/>
              <a:t>9.2. Risk Değerlendirmesinin Aşamaları</a:t>
            </a:r>
            <a:endParaRPr sz="2400" dirty="0"/>
          </a:p>
        </p:txBody>
      </p:sp>
      <p:sp>
        <p:nvSpPr>
          <p:cNvPr id="145" name="Google Shape;145;p29"/>
          <p:cNvSpPr txBox="1">
            <a:spLocks noGrp="1"/>
          </p:cNvSpPr>
          <p:nvPr>
            <p:ph type="body" idx="1"/>
          </p:nvPr>
        </p:nvSpPr>
        <p:spPr>
          <a:xfrm>
            <a:off x="1698367" y="1689008"/>
            <a:ext cx="3200401" cy="416017"/>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SzPts val="1800"/>
              <a:buNone/>
            </a:pPr>
            <a:r>
              <a:rPr lang="tr-TR" dirty="0"/>
              <a:t>Tehlikeleri Tanımlama</a:t>
            </a:r>
            <a:endParaRPr dirty="0"/>
          </a:p>
          <a:p>
            <a:pPr marL="0" lvl="0" indent="0" algn="l" rtl="0">
              <a:lnSpc>
                <a:spcPct val="90000"/>
              </a:lnSpc>
              <a:spcBef>
                <a:spcPts val="0"/>
              </a:spcBef>
              <a:spcAft>
                <a:spcPts val="0"/>
              </a:spcAft>
              <a:buClr>
                <a:schemeClr val="dk1"/>
              </a:buClr>
              <a:buSzPts val="2400"/>
              <a:buNone/>
            </a:pPr>
            <a:endParaRPr dirty="0"/>
          </a:p>
        </p:txBody>
      </p:sp>
      <p:sp>
        <p:nvSpPr>
          <p:cNvPr id="7"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200182" y="3319747"/>
            <a:ext cx="4808595" cy="1121852"/>
          </a:xfrm>
          <a:prstGeom prst="rect">
            <a:avLst/>
          </a:prstGeom>
        </p:spPr>
      </p:pic>
      <p:sp>
        <p:nvSpPr>
          <p:cNvPr id="10" name="Google Shape;145;p29"/>
          <p:cNvSpPr txBox="1">
            <a:spLocks/>
          </p:cNvSpPr>
          <p:nvPr/>
        </p:nvSpPr>
        <p:spPr>
          <a:xfrm>
            <a:off x="1438776" y="2691136"/>
            <a:ext cx="3200401" cy="4134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spcBef>
                <a:spcPts val="0"/>
              </a:spcBef>
              <a:buNone/>
            </a:pPr>
            <a:r>
              <a:rPr lang="tr-TR" dirty="0"/>
              <a:t>Riskleri Analiz Etme</a:t>
            </a:r>
            <a:endParaRPr lang="tr-TR" dirty="0"/>
          </a:p>
        </p:txBody>
      </p:sp>
      <p:sp>
        <p:nvSpPr>
          <p:cNvPr id="11" name="Google Shape;145;p29"/>
          <p:cNvSpPr txBox="1">
            <a:spLocks/>
          </p:cNvSpPr>
          <p:nvPr/>
        </p:nvSpPr>
        <p:spPr>
          <a:xfrm>
            <a:off x="1698367" y="3693264"/>
            <a:ext cx="4064258" cy="41601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spcBef>
                <a:spcPts val="0"/>
              </a:spcBef>
              <a:buNone/>
            </a:pPr>
            <a:r>
              <a:rPr lang="tr-TR" dirty="0"/>
              <a:t>Riskleri Kontrol Altına Alma</a:t>
            </a:r>
            <a:endParaRPr lang="tr-TR" dirty="0"/>
          </a:p>
        </p:txBody>
      </p:sp>
      <p:sp>
        <p:nvSpPr>
          <p:cNvPr id="12" name="Google Shape;145;p29"/>
          <p:cNvSpPr txBox="1">
            <a:spLocks/>
          </p:cNvSpPr>
          <p:nvPr/>
        </p:nvSpPr>
        <p:spPr>
          <a:xfrm>
            <a:off x="1438776" y="4704917"/>
            <a:ext cx="3200401" cy="416017"/>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Font typeface="Arial"/>
              <a:buNone/>
            </a:pPr>
            <a:r>
              <a:rPr lang="tr-TR" dirty="0" smtClean="0"/>
              <a:t>Dokümantasyon</a:t>
            </a:r>
            <a:endParaRPr lang="tr-TR" dirty="0"/>
          </a:p>
        </p:txBody>
      </p:sp>
      <p:sp>
        <p:nvSpPr>
          <p:cNvPr id="13" name="Google Shape;145;p29"/>
          <p:cNvSpPr txBox="1">
            <a:spLocks/>
          </p:cNvSpPr>
          <p:nvPr/>
        </p:nvSpPr>
        <p:spPr>
          <a:xfrm>
            <a:off x="1733162" y="5707045"/>
            <a:ext cx="4239013" cy="416017"/>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Font typeface="Arial"/>
              <a:buNone/>
            </a:pPr>
            <a:r>
              <a:rPr lang="tr-TR" dirty="0" smtClean="0"/>
              <a:t>Yapılan Çalışmaları Yenileme</a:t>
            </a:r>
            <a:endParaRPr lang="tr-TR" dirty="0"/>
          </a:p>
        </p:txBody>
      </p:sp>
      <p:sp>
        <p:nvSpPr>
          <p:cNvPr id="4" name="Metin kutusu 3"/>
          <p:cNvSpPr txBox="1"/>
          <p:nvPr/>
        </p:nvSpPr>
        <p:spPr>
          <a:xfrm>
            <a:off x="1204115" y="1640743"/>
            <a:ext cx="340158" cy="461665"/>
          </a:xfrm>
          <a:prstGeom prst="rect">
            <a:avLst/>
          </a:prstGeom>
          <a:noFill/>
        </p:spPr>
        <p:txBody>
          <a:bodyPr wrap="none" rtlCol="0">
            <a:spAutoFit/>
          </a:bodyPr>
          <a:lstStyle/>
          <a:p>
            <a:r>
              <a:rPr lang="tr-TR" sz="2400" b="1" dirty="0" smtClean="0">
                <a:latin typeface="Calibri" panose="020F0502020204030204" pitchFamily="34" charset="0"/>
                <a:ea typeface="Calibri" panose="020F0502020204030204" pitchFamily="34" charset="0"/>
                <a:cs typeface="Calibri" panose="020F0502020204030204" pitchFamily="34" charset="0"/>
              </a:rPr>
              <a:t>1</a:t>
            </a:r>
            <a:endParaRPr lang="tr-TR" sz="2400" b="1" dirty="0">
              <a:latin typeface="Calibri" panose="020F0502020204030204" pitchFamily="34" charset="0"/>
              <a:ea typeface="Calibri" panose="020F0502020204030204" pitchFamily="34" charset="0"/>
              <a:cs typeface="Calibri" panose="020F0502020204030204" pitchFamily="34" charset="0"/>
            </a:endParaRPr>
          </a:p>
        </p:txBody>
      </p:sp>
      <p:sp>
        <p:nvSpPr>
          <p:cNvPr id="15" name="Metin kutusu 14"/>
          <p:cNvSpPr txBox="1"/>
          <p:nvPr/>
        </p:nvSpPr>
        <p:spPr>
          <a:xfrm>
            <a:off x="880429" y="2639961"/>
            <a:ext cx="340158" cy="461665"/>
          </a:xfrm>
          <a:prstGeom prst="rect">
            <a:avLst/>
          </a:prstGeom>
          <a:noFill/>
        </p:spPr>
        <p:txBody>
          <a:bodyPr wrap="none" rtlCol="0">
            <a:spAutoFit/>
          </a:bodyPr>
          <a:lstStyle/>
          <a:p>
            <a:r>
              <a:rPr lang="tr-TR" sz="2400" b="1" dirty="0" smtClean="0">
                <a:latin typeface="Calibri" panose="020F0502020204030204" pitchFamily="34" charset="0"/>
                <a:ea typeface="Calibri" panose="020F0502020204030204" pitchFamily="34" charset="0"/>
                <a:cs typeface="Calibri" panose="020F0502020204030204" pitchFamily="34" charset="0"/>
              </a:rPr>
              <a:t>2</a:t>
            </a:r>
            <a:endParaRPr lang="tr-TR" sz="2400" b="1" dirty="0">
              <a:latin typeface="Calibri" panose="020F0502020204030204" pitchFamily="34" charset="0"/>
              <a:ea typeface="Calibri" panose="020F0502020204030204" pitchFamily="34" charset="0"/>
              <a:cs typeface="Calibri" panose="020F0502020204030204" pitchFamily="34" charset="0"/>
            </a:endParaRPr>
          </a:p>
        </p:txBody>
      </p:sp>
      <p:sp>
        <p:nvSpPr>
          <p:cNvPr id="16" name="Metin kutusu 15"/>
          <p:cNvSpPr txBox="1"/>
          <p:nvPr/>
        </p:nvSpPr>
        <p:spPr>
          <a:xfrm>
            <a:off x="1204115" y="3639179"/>
            <a:ext cx="340158" cy="461665"/>
          </a:xfrm>
          <a:prstGeom prst="rect">
            <a:avLst/>
          </a:prstGeom>
          <a:noFill/>
        </p:spPr>
        <p:txBody>
          <a:bodyPr wrap="none" rtlCol="0">
            <a:spAutoFit/>
          </a:bodyPr>
          <a:lstStyle/>
          <a:p>
            <a:r>
              <a:rPr lang="tr-TR" sz="2400" b="1" dirty="0" smtClean="0">
                <a:latin typeface="Calibri" panose="020F0502020204030204" pitchFamily="34" charset="0"/>
                <a:ea typeface="Calibri" panose="020F0502020204030204" pitchFamily="34" charset="0"/>
                <a:cs typeface="Calibri" panose="020F0502020204030204" pitchFamily="34" charset="0"/>
              </a:rPr>
              <a:t>3</a:t>
            </a:r>
            <a:endParaRPr lang="tr-TR" sz="2400" b="1" dirty="0">
              <a:latin typeface="Calibri" panose="020F0502020204030204" pitchFamily="34" charset="0"/>
              <a:ea typeface="Calibri" panose="020F0502020204030204" pitchFamily="34" charset="0"/>
              <a:cs typeface="Calibri" panose="020F0502020204030204" pitchFamily="34" charset="0"/>
            </a:endParaRPr>
          </a:p>
        </p:txBody>
      </p:sp>
      <p:sp>
        <p:nvSpPr>
          <p:cNvPr id="17" name="Metin kutusu 16"/>
          <p:cNvSpPr txBox="1"/>
          <p:nvPr/>
        </p:nvSpPr>
        <p:spPr>
          <a:xfrm>
            <a:off x="870904" y="4638397"/>
            <a:ext cx="340158" cy="461665"/>
          </a:xfrm>
          <a:prstGeom prst="rect">
            <a:avLst/>
          </a:prstGeom>
          <a:noFill/>
        </p:spPr>
        <p:txBody>
          <a:bodyPr wrap="none" rtlCol="0">
            <a:spAutoFit/>
          </a:bodyPr>
          <a:lstStyle/>
          <a:p>
            <a:r>
              <a:rPr lang="tr-TR" sz="2400" b="1" dirty="0" smtClean="0">
                <a:latin typeface="Calibri" panose="020F0502020204030204" pitchFamily="34" charset="0"/>
                <a:ea typeface="Calibri" panose="020F0502020204030204" pitchFamily="34" charset="0"/>
                <a:cs typeface="Calibri" panose="020F0502020204030204" pitchFamily="34" charset="0"/>
              </a:rPr>
              <a:t>4</a:t>
            </a:r>
            <a:endParaRPr lang="tr-TR" sz="2400" b="1" dirty="0">
              <a:latin typeface="Calibri" panose="020F0502020204030204" pitchFamily="34" charset="0"/>
              <a:ea typeface="Calibri" panose="020F0502020204030204" pitchFamily="34" charset="0"/>
              <a:cs typeface="Calibri" panose="020F0502020204030204" pitchFamily="34" charset="0"/>
            </a:endParaRPr>
          </a:p>
        </p:txBody>
      </p:sp>
      <p:sp>
        <p:nvSpPr>
          <p:cNvPr id="18" name="Metin kutusu 17"/>
          <p:cNvSpPr txBox="1"/>
          <p:nvPr/>
        </p:nvSpPr>
        <p:spPr>
          <a:xfrm>
            <a:off x="1204115" y="5637615"/>
            <a:ext cx="340158" cy="461665"/>
          </a:xfrm>
          <a:prstGeom prst="rect">
            <a:avLst/>
          </a:prstGeom>
          <a:noFill/>
        </p:spPr>
        <p:txBody>
          <a:bodyPr wrap="none" rtlCol="0">
            <a:spAutoFit/>
          </a:bodyPr>
          <a:lstStyle/>
          <a:p>
            <a:r>
              <a:rPr lang="tr-TR" sz="2400" b="1" dirty="0" smtClean="0">
                <a:latin typeface="Calibri" panose="020F0502020204030204" pitchFamily="34" charset="0"/>
                <a:ea typeface="Calibri" panose="020F0502020204030204" pitchFamily="34" charset="0"/>
                <a:cs typeface="Calibri" panose="020F0502020204030204" pitchFamily="34" charset="0"/>
              </a:rPr>
              <a:t>5</a:t>
            </a:r>
            <a:endParaRPr lang="tr-TR" sz="24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0"/>
          <p:cNvSpPr txBox="1">
            <a:spLocks noGrp="1"/>
          </p:cNvSpPr>
          <p:nvPr>
            <p:ph type="title"/>
          </p:nvPr>
        </p:nvSpPr>
        <p:spPr>
          <a:xfrm>
            <a:off x="208548" y="606232"/>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ct val="111111"/>
              <a:buNone/>
            </a:pPr>
            <a:r>
              <a:rPr lang="tr-TR" sz="2400" dirty="0"/>
              <a:t>9.3. Risk Değerlendirmesi Yapılırken Dikkate Alınması Gereken Hususlar</a:t>
            </a:r>
            <a:endParaRPr sz="2400" dirty="0"/>
          </a:p>
        </p:txBody>
      </p:sp>
      <p:sp>
        <p:nvSpPr>
          <p:cNvPr id="153" name="Google Shape;153;p30"/>
          <p:cNvSpPr txBox="1">
            <a:spLocks noGrp="1"/>
          </p:cNvSpPr>
          <p:nvPr>
            <p:ph type="body" idx="1"/>
          </p:nvPr>
        </p:nvSpPr>
        <p:spPr>
          <a:xfrm>
            <a:off x="838199" y="1384208"/>
            <a:ext cx="11016343" cy="542065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tr-TR"/>
              <a:t>Risk değerlendirmesi yapılırken aşağıdaki hususlar dikkate</a:t>
            </a:r>
            <a:endParaRPr/>
          </a:p>
          <a:p>
            <a:pPr marL="0" lvl="0" indent="0" algn="l" rtl="0">
              <a:lnSpc>
                <a:spcPct val="90000"/>
              </a:lnSpc>
              <a:spcBef>
                <a:spcPts val="1000"/>
              </a:spcBef>
              <a:spcAft>
                <a:spcPts val="0"/>
              </a:spcAft>
              <a:buSzPts val="2400"/>
              <a:buNone/>
            </a:pPr>
            <a:r>
              <a:rPr lang="tr-TR"/>
              <a:t>alınır:</a:t>
            </a:r>
            <a:endParaRPr/>
          </a:p>
        </p:txBody>
      </p:sp>
      <p:sp>
        <p:nvSpPr>
          <p:cNvPr id="155" name="Google Shape;155;p30"/>
          <p:cNvSpPr/>
          <p:nvPr/>
        </p:nvSpPr>
        <p:spPr>
          <a:xfrm>
            <a:off x="891778" y="2675800"/>
            <a:ext cx="7855500" cy="2467800"/>
          </a:xfrm>
          <a:prstGeom prst="roundRect">
            <a:avLst>
              <a:gd name="adj" fmla="val 16667"/>
            </a:avLst>
          </a:prstGeom>
          <a:solidFill>
            <a:schemeClr val="accent1"/>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tr-TR" sz="1800" b="0" i="0" u="none" strike="noStrike" cap="none">
                <a:solidFill>
                  <a:schemeClr val="lt1"/>
                </a:solidFill>
                <a:latin typeface="Arial"/>
                <a:ea typeface="Arial"/>
                <a:cs typeface="Arial"/>
                <a:sym typeface="Arial"/>
              </a:rPr>
              <a:t>a) Belirli risklerden etkilenecek çalışanların durumu.</a:t>
            </a:r>
            <a:endParaRPr sz="1800"/>
          </a:p>
          <a:p>
            <a:pPr marL="0" marR="0" lvl="0" indent="0" algn="l" rtl="0">
              <a:lnSpc>
                <a:spcPct val="100000"/>
              </a:lnSpc>
              <a:spcBef>
                <a:spcPts val="0"/>
              </a:spcBef>
              <a:spcAft>
                <a:spcPts val="0"/>
              </a:spcAft>
              <a:buClr>
                <a:srgbClr val="000000"/>
              </a:buClr>
              <a:buSzPts val="2400"/>
              <a:buFont typeface="Arial"/>
              <a:buNone/>
            </a:pPr>
            <a:r>
              <a:rPr lang="tr-TR" sz="1800" b="0" i="0" u="none" strike="noStrike" cap="none">
                <a:solidFill>
                  <a:schemeClr val="lt1"/>
                </a:solidFill>
                <a:latin typeface="Arial"/>
                <a:ea typeface="Arial"/>
                <a:cs typeface="Arial"/>
                <a:sym typeface="Arial"/>
              </a:rPr>
              <a:t>b) Kullanılacak iş ekipmanı ile kimyasal madde ve müstahzarların seçimi.</a:t>
            </a:r>
            <a:endParaRPr sz="1800"/>
          </a:p>
          <a:p>
            <a:pPr marL="0" marR="0" lvl="0" indent="0" algn="l" rtl="0">
              <a:lnSpc>
                <a:spcPct val="100000"/>
              </a:lnSpc>
              <a:spcBef>
                <a:spcPts val="0"/>
              </a:spcBef>
              <a:spcAft>
                <a:spcPts val="0"/>
              </a:spcAft>
              <a:buClr>
                <a:srgbClr val="000000"/>
              </a:buClr>
              <a:buSzPts val="2400"/>
              <a:buFont typeface="Arial"/>
              <a:buNone/>
            </a:pPr>
            <a:r>
              <a:rPr lang="tr-TR" sz="1800" b="0" i="0" u="none" strike="noStrike" cap="none">
                <a:solidFill>
                  <a:schemeClr val="lt1"/>
                </a:solidFill>
                <a:latin typeface="Arial"/>
                <a:ea typeface="Arial"/>
                <a:cs typeface="Arial"/>
                <a:sym typeface="Arial"/>
              </a:rPr>
              <a:t>c) İşyerinin tertip ve düzeni.</a:t>
            </a:r>
            <a:endParaRPr sz="1800"/>
          </a:p>
          <a:p>
            <a:pPr marL="0" marR="0" lvl="0" indent="0" algn="l" rtl="0">
              <a:lnSpc>
                <a:spcPct val="100000"/>
              </a:lnSpc>
              <a:spcBef>
                <a:spcPts val="0"/>
              </a:spcBef>
              <a:spcAft>
                <a:spcPts val="0"/>
              </a:spcAft>
              <a:buClr>
                <a:srgbClr val="000000"/>
              </a:buClr>
              <a:buSzPts val="2400"/>
              <a:buFont typeface="Arial"/>
              <a:buNone/>
            </a:pPr>
            <a:r>
              <a:rPr lang="tr-TR" sz="1800" b="0" i="0" u="none" strike="noStrike" cap="none">
                <a:solidFill>
                  <a:schemeClr val="lt1"/>
                </a:solidFill>
                <a:latin typeface="Arial"/>
                <a:ea typeface="Arial"/>
                <a:cs typeface="Arial"/>
                <a:sym typeface="Arial"/>
              </a:rPr>
              <a:t>d) Genç, yaşlı, engelli, gebe veya emziren çalışanlar gibi özel</a:t>
            </a:r>
            <a:endParaRPr sz="1800"/>
          </a:p>
          <a:p>
            <a:pPr marL="0" marR="0" lvl="0" indent="0" algn="l" rtl="0">
              <a:lnSpc>
                <a:spcPct val="100000"/>
              </a:lnSpc>
              <a:spcBef>
                <a:spcPts val="0"/>
              </a:spcBef>
              <a:spcAft>
                <a:spcPts val="0"/>
              </a:spcAft>
              <a:buClr>
                <a:srgbClr val="000000"/>
              </a:buClr>
              <a:buSzPts val="2400"/>
              <a:buFont typeface="Arial"/>
              <a:buNone/>
            </a:pPr>
            <a:r>
              <a:rPr lang="tr-TR" sz="1800"/>
              <a:t>    </a:t>
            </a:r>
            <a:r>
              <a:rPr lang="tr-TR" sz="1800" b="0" i="0" u="none" strike="noStrike" cap="none">
                <a:solidFill>
                  <a:schemeClr val="lt1"/>
                </a:solidFill>
                <a:latin typeface="Arial"/>
                <a:ea typeface="Arial"/>
                <a:cs typeface="Arial"/>
                <a:sym typeface="Arial"/>
              </a:rPr>
              <a:t>politika gerektiren gruplar ile kadın çalışanların durumu.</a:t>
            </a:r>
            <a:endParaRPr sz="1800"/>
          </a:p>
        </p:txBody>
      </p:sp>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1"/>
          <p:cNvSpPr txBox="1">
            <a:spLocks noGrp="1"/>
          </p:cNvSpPr>
          <p:nvPr>
            <p:ph type="title"/>
          </p:nvPr>
        </p:nvSpPr>
        <p:spPr>
          <a:xfrm>
            <a:off x="208548" y="606232"/>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9.4. Tehlikelerin Tanımlanması</a:t>
            </a:r>
            <a:endParaRPr sz="2400" dirty="0"/>
          </a:p>
        </p:txBody>
      </p:sp>
      <p:sp>
        <p:nvSpPr>
          <p:cNvPr id="161" name="Google Shape;161;p31"/>
          <p:cNvSpPr txBox="1">
            <a:spLocks noGrp="1"/>
          </p:cNvSpPr>
          <p:nvPr>
            <p:ph type="body" idx="1"/>
          </p:nvPr>
        </p:nvSpPr>
        <p:spPr>
          <a:xfrm>
            <a:off x="838199" y="1384208"/>
            <a:ext cx="11016343" cy="542065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tr-TR"/>
              <a:t>Tehlikeler tanımlanırken çalışma ortamı, çalışanlar ve işyerine ilişkin ilgisine göre asgari</a:t>
            </a:r>
            <a:endParaRPr/>
          </a:p>
          <a:p>
            <a:pPr marL="0" lvl="0" indent="0" algn="l" rtl="0">
              <a:lnSpc>
                <a:spcPct val="90000"/>
              </a:lnSpc>
              <a:spcBef>
                <a:spcPts val="1000"/>
              </a:spcBef>
              <a:spcAft>
                <a:spcPts val="0"/>
              </a:spcAft>
              <a:buSzPts val="2400"/>
              <a:buNone/>
            </a:pPr>
            <a:r>
              <a:rPr lang="tr-TR"/>
              <a:t>olarak aşağıda belirtilen bilgiler toplanır.</a:t>
            </a:r>
            <a:endParaRPr/>
          </a:p>
          <a:p>
            <a:pPr marL="0" lvl="0" indent="0" algn="l" rtl="0">
              <a:lnSpc>
                <a:spcPct val="90000"/>
              </a:lnSpc>
              <a:spcBef>
                <a:spcPts val="1000"/>
              </a:spcBef>
              <a:spcAft>
                <a:spcPts val="0"/>
              </a:spcAft>
              <a:buSzPts val="2400"/>
              <a:buNone/>
            </a:pPr>
            <a:r>
              <a:rPr lang="tr-TR"/>
              <a:t>a) İşyeri bina ve eklentileri.</a:t>
            </a:r>
            <a:endParaRPr/>
          </a:p>
          <a:p>
            <a:pPr marL="0" lvl="0" indent="0" algn="l" rtl="0">
              <a:lnSpc>
                <a:spcPct val="90000"/>
              </a:lnSpc>
              <a:spcBef>
                <a:spcPts val="1000"/>
              </a:spcBef>
              <a:spcAft>
                <a:spcPts val="0"/>
              </a:spcAft>
              <a:buSzPts val="2400"/>
              <a:buNone/>
            </a:pPr>
            <a:r>
              <a:rPr lang="tr-TR"/>
              <a:t>b) İşyerinde yürütülen faaliyetler ile iş ve işlemler.</a:t>
            </a:r>
            <a:endParaRPr/>
          </a:p>
          <a:p>
            <a:pPr marL="0" lvl="0" indent="0" algn="l" rtl="0">
              <a:lnSpc>
                <a:spcPct val="90000"/>
              </a:lnSpc>
              <a:spcBef>
                <a:spcPts val="1000"/>
              </a:spcBef>
              <a:spcAft>
                <a:spcPts val="0"/>
              </a:spcAft>
              <a:buSzPts val="2400"/>
              <a:buNone/>
            </a:pPr>
            <a:r>
              <a:rPr lang="tr-TR"/>
              <a:t>c) Üretim süreç ve teknikleri.</a:t>
            </a:r>
            <a:endParaRPr/>
          </a:p>
          <a:p>
            <a:pPr marL="0" lvl="0" indent="0" algn="l" rtl="0">
              <a:lnSpc>
                <a:spcPct val="90000"/>
              </a:lnSpc>
              <a:spcBef>
                <a:spcPts val="1000"/>
              </a:spcBef>
              <a:spcAft>
                <a:spcPts val="0"/>
              </a:spcAft>
              <a:buSzPts val="2400"/>
              <a:buNone/>
            </a:pPr>
            <a:r>
              <a:rPr lang="tr-TR"/>
              <a:t>ç) İş ekipmanları.</a:t>
            </a:r>
            <a:endParaRPr/>
          </a:p>
          <a:p>
            <a:pPr marL="0" lvl="0" indent="0" algn="l" rtl="0">
              <a:lnSpc>
                <a:spcPct val="90000"/>
              </a:lnSpc>
              <a:spcBef>
                <a:spcPts val="1000"/>
              </a:spcBef>
              <a:spcAft>
                <a:spcPts val="0"/>
              </a:spcAft>
              <a:buSzPts val="2400"/>
              <a:buNone/>
            </a:pPr>
            <a:r>
              <a:rPr lang="tr-TR"/>
              <a:t>d) Kullanılan maddeler.</a:t>
            </a:r>
            <a:endParaRPr/>
          </a:p>
          <a:p>
            <a:pPr marL="0" lvl="0" indent="0" algn="l" rtl="0">
              <a:lnSpc>
                <a:spcPct val="90000"/>
              </a:lnSpc>
              <a:spcBef>
                <a:spcPts val="1000"/>
              </a:spcBef>
              <a:spcAft>
                <a:spcPts val="0"/>
              </a:spcAft>
              <a:buSzPts val="2400"/>
              <a:buNone/>
            </a:pPr>
            <a:r>
              <a:rPr lang="tr-TR"/>
              <a:t>e) Artık ve atıklarla ilgili işlemler.</a:t>
            </a:r>
            <a:endParaRPr/>
          </a:p>
          <a:p>
            <a:pPr marL="0" lvl="0" indent="0" algn="l" rtl="0">
              <a:lnSpc>
                <a:spcPct val="90000"/>
              </a:lnSpc>
              <a:spcBef>
                <a:spcPts val="1000"/>
              </a:spcBef>
              <a:spcAft>
                <a:spcPts val="0"/>
              </a:spcAft>
              <a:buSzPts val="2400"/>
              <a:buNone/>
            </a:pPr>
            <a:r>
              <a:rPr lang="tr-TR"/>
              <a:t>f) Organizasyon ve hiyerarşik yapı, görev, yetki</a:t>
            </a:r>
            <a:endParaRPr/>
          </a:p>
          <a:p>
            <a:pPr marL="0" lvl="0" indent="0" algn="l" rtl="0">
              <a:lnSpc>
                <a:spcPct val="90000"/>
              </a:lnSpc>
              <a:spcBef>
                <a:spcPts val="1000"/>
              </a:spcBef>
              <a:spcAft>
                <a:spcPts val="0"/>
              </a:spcAft>
              <a:buSzPts val="2400"/>
              <a:buNone/>
            </a:pPr>
            <a:r>
              <a:rPr lang="tr-TR"/>
              <a:t>    ve sorumluluklar.</a:t>
            </a:r>
            <a:endParaRPr/>
          </a:p>
          <a:p>
            <a:pPr marL="0" lvl="0" indent="0" algn="l" rtl="0">
              <a:lnSpc>
                <a:spcPct val="90000"/>
              </a:lnSpc>
              <a:spcBef>
                <a:spcPts val="1000"/>
              </a:spcBef>
              <a:spcAft>
                <a:spcPts val="0"/>
              </a:spcAft>
              <a:buSzPts val="2400"/>
              <a:buNone/>
            </a:pPr>
            <a:r>
              <a:rPr lang="tr-TR"/>
              <a:t>g) Çalışanların tecrübe ve düşünceleri.</a:t>
            </a:r>
            <a:endParaRPr/>
          </a:p>
        </p:txBody>
      </p:sp>
      <p:pic>
        <p:nvPicPr>
          <p:cNvPr id="163" name="Google Shape;163;p31"/>
          <p:cNvPicPr preferRelativeResize="0"/>
          <p:nvPr/>
        </p:nvPicPr>
        <p:blipFill rotWithShape="1">
          <a:blip r:embed="rId3">
            <a:alphaModFix/>
          </a:blip>
          <a:srcRect/>
          <a:stretch/>
        </p:blipFill>
        <p:spPr>
          <a:xfrm>
            <a:off x="7918945" y="2596551"/>
            <a:ext cx="3495137" cy="3557736"/>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9" name="Google Shape;169;p32"/>
          <p:cNvSpPr txBox="1">
            <a:spLocks noGrp="1"/>
          </p:cNvSpPr>
          <p:nvPr>
            <p:ph type="body" idx="1"/>
          </p:nvPr>
        </p:nvSpPr>
        <p:spPr>
          <a:xfrm>
            <a:off x="838199" y="1384208"/>
            <a:ext cx="11016343" cy="542065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tr-TR"/>
              <a:t>ğ) İşe başlamadan önce ilgili mevzuat gereği alınacak çalışma izin belgeleri.</a:t>
            </a:r>
            <a:endParaRPr/>
          </a:p>
          <a:p>
            <a:pPr marL="0" lvl="0" indent="0" algn="l" rtl="0">
              <a:lnSpc>
                <a:spcPct val="90000"/>
              </a:lnSpc>
              <a:spcBef>
                <a:spcPts val="1000"/>
              </a:spcBef>
              <a:spcAft>
                <a:spcPts val="0"/>
              </a:spcAft>
              <a:buSzPts val="2400"/>
              <a:buNone/>
            </a:pPr>
            <a:r>
              <a:rPr lang="tr-TR"/>
              <a:t>h) Çalışanların eğitim, yaş, cinsiyet ve benzeri özellikleri ile sağlık gözetimi</a:t>
            </a:r>
            <a:endParaRPr/>
          </a:p>
          <a:p>
            <a:pPr marL="0" lvl="0" indent="0" algn="l" rtl="0">
              <a:lnSpc>
                <a:spcPct val="90000"/>
              </a:lnSpc>
              <a:spcBef>
                <a:spcPts val="1000"/>
              </a:spcBef>
              <a:spcAft>
                <a:spcPts val="0"/>
              </a:spcAft>
              <a:buSzPts val="2400"/>
              <a:buNone/>
            </a:pPr>
            <a:r>
              <a:rPr lang="tr-TR"/>
              <a:t>kayıtları.</a:t>
            </a:r>
            <a:endParaRPr/>
          </a:p>
          <a:p>
            <a:pPr marL="0" lvl="0" indent="0" algn="l" rtl="0">
              <a:lnSpc>
                <a:spcPct val="90000"/>
              </a:lnSpc>
              <a:spcBef>
                <a:spcPts val="1000"/>
              </a:spcBef>
              <a:spcAft>
                <a:spcPts val="0"/>
              </a:spcAft>
              <a:buSzPts val="2400"/>
              <a:buNone/>
            </a:pPr>
            <a:r>
              <a:rPr lang="tr-TR"/>
              <a:t>ı) Genç, yaşlı, engelli, gebe veya emziren çalışanlar gibi özel politika</a:t>
            </a:r>
            <a:endParaRPr/>
          </a:p>
          <a:p>
            <a:pPr marL="0" lvl="0" indent="0" algn="l" rtl="0">
              <a:lnSpc>
                <a:spcPct val="90000"/>
              </a:lnSpc>
              <a:spcBef>
                <a:spcPts val="1000"/>
              </a:spcBef>
              <a:spcAft>
                <a:spcPts val="0"/>
              </a:spcAft>
              <a:buSzPts val="2400"/>
              <a:buNone/>
            </a:pPr>
            <a:r>
              <a:rPr lang="tr-TR"/>
              <a:t>gerektiren gruplar ile kadın çalışanların durumu.</a:t>
            </a:r>
            <a:endParaRPr/>
          </a:p>
          <a:p>
            <a:pPr marL="0" lvl="0" indent="0" algn="l" rtl="0">
              <a:lnSpc>
                <a:spcPct val="90000"/>
              </a:lnSpc>
              <a:spcBef>
                <a:spcPts val="1000"/>
              </a:spcBef>
              <a:spcAft>
                <a:spcPts val="0"/>
              </a:spcAft>
              <a:buSzPts val="2400"/>
              <a:buNone/>
            </a:pPr>
            <a:r>
              <a:rPr lang="tr-TR"/>
              <a:t>i) İşyerinin teftiş sonuçları.</a:t>
            </a:r>
            <a:endParaRPr/>
          </a:p>
          <a:p>
            <a:pPr marL="0" lvl="0" indent="0" algn="l" rtl="0">
              <a:lnSpc>
                <a:spcPct val="90000"/>
              </a:lnSpc>
              <a:spcBef>
                <a:spcPts val="1000"/>
              </a:spcBef>
              <a:spcAft>
                <a:spcPts val="0"/>
              </a:spcAft>
              <a:buSzPts val="2400"/>
              <a:buNone/>
            </a:pPr>
            <a:r>
              <a:rPr lang="tr-TR"/>
              <a:t>j) Meslek hastalığı kayıtları.</a:t>
            </a:r>
            <a:endParaRPr/>
          </a:p>
          <a:p>
            <a:pPr marL="0" lvl="0" indent="0" algn="l" rtl="0">
              <a:lnSpc>
                <a:spcPct val="90000"/>
              </a:lnSpc>
              <a:spcBef>
                <a:spcPts val="1000"/>
              </a:spcBef>
              <a:spcAft>
                <a:spcPts val="0"/>
              </a:spcAft>
              <a:buSzPts val="2400"/>
              <a:buNone/>
            </a:pPr>
            <a:r>
              <a:rPr lang="tr-TR"/>
              <a:t>k) İş kazası kayıtları.</a:t>
            </a:r>
            <a:endParaRPr/>
          </a:p>
          <a:p>
            <a:pPr marL="0" lvl="0" indent="0" algn="l" rtl="0">
              <a:lnSpc>
                <a:spcPct val="90000"/>
              </a:lnSpc>
              <a:spcBef>
                <a:spcPts val="1000"/>
              </a:spcBef>
              <a:spcAft>
                <a:spcPts val="0"/>
              </a:spcAft>
              <a:buSzPts val="2400"/>
              <a:buNone/>
            </a:pPr>
            <a:r>
              <a:rPr lang="tr-TR"/>
              <a:t>l) İşyerinde meydana gelen ancak yaralanma veya ölüme neden olmadığı</a:t>
            </a:r>
            <a:endParaRPr/>
          </a:p>
          <a:p>
            <a:pPr marL="0" lvl="0" indent="0" algn="l" rtl="0">
              <a:lnSpc>
                <a:spcPct val="90000"/>
              </a:lnSpc>
              <a:spcBef>
                <a:spcPts val="1000"/>
              </a:spcBef>
              <a:spcAft>
                <a:spcPts val="0"/>
              </a:spcAft>
              <a:buSzPts val="2400"/>
              <a:buNone/>
            </a:pPr>
            <a:r>
              <a:rPr lang="tr-TR"/>
              <a:t>halde işyeri ya da iş ekipmanının zarara uğramasına yol açan olaylara ilişkin</a:t>
            </a:r>
            <a:endParaRPr/>
          </a:p>
          <a:p>
            <a:pPr marL="0" lvl="0" indent="0" algn="l" rtl="0">
              <a:lnSpc>
                <a:spcPct val="90000"/>
              </a:lnSpc>
              <a:spcBef>
                <a:spcPts val="1000"/>
              </a:spcBef>
              <a:spcAft>
                <a:spcPts val="0"/>
              </a:spcAft>
              <a:buSzPts val="2400"/>
              <a:buNone/>
            </a:pPr>
            <a:r>
              <a:rPr lang="tr-TR"/>
              <a:t>kayıtlar.</a:t>
            </a:r>
            <a:endParaRPr/>
          </a:p>
        </p:txBody>
      </p:sp>
      <p:pic>
        <p:nvPicPr>
          <p:cNvPr id="171" name="Google Shape;171;p32" title="hanşle kadın.png"/>
          <p:cNvPicPr preferRelativeResize="0"/>
          <p:nvPr/>
        </p:nvPicPr>
        <p:blipFill>
          <a:blip r:embed="rId3">
            <a:alphaModFix/>
          </a:blip>
          <a:stretch>
            <a:fillRect/>
          </a:stretch>
        </p:blipFill>
        <p:spPr>
          <a:xfrm>
            <a:off x="10592225" y="2321824"/>
            <a:ext cx="1097551" cy="2731223"/>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
        <p:nvSpPr>
          <p:cNvPr id="9" name="Google Shape;160;p31"/>
          <p:cNvSpPr txBox="1">
            <a:spLocks noGrp="1"/>
          </p:cNvSpPr>
          <p:nvPr>
            <p:ph type="title"/>
          </p:nvPr>
        </p:nvSpPr>
        <p:spPr>
          <a:xfrm>
            <a:off x="208548" y="606232"/>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9.4. Tehlikelerin Tanımlanması</a:t>
            </a:r>
            <a:endParaRPr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7" name="Google Shape;177;p33"/>
          <p:cNvSpPr txBox="1">
            <a:spLocks noGrp="1"/>
          </p:cNvSpPr>
          <p:nvPr>
            <p:ph type="body" idx="1"/>
          </p:nvPr>
        </p:nvSpPr>
        <p:spPr>
          <a:xfrm>
            <a:off x="838200" y="1384200"/>
            <a:ext cx="8212500" cy="5420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tr-TR"/>
              <a:t>m) Ramak kala olay kayıtları.</a:t>
            </a:r>
            <a:endParaRPr/>
          </a:p>
          <a:p>
            <a:pPr marL="0" lvl="0" indent="0" algn="l" rtl="0">
              <a:lnSpc>
                <a:spcPct val="90000"/>
              </a:lnSpc>
              <a:spcBef>
                <a:spcPts val="1000"/>
              </a:spcBef>
              <a:spcAft>
                <a:spcPts val="0"/>
              </a:spcAft>
              <a:buSzPts val="2400"/>
              <a:buNone/>
            </a:pPr>
            <a:r>
              <a:rPr lang="tr-TR"/>
              <a:t>n) Malzeme güvenlik bilgi formları.</a:t>
            </a:r>
            <a:endParaRPr/>
          </a:p>
          <a:p>
            <a:pPr marL="0" lvl="0" indent="0" algn="l" rtl="0">
              <a:lnSpc>
                <a:spcPct val="90000"/>
              </a:lnSpc>
              <a:spcBef>
                <a:spcPts val="1000"/>
              </a:spcBef>
              <a:spcAft>
                <a:spcPts val="0"/>
              </a:spcAft>
              <a:buSzPts val="2400"/>
              <a:buNone/>
            </a:pPr>
            <a:r>
              <a:rPr lang="tr-TR"/>
              <a:t>o) Ortam ve kişisel maruziyet düzeyi ölçüm sonuçları.</a:t>
            </a:r>
            <a:endParaRPr/>
          </a:p>
          <a:p>
            <a:pPr marL="0" lvl="0" indent="0" algn="l" rtl="0">
              <a:lnSpc>
                <a:spcPct val="90000"/>
              </a:lnSpc>
              <a:spcBef>
                <a:spcPts val="1000"/>
              </a:spcBef>
              <a:spcAft>
                <a:spcPts val="0"/>
              </a:spcAft>
              <a:buSzPts val="2400"/>
              <a:buNone/>
            </a:pPr>
            <a:r>
              <a:rPr lang="tr-TR"/>
              <a:t>ö) Varsa daha önce yapılmış risk değerlendirmesi çalışmaları.</a:t>
            </a:r>
            <a:endParaRPr/>
          </a:p>
          <a:p>
            <a:pPr marL="0" lvl="0" indent="0" algn="l" rtl="0">
              <a:lnSpc>
                <a:spcPct val="90000"/>
              </a:lnSpc>
              <a:spcBef>
                <a:spcPts val="1000"/>
              </a:spcBef>
              <a:spcAft>
                <a:spcPts val="0"/>
              </a:spcAft>
              <a:buSzPts val="2400"/>
              <a:buNone/>
            </a:pPr>
            <a:r>
              <a:rPr lang="tr-TR"/>
              <a:t>p) Acil durum planları.</a:t>
            </a:r>
            <a:endParaRPr/>
          </a:p>
          <a:p>
            <a:pPr marL="0" lvl="0" indent="0" algn="l" rtl="0">
              <a:lnSpc>
                <a:spcPct val="90000"/>
              </a:lnSpc>
              <a:spcBef>
                <a:spcPts val="1000"/>
              </a:spcBef>
              <a:spcAft>
                <a:spcPts val="0"/>
              </a:spcAft>
              <a:buSzPts val="2400"/>
              <a:buNone/>
            </a:pPr>
            <a:r>
              <a:rPr lang="tr-TR"/>
              <a:t>r) Sağlık ve güvenlik planı ve patlamadan korunma dokümanı</a:t>
            </a:r>
            <a:endParaRPr/>
          </a:p>
          <a:p>
            <a:pPr marL="0" lvl="0" indent="0" algn="l" rtl="0">
              <a:lnSpc>
                <a:spcPct val="90000"/>
              </a:lnSpc>
              <a:spcBef>
                <a:spcPts val="1000"/>
              </a:spcBef>
              <a:spcAft>
                <a:spcPts val="0"/>
              </a:spcAft>
              <a:buSzPts val="2400"/>
              <a:buNone/>
            </a:pPr>
            <a:r>
              <a:rPr lang="tr-TR"/>
              <a:t>gibi belirli işyerlerinde hazırlanması gereken dokümanlar.</a:t>
            </a:r>
            <a:endParaRPr/>
          </a:p>
          <a:p>
            <a:pPr marL="0" lvl="0" indent="0" algn="l" rtl="0">
              <a:lnSpc>
                <a:spcPct val="90000"/>
              </a:lnSpc>
              <a:spcBef>
                <a:spcPts val="1000"/>
              </a:spcBef>
              <a:spcAft>
                <a:spcPts val="0"/>
              </a:spcAft>
              <a:buSzPts val="2400"/>
              <a:buNone/>
            </a:pPr>
            <a:endParaRPr/>
          </a:p>
        </p:txBody>
      </p:sp>
      <p:pic>
        <p:nvPicPr>
          <p:cNvPr id="179" name="Google Shape;179;p33" title="front-view-paper-heart-with-heartbeat-ladder (3)-Photoroom.png"/>
          <p:cNvPicPr preferRelativeResize="0"/>
          <p:nvPr/>
        </p:nvPicPr>
        <p:blipFill>
          <a:blip r:embed="rId3">
            <a:alphaModFix/>
          </a:blip>
          <a:stretch>
            <a:fillRect/>
          </a:stretch>
        </p:blipFill>
        <p:spPr>
          <a:xfrm>
            <a:off x="7826900" y="3152524"/>
            <a:ext cx="4185901" cy="3548200"/>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
        <p:nvSpPr>
          <p:cNvPr id="8" name="Google Shape;160;p31"/>
          <p:cNvSpPr txBox="1">
            <a:spLocks noGrp="1"/>
          </p:cNvSpPr>
          <p:nvPr>
            <p:ph type="title"/>
          </p:nvPr>
        </p:nvSpPr>
        <p:spPr>
          <a:xfrm>
            <a:off x="208548" y="606232"/>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9.4. Tehlikelerin Tanımlanması</a:t>
            </a:r>
            <a:endParaRP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4"/>
          <p:cNvSpPr txBox="1">
            <a:spLocks noGrp="1"/>
          </p:cNvSpPr>
          <p:nvPr>
            <p:ph type="title"/>
          </p:nvPr>
        </p:nvSpPr>
        <p:spPr>
          <a:xfrm>
            <a:off x="208548" y="606232"/>
            <a:ext cx="9438916" cy="49730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600"/>
              <a:buNone/>
            </a:pPr>
            <a:r>
              <a:rPr lang="tr-TR" sz="2400" dirty="0"/>
              <a:t>9.5. Risklerin Kontrolü</a:t>
            </a:r>
            <a:endParaRPr sz="2400" dirty="0"/>
          </a:p>
        </p:txBody>
      </p:sp>
      <p:sp>
        <p:nvSpPr>
          <p:cNvPr id="185" name="Google Shape;185;p34"/>
          <p:cNvSpPr txBox="1">
            <a:spLocks noGrp="1"/>
          </p:cNvSpPr>
          <p:nvPr>
            <p:ph type="body" idx="1"/>
          </p:nvPr>
        </p:nvSpPr>
        <p:spPr>
          <a:xfrm>
            <a:off x="838199" y="1384208"/>
            <a:ext cx="11016343" cy="542065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400"/>
              <a:buNone/>
            </a:pPr>
            <a:r>
              <a:rPr lang="tr-TR"/>
              <a:t>Risklerin kontrolünde şu adımlar uygulanır.</a:t>
            </a:r>
            <a:endParaRPr/>
          </a:p>
          <a:p>
            <a:pPr marL="0" lvl="0" indent="0" algn="l" rtl="0">
              <a:lnSpc>
                <a:spcPct val="90000"/>
              </a:lnSpc>
              <a:spcBef>
                <a:spcPts val="1000"/>
              </a:spcBef>
              <a:spcAft>
                <a:spcPts val="0"/>
              </a:spcAft>
              <a:buSzPts val="2400"/>
              <a:buNone/>
            </a:pPr>
            <a:r>
              <a:rPr lang="tr-TR"/>
              <a:t>a) Planlama: Analiz edilerek etkilerinin büyüklüğüne ve önemine göre sıralı</a:t>
            </a:r>
            <a:endParaRPr/>
          </a:p>
          <a:p>
            <a:pPr marL="0" lvl="0" indent="0" algn="l" rtl="0">
              <a:lnSpc>
                <a:spcPct val="90000"/>
              </a:lnSpc>
              <a:spcBef>
                <a:spcPts val="1000"/>
              </a:spcBef>
              <a:spcAft>
                <a:spcPts val="0"/>
              </a:spcAft>
              <a:buSzPts val="2400"/>
              <a:buNone/>
            </a:pPr>
            <a:r>
              <a:rPr lang="tr-TR"/>
              <a:t>hale getirilen risklerin kontrolü amacıyla bir planlama yapılır.</a:t>
            </a:r>
            <a:endParaRPr/>
          </a:p>
          <a:p>
            <a:pPr marL="0" lvl="0" indent="0" algn="l" rtl="0">
              <a:lnSpc>
                <a:spcPct val="90000"/>
              </a:lnSpc>
              <a:spcBef>
                <a:spcPts val="1000"/>
              </a:spcBef>
              <a:spcAft>
                <a:spcPts val="0"/>
              </a:spcAft>
              <a:buSzPts val="2400"/>
              <a:buNone/>
            </a:pPr>
            <a:endParaRPr/>
          </a:p>
          <a:p>
            <a:pPr marL="0" lvl="0" indent="0" algn="l" rtl="0">
              <a:lnSpc>
                <a:spcPct val="90000"/>
              </a:lnSpc>
              <a:spcBef>
                <a:spcPts val="1000"/>
              </a:spcBef>
              <a:spcAft>
                <a:spcPts val="0"/>
              </a:spcAft>
              <a:buSzPts val="2400"/>
              <a:buNone/>
            </a:pPr>
            <a:r>
              <a:rPr lang="tr-TR"/>
              <a:t>b) Risk kontrol tedbirlerinin kararlaştırılması: Riskin tamamen bertaraf</a:t>
            </a:r>
            <a:endParaRPr/>
          </a:p>
          <a:p>
            <a:pPr marL="0" lvl="0" indent="0" algn="l" rtl="0">
              <a:lnSpc>
                <a:spcPct val="90000"/>
              </a:lnSpc>
              <a:spcBef>
                <a:spcPts val="1000"/>
              </a:spcBef>
              <a:spcAft>
                <a:spcPts val="0"/>
              </a:spcAft>
              <a:buSzPts val="2400"/>
              <a:buNone/>
            </a:pPr>
            <a:r>
              <a:rPr lang="tr-TR"/>
              <a:t>edilmesi, bu mümkün değil ise riskin kabul edilebilir seviyeye indirilmesi için</a:t>
            </a:r>
            <a:endParaRPr/>
          </a:p>
          <a:p>
            <a:pPr marL="0" lvl="0" indent="0" algn="l" rtl="0">
              <a:lnSpc>
                <a:spcPct val="90000"/>
              </a:lnSpc>
              <a:spcBef>
                <a:spcPts val="1000"/>
              </a:spcBef>
              <a:spcAft>
                <a:spcPts val="0"/>
              </a:spcAft>
              <a:buSzPts val="2400"/>
              <a:buNone/>
            </a:pPr>
            <a:r>
              <a:rPr lang="tr-TR"/>
              <a:t>aşağıdaki adımlar uygulanır.</a:t>
            </a:r>
            <a:endParaRPr/>
          </a:p>
          <a:p>
            <a:pPr marL="457200" lvl="0" indent="-342900" algn="l" rtl="0">
              <a:lnSpc>
                <a:spcPct val="90000"/>
              </a:lnSpc>
              <a:spcBef>
                <a:spcPts val="1000"/>
              </a:spcBef>
              <a:spcAft>
                <a:spcPts val="0"/>
              </a:spcAft>
              <a:buSzPts val="1800"/>
              <a:buChar char="●"/>
            </a:pPr>
            <a:r>
              <a:rPr lang="tr-TR"/>
              <a:t>Tehlike veya tehlike kaynaklarının ortadan kaldırılması.</a:t>
            </a:r>
            <a:endParaRPr/>
          </a:p>
          <a:p>
            <a:pPr marL="457200" lvl="0" indent="-342900" algn="l" rtl="0">
              <a:lnSpc>
                <a:spcPct val="90000"/>
              </a:lnSpc>
              <a:spcBef>
                <a:spcPts val="0"/>
              </a:spcBef>
              <a:spcAft>
                <a:spcPts val="0"/>
              </a:spcAft>
              <a:buSzPts val="1800"/>
              <a:buChar char="●"/>
            </a:pPr>
            <a:r>
              <a:rPr lang="tr-TR"/>
              <a:t>Tehlikelinin, tehlikeli olmayanla veya daha az tehlikeli olanla değiştirilmesi.</a:t>
            </a:r>
            <a:endParaRPr/>
          </a:p>
          <a:p>
            <a:pPr marL="457200" lvl="0" indent="0" algn="l" rtl="0">
              <a:lnSpc>
                <a:spcPct val="90000"/>
              </a:lnSpc>
              <a:spcBef>
                <a:spcPts val="1000"/>
              </a:spcBef>
              <a:spcAft>
                <a:spcPts val="0"/>
              </a:spcAft>
              <a:buNone/>
            </a:pPr>
            <a:endParaRPr/>
          </a:p>
          <a:p>
            <a:pPr marL="0" lvl="0" indent="0" algn="l" rtl="0">
              <a:lnSpc>
                <a:spcPct val="90000"/>
              </a:lnSpc>
              <a:spcBef>
                <a:spcPts val="1000"/>
              </a:spcBef>
              <a:spcAft>
                <a:spcPts val="0"/>
              </a:spcAft>
              <a:buNone/>
            </a:pPr>
            <a:r>
              <a:rPr lang="tr-TR"/>
              <a:t>c) Riskler ile kaynağında mücadele edilmesi.</a:t>
            </a:r>
            <a:endParaRPr/>
          </a:p>
        </p:txBody>
      </p:sp>
      <p:pic>
        <p:nvPicPr>
          <p:cNvPr id="187" name="Google Shape;187;p34"/>
          <p:cNvPicPr preferRelativeResize="0"/>
          <p:nvPr/>
        </p:nvPicPr>
        <p:blipFill rotWithShape="1">
          <a:blip r:embed="rId3">
            <a:alphaModFix/>
          </a:blip>
          <a:srcRect/>
          <a:stretch/>
        </p:blipFill>
        <p:spPr>
          <a:xfrm>
            <a:off x="10183050" y="1931300"/>
            <a:ext cx="2008957" cy="1746900"/>
          </a:xfrm>
          <a:prstGeom prst="rect">
            <a:avLst/>
          </a:prstGeom>
          <a:noFill/>
          <a:ln>
            <a:noFill/>
          </a:ln>
        </p:spPr>
      </p:pic>
      <p:sp>
        <p:nvSpPr>
          <p:cNvPr id="6" name="Google Shape;137;p3"/>
          <p:cNvSpPr txBox="1"/>
          <p:nvPr/>
        </p:nvSpPr>
        <p:spPr>
          <a:xfrm>
            <a:off x="227598" y="34286"/>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tr-TR" sz="2400" b="1" i="0" u="none" strike="noStrike" cap="none" dirty="0">
                <a:solidFill>
                  <a:srgbClr val="E6272D"/>
                </a:solidFill>
                <a:latin typeface="Calibri"/>
                <a:ea typeface="Calibri"/>
                <a:cs typeface="Calibri"/>
                <a:sym typeface="Calibri"/>
              </a:rPr>
              <a:t>BÖLÜM 9. RİSK DEĞERLENDİRMESİ </a:t>
            </a:r>
            <a:endParaRPr sz="2400" b="0" i="0" u="none" strike="noStrike" cap="none" dirty="0">
              <a:solidFill>
                <a:srgbClr val="000000"/>
              </a:solidFill>
              <a:sym typeface="Arial"/>
            </a:endParaRPr>
          </a:p>
        </p:txBody>
      </p:sp>
    </p:spTree>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TotalTime>
  <Words>1866</Words>
  <Application>Microsoft Office PowerPoint</Application>
  <PresentationFormat>Geniş ekran</PresentationFormat>
  <Paragraphs>225</Paragraphs>
  <Slides>29</Slides>
  <Notes>29</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29</vt:i4>
      </vt:variant>
    </vt:vector>
  </HeadingPairs>
  <TitlesOfParts>
    <vt:vector size="33" baseType="lpstr">
      <vt:lpstr>Calibri</vt:lpstr>
      <vt:lpstr>Arial</vt:lpstr>
      <vt:lpstr>Google Sans</vt:lpstr>
      <vt:lpstr>Office Teması</vt:lpstr>
      <vt:lpstr>İŞ SAĞLIĞI  VE GÜVENLİĞİ</vt:lpstr>
      <vt:lpstr>Bölüm Hedefleri</vt:lpstr>
      <vt:lpstr>9.1. Risk Değerlendirmesi</vt:lpstr>
      <vt:lpstr>9.2. Risk Değerlendirmesinin Aşamaları</vt:lpstr>
      <vt:lpstr>9.3. Risk Değerlendirmesi Yapılırken Dikkate Alınması Gereken Hususlar</vt:lpstr>
      <vt:lpstr>9.4. Tehlikelerin Tanımlanması</vt:lpstr>
      <vt:lpstr>9.4. Tehlikelerin Tanımlanması</vt:lpstr>
      <vt:lpstr>9.4. Tehlikelerin Tanımlanması</vt:lpstr>
      <vt:lpstr>9.5. Risklerin Kontrolü</vt:lpstr>
      <vt:lpstr>9.5. Risklerin Kontrolü</vt:lpstr>
      <vt:lpstr>9.5. Risklerin Kontrolü</vt:lpstr>
      <vt:lpstr>9.6. Risk Değerlendirmesinin Dokümantasyonu</vt:lpstr>
      <vt:lpstr>9.6. Risk Değerlendirmesinin Dokümantasyonu</vt:lpstr>
      <vt:lpstr>9.7. RİSK DEĞERLENDİRMESİNİN YENİLENMESİ</vt:lpstr>
      <vt:lpstr>9.7. Risk Değerlendirmesinin Yenilenmesi</vt:lpstr>
      <vt:lpstr>9.8. Risk Değerlendirmesi Hakkında Çalışanların Bilgilendirilmesi</vt:lpstr>
      <vt:lpstr>9.9. İşyeri Sağlık ve Güvenlik Birimi Kurma Yükümlülüğü</vt:lpstr>
      <vt:lpstr>9.9. İşyeri Sağlık ve Güvenlik Birimi Kurma Yükümlülüğü</vt:lpstr>
      <vt:lpstr>9.9. İşyeri Sağlık ve Güvenlik Birimi Kurma Yükümlülüğü</vt:lpstr>
      <vt:lpstr>9.9. İşyeri Sağlık ve Güvenlik Birimi Kurma Yükümlülüğü</vt:lpstr>
      <vt:lpstr>9.9. İşyeri Sağlık ve Güvenlik Birimi Kurma Yükümlülüğü</vt:lpstr>
      <vt:lpstr>9.9. İşyeri Sağlık ve Güvenlik Birimi Kurma Yükümlülüğü</vt:lpstr>
      <vt:lpstr>9.9. İşyeri Sağlık ve Güvenlik Birimi Kurma Yükümlülüğü</vt:lpstr>
      <vt:lpstr>9.10. İSGB’lerin Görevleri</vt:lpstr>
      <vt:lpstr>9.10. İSGB’lerin Görevleri</vt:lpstr>
      <vt:lpstr>9.10. İSGB’lerin Görevleri</vt:lpstr>
      <vt:lpstr>9.10. İSGB’lerin Görevleri</vt:lpstr>
      <vt:lpstr>Bölüm Özeti</vt:lpstr>
      <vt:lpstr>Bölüm Sonu Soruları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dc:title>
  <dc:creator>HBV</dc:creator>
  <cp:lastModifiedBy>Öznur BABAYİĞİT</cp:lastModifiedBy>
  <cp:revision>12</cp:revision>
  <dcterms:created xsi:type="dcterms:W3CDTF">2021-12-24T13:00:06Z</dcterms:created>
  <dcterms:modified xsi:type="dcterms:W3CDTF">2026-07-21T12:12:11Z</dcterms:modified>
</cp:coreProperties>
</file>