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6AdjTLSEKIBbhDHJFxpv0sfj2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73" autoAdjust="0"/>
    <p:restoredTop sz="94660"/>
  </p:normalViewPr>
  <p:slideViewPr>
    <p:cSldViewPr snapToGrid="0">
      <p:cViewPr>
        <p:scale>
          <a:sx n="100" d="100"/>
          <a:sy n="100" d="100"/>
        </p:scale>
        <p:origin x="1272"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9" name="Google Shape;3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6" name="Google Shape;3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0" name="Google Shape;13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0"/>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0"/>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1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1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1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 name="Google Shape;24;p1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1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1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1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1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1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1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1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1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1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1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1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1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 name="Google Shape;45;p1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1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1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1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1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50"/>
        <p:cNvGrpSpPr/>
        <p:nvPr/>
      </p:nvGrpSpPr>
      <p:grpSpPr>
        <a:xfrm>
          <a:off x="0" y="0"/>
          <a:ext cx="0" cy="0"/>
          <a:chOff x="0" y="0"/>
          <a:chExt cx="0" cy="0"/>
        </a:xfrm>
      </p:grpSpPr>
      <p:pic>
        <p:nvPicPr>
          <p:cNvPr id="51" name="Google Shape;51;p15"/>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2" name="Google Shape;52;p15"/>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53" name="Google Shape;53;p15"/>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54" name="Google Shape;54;p15"/>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55" name="Google Shape;55;p1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6" name="Google Shape;56;p15"/>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57" name="Google Shape;57;p15"/>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58" name="Google Shape;58;p15"/>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9"/>
        <p:cNvGrpSpPr/>
        <p:nvPr/>
      </p:nvGrpSpPr>
      <p:grpSpPr>
        <a:xfrm>
          <a:off x="0" y="0"/>
          <a:ext cx="0" cy="0"/>
          <a:chOff x="0" y="0"/>
          <a:chExt cx="0" cy="0"/>
        </a:xfrm>
      </p:grpSpPr>
      <p:sp>
        <p:nvSpPr>
          <p:cNvPr id="60" name="Google Shape;60;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64" name="Google Shape;64;p1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65" name="Google Shape;65;p1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66" name="Google Shape;66;p1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67" name="Google Shape;67;p1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68" name="Google Shape;68;p1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1" name="Google Shape;71;p1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2" name="Google Shape;72;p1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3" name="Google Shape;73;p1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4" name="Google Shape;74;p1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5" name="Google Shape;75;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81"/>
        <p:cNvGrpSpPr/>
        <p:nvPr/>
      </p:nvGrpSpPr>
      <p:grpSpPr>
        <a:xfrm>
          <a:off x="0" y="0"/>
          <a:ext cx="0" cy="0"/>
          <a:chOff x="0" y="0"/>
          <a:chExt cx="0" cy="0"/>
        </a:xfrm>
      </p:grpSpPr>
      <p:pic>
        <p:nvPicPr>
          <p:cNvPr id="82" name="Google Shape;82;p1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3" name="Google Shape;83;p1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4" name="Google Shape;84;p1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5" name="Google Shape;85;p1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6" name="Google Shape;86;p1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7" name="Google Shape;87;p1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95"/>
        <p:cNvGrpSpPr/>
        <p:nvPr/>
      </p:nvGrpSpPr>
      <p:grpSpPr>
        <a:xfrm>
          <a:off x="0" y="0"/>
          <a:ext cx="0" cy="0"/>
          <a:chOff x="0" y="0"/>
          <a:chExt cx="0" cy="0"/>
        </a:xfrm>
      </p:grpSpPr>
      <p:pic>
        <p:nvPicPr>
          <p:cNvPr id="96" name="Google Shape;96;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97" name="Google Shape;97;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98" name="Google Shape;98;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99" name="Google Shape;99;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00" name="Google Shape;100;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01" name="Google Shape;10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10.3. İş Sağlığı ve Güvenliği Kurulu Kurulması</a:t>
            </a:r>
            <a:endParaRPr sz="2400"/>
          </a:p>
        </p:txBody>
      </p:sp>
      <p:sp>
        <p:nvSpPr>
          <p:cNvPr id="200" name="Google Shape;200;p25"/>
          <p:cNvSpPr txBox="1">
            <a:spLocks noGrp="1"/>
          </p:cNvSpPr>
          <p:nvPr>
            <p:ph type="body" idx="1"/>
          </p:nvPr>
        </p:nvSpPr>
        <p:spPr>
          <a:xfrm>
            <a:off x="838197" y="1264288"/>
            <a:ext cx="10929079" cy="2738086"/>
          </a:xfrm>
          <a:prstGeom prst="rect">
            <a:avLst/>
          </a:prstGeom>
          <a:noFill/>
          <a:ln>
            <a:noFill/>
          </a:ln>
        </p:spPr>
        <p:txBody>
          <a:bodyPr spcFirstLastPara="1" wrap="square" lIns="91425" tIns="45700" rIns="91425" bIns="45700" anchor="t" anchorCtr="0">
            <a:normAutofit/>
          </a:bodyPr>
          <a:lstStyle/>
          <a:p>
            <a:pPr marL="457200" lvl="0" indent="-330200" algn="l" rtl="0">
              <a:lnSpc>
                <a:spcPct val="80000"/>
              </a:lnSpc>
              <a:spcBef>
                <a:spcPts val="1000"/>
              </a:spcBef>
              <a:spcAft>
                <a:spcPts val="0"/>
              </a:spcAft>
              <a:buSzPts val="1600"/>
              <a:buFont typeface="Noto Sans Symbols"/>
              <a:buChar char="⮚"/>
            </a:pPr>
            <a:r>
              <a:rPr lang="tr-TR" sz="2200"/>
              <a:t>Alt işverenin çalışan sayısı elli ve daha fazla, asıl işverenin çalışan sayısı ellinin altında ise işyerinde kurul alt işverence oluşturulur. Asıl işveren alt işverenin oluşturduğu kurula işbirliği ve koordinasyonu sağlamak üzere vekâleten yetkili bir temsilci atar.</a:t>
            </a:r>
            <a:endParaRPr sz="2200"/>
          </a:p>
          <a:p>
            <a:pPr marL="457200" lvl="0" indent="-330200" algn="l" rtl="0">
              <a:lnSpc>
                <a:spcPct val="80000"/>
              </a:lnSpc>
              <a:spcBef>
                <a:spcPts val="1000"/>
              </a:spcBef>
              <a:spcAft>
                <a:spcPts val="0"/>
              </a:spcAft>
              <a:buSzPts val="1600"/>
              <a:buFont typeface="Noto Sans Symbols"/>
              <a:buChar char="⮚"/>
            </a:pPr>
            <a:r>
              <a:rPr lang="tr-TR" sz="2200"/>
              <a:t>Asıl işveren ve alt işverenin çalışan sayıları ayrı ayrı ellinin altında ve toplam çalışan sayısı elliden fazla bulunduğu durumlarda ise koordinasyon asıl işverence yapılmak kaydıyla, asıl işveren ve alt işveren tarafından birlikte bir kurul oluşturulur. Kurulun oluşumunda üyeler 5 inci maddeye göre her iki işverenin ortak kararı ile atanır.</a:t>
            </a:r>
            <a:endParaRPr sz="2200"/>
          </a:p>
        </p:txBody>
      </p:sp>
      <p:pic>
        <p:nvPicPr>
          <p:cNvPr id="201" name="Google Shape;201;p25"/>
          <p:cNvPicPr preferRelativeResize="0"/>
          <p:nvPr/>
        </p:nvPicPr>
        <p:blipFill rotWithShape="1">
          <a:blip r:embed="rId3">
            <a:alphaModFix/>
          </a:blip>
          <a:srcRect/>
          <a:stretch/>
        </p:blipFill>
        <p:spPr>
          <a:xfrm>
            <a:off x="3251000" y="3463200"/>
            <a:ext cx="6103475" cy="3394799"/>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10.3. İş Sağlığı ve Güvenliği Kurulu Kurulması</a:t>
            </a:r>
            <a:endParaRPr sz="2400"/>
          </a:p>
        </p:txBody>
      </p:sp>
      <p:sp>
        <p:nvSpPr>
          <p:cNvPr id="207" name="Google Shape;207;p26"/>
          <p:cNvSpPr txBox="1">
            <a:spLocks noGrp="1"/>
          </p:cNvSpPr>
          <p:nvPr>
            <p:ph type="body" idx="1"/>
          </p:nvPr>
        </p:nvSpPr>
        <p:spPr>
          <a:xfrm>
            <a:off x="873094" y="1309256"/>
            <a:ext cx="10624362" cy="3052882"/>
          </a:xfrm>
          <a:prstGeom prst="rect">
            <a:avLst/>
          </a:prstGeom>
          <a:noFill/>
          <a:ln>
            <a:noFill/>
          </a:ln>
        </p:spPr>
        <p:txBody>
          <a:bodyPr spcFirstLastPara="1" wrap="square" lIns="91425" tIns="45700" rIns="91425" bIns="45700" anchor="t" anchorCtr="0">
            <a:normAutofit fontScale="92500" lnSpcReduction="20000"/>
          </a:bodyPr>
          <a:lstStyle/>
          <a:p>
            <a:pPr marL="457200" lvl="0" indent="-342900" algn="l" rtl="0">
              <a:lnSpc>
                <a:spcPct val="90000"/>
              </a:lnSpc>
              <a:spcBef>
                <a:spcPts val="1000"/>
              </a:spcBef>
              <a:spcAft>
                <a:spcPts val="0"/>
              </a:spcAft>
              <a:buSzPct val="81081"/>
              <a:buFont typeface="Noto Sans Symbols"/>
              <a:buChar char="⮚"/>
            </a:pPr>
            <a:r>
              <a:rPr lang="tr-TR"/>
              <a:t>Asıl işveren alt işveren ilişkisi bulunmayan ve aynı çalışma alanında birden fazla işverenin bulunması ve bu işverenlerce birden fazla kurulun oluşturulması hâlinde işverenler, birbirlerinin çalışmalarını etkileyebilecek kurul kararları hakkında diğer işverenleri bilgilendirir.</a:t>
            </a:r>
            <a:endParaRPr/>
          </a:p>
          <a:p>
            <a:pPr marL="457200" lvl="0" indent="-342900" algn="l" rtl="0">
              <a:lnSpc>
                <a:spcPct val="90000"/>
              </a:lnSpc>
              <a:spcBef>
                <a:spcPts val="1000"/>
              </a:spcBef>
              <a:spcAft>
                <a:spcPts val="0"/>
              </a:spcAft>
              <a:buSzPct val="81081"/>
              <a:buFont typeface="Noto Sans Symbols"/>
              <a:buChar char="⮚"/>
            </a:pPr>
            <a:r>
              <a:rPr lang="tr-TR"/>
              <a:t>İşverene bağlı, fabrika, müessese, işletme veya işletmeler grubu gibi birden çok işyeri bulunduğu hallerde elli ve daha fazla çalışanın bulunduğu her bir işyerinde ayrı ayrı kurul kurulur.</a:t>
            </a:r>
            <a:endParaRPr/>
          </a:p>
          <a:p>
            <a:pPr marL="457200" lvl="0" indent="-342900" algn="l" rtl="0">
              <a:lnSpc>
                <a:spcPct val="90000"/>
              </a:lnSpc>
              <a:spcBef>
                <a:spcPts val="1000"/>
              </a:spcBef>
              <a:spcAft>
                <a:spcPts val="0"/>
              </a:spcAft>
              <a:buSzPct val="81081"/>
              <a:buFont typeface="Noto Sans Symbols"/>
              <a:buChar char="⮚"/>
            </a:pPr>
            <a:r>
              <a:rPr lang="tr-TR"/>
              <a:t>Kurullar işyerinin tehlike sınıfı dikkate alınarak ayda bir kere toplanır. Az tehlikeli ve tehlikeli işyerlerinde bu süre kurulca alınacak karara bağlı olarak üç ay olarak da belirlenebilir.</a:t>
            </a:r>
            <a:endParaRPr/>
          </a:p>
        </p:txBody>
      </p:sp>
      <p:pic>
        <p:nvPicPr>
          <p:cNvPr id="208" name="Google Shape;208;p26"/>
          <p:cNvPicPr preferRelativeResize="0"/>
          <p:nvPr/>
        </p:nvPicPr>
        <p:blipFill rotWithShape="1">
          <a:blip r:embed="rId3">
            <a:alphaModFix/>
          </a:blip>
          <a:srcRect/>
          <a:stretch/>
        </p:blipFill>
        <p:spPr>
          <a:xfrm>
            <a:off x="3296587" y="3429000"/>
            <a:ext cx="5777376" cy="3469030"/>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10.4. Sağlık Gözetimi Yapma </a:t>
            </a:r>
            <a:endParaRPr sz="2400" dirty="0"/>
          </a:p>
        </p:txBody>
      </p:sp>
      <p:pic>
        <p:nvPicPr>
          <p:cNvPr id="214" name="Google Shape;214;p27"/>
          <p:cNvPicPr preferRelativeResize="0"/>
          <p:nvPr/>
        </p:nvPicPr>
        <p:blipFill rotWithShape="1">
          <a:blip r:embed="rId3">
            <a:alphaModFix/>
          </a:blip>
          <a:srcRect/>
          <a:stretch/>
        </p:blipFill>
        <p:spPr>
          <a:xfrm>
            <a:off x="0" y="1207828"/>
            <a:ext cx="12192000" cy="5432425"/>
          </a:xfrm>
          <a:prstGeom prst="rect">
            <a:avLst/>
          </a:prstGeom>
          <a:noFill/>
          <a:ln>
            <a:noFill/>
          </a:ln>
        </p:spPr>
      </p:pic>
      <p:sp>
        <p:nvSpPr>
          <p:cNvPr id="215" name="Google Shape;215;p27"/>
          <p:cNvSpPr/>
          <p:nvPr/>
        </p:nvSpPr>
        <p:spPr>
          <a:xfrm>
            <a:off x="2036163" y="2473695"/>
            <a:ext cx="10008434"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1800" b="1" i="0" u="none" strike="noStrike" cap="none">
                <a:solidFill>
                  <a:srgbClr val="000000"/>
                </a:solidFill>
                <a:latin typeface="Calibri"/>
                <a:ea typeface="Calibri"/>
                <a:cs typeface="Calibri"/>
                <a:sym typeface="Calibri"/>
              </a:rPr>
              <a:t>İŞVEREN ÇALIŞANLARINA;</a:t>
            </a:r>
            <a:endParaRPr/>
          </a:p>
          <a:p>
            <a:pPr marL="0" marR="0" lvl="0" indent="0" algn="l" rtl="0">
              <a:lnSpc>
                <a:spcPct val="100000"/>
              </a:lnSpc>
              <a:spcBef>
                <a:spcPts val="0"/>
              </a:spcBef>
              <a:spcAft>
                <a:spcPts val="0"/>
              </a:spcAft>
              <a:buNone/>
            </a:pPr>
            <a:endParaRPr sz="18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Noto Sans Symbols"/>
              <a:buChar char="⮚"/>
            </a:pPr>
            <a:r>
              <a:rPr lang="tr-TR" sz="1800" b="0" i="0" u="none" strike="noStrike" cap="none">
                <a:solidFill>
                  <a:srgbClr val="000000"/>
                </a:solidFill>
                <a:latin typeface="Calibri"/>
                <a:ea typeface="Calibri"/>
                <a:cs typeface="Calibri"/>
                <a:sym typeface="Calibri"/>
              </a:rPr>
              <a:t>İŞE GİRİŞLERDE,</a:t>
            </a:r>
            <a:endParaRPr/>
          </a:p>
          <a:p>
            <a:pPr marL="285750" marR="0" lvl="0" indent="-285750" algn="l" rtl="0">
              <a:lnSpc>
                <a:spcPct val="100000"/>
              </a:lnSpc>
              <a:spcBef>
                <a:spcPts val="0"/>
              </a:spcBef>
              <a:spcAft>
                <a:spcPts val="0"/>
              </a:spcAft>
              <a:buClr>
                <a:srgbClr val="000000"/>
              </a:buClr>
              <a:buSzPts val="1800"/>
              <a:buFont typeface="Noto Sans Symbols"/>
              <a:buChar char="⮚"/>
            </a:pPr>
            <a:r>
              <a:rPr lang="tr-TR" sz="1800" b="0" i="0" u="none" strike="noStrike" cap="none">
                <a:solidFill>
                  <a:srgbClr val="000000"/>
                </a:solidFill>
                <a:latin typeface="Calibri"/>
                <a:ea typeface="Calibri"/>
                <a:cs typeface="Calibri"/>
                <a:sym typeface="Calibri"/>
              </a:rPr>
              <a:t>İŞ DEĞİŞİKLİĞİNDE,</a:t>
            </a:r>
            <a:endParaRPr/>
          </a:p>
          <a:p>
            <a:pPr marL="285750" marR="0" lvl="0" indent="-285750" algn="l" rtl="0">
              <a:lnSpc>
                <a:spcPct val="100000"/>
              </a:lnSpc>
              <a:spcBef>
                <a:spcPts val="0"/>
              </a:spcBef>
              <a:spcAft>
                <a:spcPts val="0"/>
              </a:spcAft>
              <a:buClr>
                <a:srgbClr val="000000"/>
              </a:buClr>
              <a:buSzPts val="1800"/>
              <a:buFont typeface="Noto Sans Symbols"/>
              <a:buChar char="⮚"/>
            </a:pPr>
            <a:r>
              <a:rPr lang="tr-TR" sz="1800" b="0" i="0" u="none" strike="noStrike" cap="none">
                <a:solidFill>
                  <a:srgbClr val="000000"/>
                </a:solidFill>
                <a:latin typeface="Calibri"/>
                <a:ea typeface="Calibri"/>
                <a:cs typeface="Calibri"/>
                <a:sym typeface="Calibri"/>
              </a:rPr>
              <a:t>İŞ KAZASI, MESLEK HASTALIĞI VEYA SAĞLIK NEDENİYLE TEKRARLANAN İŞTEN</a:t>
            </a:r>
            <a:r>
              <a:rPr lang="tr-TR"/>
              <a:t> </a:t>
            </a:r>
            <a:r>
              <a:rPr lang="tr-TR" sz="1800" b="0" i="0" u="none" strike="noStrike" cap="none">
                <a:solidFill>
                  <a:srgbClr val="000000"/>
                </a:solidFill>
                <a:latin typeface="Calibri"/>
                <a:ea typeface="Calibri"/>
                <a:cs typeface="Calibri"/>
                <a:sym typeface="Calibri"/>
              </a:rPr>
              <a:t>UZAKLAŞMALARINDAN SONRA İŞE DÖNÜŞLERİNDE TALEPLERİ HALİNDE İŞİN DEVAMI SÜRESİNCE, ÇALIŞANIN VE İŞİN NİTELİĞİ İLE İŞYERİNİN TEHLİKE SINIFINA GÖRE BAKANLIKÇA BELİRLENEN DÜZENLİ ARALIKLARLA SAĞLIK GÖZETİMİ YAPTIRMAK ZORUNDADIR.</a:t>
            </a:r>
            <a:endParaRPr/>
          </a:p>
        </p:txBody>
      </p:sp>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10.4. Sağlık Gözetimi Yapma </a:t>
            </a:r>
            <a:endParaRPr sz="2400" dirty="0"/>
          </a:p>
        </p:txBody>
      </p:sp>
      <p:sp>
        <p:nvSpPr>
          <p:cNvPr id="221" name="Google Shape;221;p28"/>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İşveren, çalışanların kişisel sağlık dosyalarını ilgili mevzuatta başka bir süre öngörülmemişse işten ayrılma tarihinden itibaren 15 yıl süreyle saklamak zorundadır.</a:t>
            </a:r>
            <a:endParaRPr/>
          </a:p>
          <a:p>
            <a:pPr marL="114300" lvl="0" indent="0" algn="l" rtl="0">
              <a:lnSpc>
                <a:spcPct val="90000"/>
              </a:lnSpc>
              <a:spcBef>
                <a:spcPts val="1000"/>
              </a:spcBef>
              <a:spcAft>
                <a:spcPts val="0"/>
              </a:spcAft>
              <a:buSzPts val="1800"/>
              <a:buNone/>
            </a:pPr>
            <a:r>
              <a:rPr lang="tr-TR"/>
              <a:t>Çalışanın işyerinden ayrılarak başka bir işyerinde çalışmaya başlaması halinde, yeni işveren çalışanın kişisel sağlık dosyasını talep eder, önceki işveren dosyanın bir örneğini onaylayarak gönderir.</a:t>
            </a:r>
            <a:endParaRPr/>
          </a:p>
        </p:txBody>
      </p:sp>
      <p:pic>
        <p:nvPicPr>
          <p:cNvPr id="222" name="Google Shape;222;p28"/>
          <p:cNvPicPr preferRelativeResize="0"/>
          <p:nvPr/>
        </p:nvPicPr>
        <p:blipFill rotWithShape="1">
          <a:blip r:embed="rId3">
            <a:alphaModFix/>
          </a:blip>
          <a:srcRect/>
          <a:stretch/>
        </p:blipFill>
        <p:spPr>
          <a:xfrm>
            <a:off x="2693830" y="2908091"/>
            <a:ext cx="4365755" cy="4279692"/>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10.4. Sağlık Gözetimi Yapma </a:t>
            </a:r>
            <a:endParaRPr sz="2400" dirty="0"/>
          </a:p>
        </p:txBody>
      </p:sp>
      <p:sp>
        <p:nvSpPr>
          <p:cNvPr id="228" name="Google Shape;228;p29"/>
          <p:cNvSpPr txBox="1">
            <a:spLocks noGrp="1"/>
          </p:cNvSpPr>
          <p:nvPr>
            <p:ph type="body" idx="1"/>
          </p:nvPr>
        </p:nvSpPr>
        <p:spPr>
          <a:xfrm>
            <a:off x="838200" y="1459656"/>
            <a:ext cx="5787452"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Tehlikeli ve çok tehlikeli sınıfta yer alan işlerde çalışacaklar, yapacakları işe uygun olduklarını belirten sağlık raporu olmadan işe başlatılamaz.</a:t>
            </a: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r>
              <a:rPr lang="tr-TR"/>
              <a:t>İşe giriş sağlık raporları işyeri hekiminden alınır. 50’den az çalışanı bulunan ve az tehlikeli işyerleri için ise kamu hizmet sunucuları veya aile hekimlerinden de alınabilir.</a:t>
            </a:r>
            <a:endParaRPr/>
          </a:p>
        </p:txBody>
      </p:sp>
      <p:pic>
        <p:nvPicPr>
          <p:cNvPr id="229" name="Google Shape;229;p29"/>
          <p:cNvPicPr preferRelativeResize="0"/>
          <p:nvPr/>
        </p:nvPicPr>
        <p:blipFill rotWithShape="1">
          <a:blip r:embed="rId3">
            <a:alphaModFix/>
          </a:blip>
          <a:srcRect/>
          <a:stretch/>
        </p:blipFill>
        <p:spPr>
          <a:xfrm>
            <a:off x="6319692" y="1813810"/>
            <a:ext cx="5531723" cy="5586312"/>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10.4. Sağlık Gözetimi Yapma </a:t>
            </a:r>
            <a:endParaRPr sz="2400"/>
          </a:p>
        </p:txBody>
      </p:sp>
      <p:sp>
        <p:nvSpPr>
          <p:cNvPr id="235" name="Google Shape;235;p30"/>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Sağlık gözetiminden doğan maliyet ve bu gözetimden kaynaklı her türlü ek maliyet işverence karşılanır, çalışana yansıtılamaz. Sağlık muayenesi yaptırılan çalışanın özel hayatı ve itibarının korunması açısından sağlık bilgileri gizli tutulur.</a:t>
            </a:r>
            <a:endParaRPr/>
          </a:p>
        </p:txBody>
      </p:sp>
      <p:pic>
        <p:nvPicPr>
          <p:cNvPr id="236" name="Google Shape;236;p30"/>
          <p:cNvPicPr preferRelativeResize="0"/>
          <p:nvPr/>
        </p:nvPicPr>
        <p:blipFill rotWithShape="1">
          <a:blip r:embed="rId3">
            <a:alphaModFix/>
          </a:blip>
          <a:srcRect l="4925"/>
          <a:stretch/>
        </p:blipFill>
        <p:spPr>
          <a:xfrm>
            <a:off x="3337810" y="2691515"/>
            <a:ext cx="5516379" cy="4181475"/>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sp>
        <p:nvSpPr>
          <p:cNvPr id="242" name="Google Shape;242;p31"/>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İşveren;</a:t>
            </a:r>
            <a:endParaRPr/>
          </a:p>
          <a:p>
            <a:pPr marL="457200" lvl="0" indent="-342900" algn="l" rtl="0">
              <a:lnSpc>
                <a:spcPct val="90000"/>
              </a:lnSpc>
              <a:spcBef>
                <a:spcPts val="1000"/>
              </a:spcBef>
              <a:spcAft>
                <a:spcPts val="0"/>
              </a:spcAft>
              <a:buSzPts val="1800"/>
              <a:buFont typeface="Noto Sans Symbols"/>
              <a:buChar char="⮚"/>
            </a:pPr>
            <a:r>
              <a:rPr lang="tr-TR"/>
              <a:t>Çalışma ortamı, kullanılan maddeler, iş ekipmanı ile çevre şartlarını dikkate alarak meydana gelebilecek acil durumları önceden değerlendirerek, çalışanları ve çalışma çevresini etkilemesi mümkün ve muhtemel acil durumları belirler ve bunların olumsuz etkilerini önleyici ve sınırlandırıcı tedbirleri alır.</a:t>
            </a:r>
            <a:endParaRPr/>
          </a:p>
          <a:p>
            <a:pPr marL="457200" lvl="0" indent="-342900" algn="l" rtl="0">
              <a:lnSpc>
                <a:spcPct val="90000"/>
              </a:lnSpc>
              <a:spcBef>
                <a:spcPts val="1000"/>
              </a:spcBef>
              <a:spcAft>
                <a:spcPts val="0"/>
              </a:spcAft>
              <a:buSzPts val="1800"/>
              <a:buFont typeface="Noto Sans Symbols"/>
              <a:buChar char="⮚"/>
            </a:pPr>
            <a:r>
              <a:rPr lang="tr-TR"/>
              <a:t>Acil durumların olumsuz etkilerinden korunmak üzere gerekli ölçüm ve değerlendirmeleri yapar, acil durum planlarını hazırlar.</a:t>
            </a:r>
            <a:endParaRPr/>
          </a:p>
        </p:txBody>
      </p:sp>
      <p:pic>
        <p:nvPicPr>
          <p:cNvPr id="243" name="Google Shape;243;p31"/>
          <p:cNvPicPr preferRelativeResize="0"/>
          <p:nvPr/>
        </p:nvPicPr>
        <p:blipFill rotWithShape="1">
          <a:blip r:embed="rId3">
            <a:alphaModFix/>
          </a:blip>
          <a:srcRect/>
          <a:stretch/>
        </p:blipFill>
        <p:spPr>
          <a:xfrm>
            <a:off x="2686046" y="4182256"/>
            <a:ext cx="6819900" cy="2675744"/>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sp>
        <p:nvSpPr>
          <p:cNvPr id="249" name="Google Shape;249;p32"/>
          <p:cNvSpPr txBox="1">
            <a:spLocks noGrp="1"/>
          </p:cNvSpPr>
          <p:nvPr>
            <p:ph type="body" idx="1"/>
          </p:nvPr>
        </p:nvSpPr>
        <p:spPr>
          <a:xfrm>
            <a:off x="838200" y="1459650"/>
            <a:ext cx="10764600" cy="4792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rgbClr val="000000"/>
              </a:buClr>
              <a:buSzPts val="1800"/>
              <a:buFont typeface="Noto Sans Symbols"/>
              <a:buChar char="⮚"/>
            </a:pPr>
            <a:r>
              <a:rPr lang="tr-TR" sz="2200">
                <a:solidFill>
                  <a:srgbClr val="000000"/>
                </a:solidFill>
              </a:rPr>
              <a:t>Acil durumlarla mücadele için işyerinin büyüklüğü ve taşıdığı özel tehlikeler, yapılan işin niteliği, çalışan sayısı ile işyerinde bulunan diğer kişileri dikkate alarak; önleme, koruma, tahliye, yangınla mücadele, ilk yardım ve benzeri konularda uygun donanıma sahip ve bu konularda eğitimli yeterli sayıda kişiyi görevlendirir, araç ve gereçleri sağlayarak eğitim ve tatbikatları yaptırır ve ekiplerin her zaman hazır bulunmalarını sağlar.</a:t>
            </a:r>
            <a:endParaRPr sz="2200">
              <a:solidFill>
                <a:srgbClr val="000000"/>
              </a:solidFill>
            </a:endParaRPr>
          </a:p>
          <a:p>
            <a:pPr marL="0" lvl="0" indent="0" algn="l" rtl="0">
              <a:lnSpc>
                <a:spcPct val="90000"/>
              </a:lnSpc>
              <a:spcBef>
                <a:spcPts val="1000"/>
              </a:spcBef>
              <a:spcAft>
                <a:spcPts val="0"/>
              </a:spcAft>
              <a:buNone/>
            </a:pPr>
            <a:endParaRPr sz="2200">
              <a:solidFill>
                <a:srgbClr val="000000"/>
              </a:solidFill>
            </a:endParaRPr>
          </a:p>
          <a:p>
            <a:pPr marL="457200" lvl="0" indent="-342900" algn="l" rtl="0">
              <a:lnSpc>
                <a:spcPct val="90000"/>
              </a:lnSpc>
              <a:spcBef>
                <a:spcPts val="1000"/>
              </a:spcBef>
              <a:spcAft>
                <a:spcPts val="0"/>
              </a:spcAft>
              <a:buClr>
                <a:srgbClr val="000000"/>
              </a:buClr>
              <a:buSzPts val="1800"/>
              <a:buFont typeface="Noto Sans Symbols"/>
              <a:buChar char="⮚"/>
            </a:pPr>
            <a:r>
              <a:rPr lang="tr-TR" sz="2200">
                <a:solidFill>
                  <a:srgbClr val="000000"/>
                </a:solidFill>
              </a:rPr>
              <a:t>Özellikle ilk yardım, acil tıbbi müdahale, kurtarma </a:t>
            </a:r>
            <a:br>
              <a:rPr lang="tr-TR" sz="2200">
                <a:solidFill>
                  <a:srgbClr val="000000"/>
                </a:solidFill>
              </a:rPr>
            </a:br>
            <a:r>
              <a:rPr lang="tr-TR" sz="2200">
                <a:solidFill>
                  <a:srgbClr val="000000"/>
                </a:solidFill>
              </a:rPr>
              <a:t>ve yangınla mücadele konularında, işyeri dışındaki </a:t>
            </a:r>
            <a:br>
              <a:rPr lang="tr-TR" sz="2200">
                <a:solidFill>
                  <a:srgbClr val="000000"/>
                </a:solidFill>
              </a:rPr>
            </a:br>
            <a:r>
              <a:rPr lang="tr-TR" sz="2200">
                <a:solidFill>
                  <a:srgbClr val="000000"/>
                </a:solidFill>
              </a:rPr>
              <a:t>kuruluşlarla irtibatı sağlayacak gerekli düzenlemeleri yapar.</a:t>
            </a:r>
            <a:endParaRPr/>
          </a:p>
          <a:p>
            <a:pPr marL="114300" lvl="0" indent="0" algn="l" rtl="0">
              <a:lnSpc>
                <a:spcPct val="90000"/>
              </a:lnSpc>
              <a:spcBef>
                <a:spcPts val="1000"/>
              </a:spcBef>
              <a:spcAft>
                <a:spcPts val="0"/>
              </a:spcAft>
              <a:buSzPts val="1800"/>
              <a:buNone/>
            </a:pPr>
            <a:endParaRPr/>
          </a:p>
        </p:txBody>
      </p:sp>
      <p:pic>
        <p:nvPicPr>
          <p:cNvPr id="250" name="Google Shape;250;p32"/>
          <p:cNvPicPr preferRelativeResize="0"/>
          <p:nvPr/>
        </p:nvPicPr>
        <p:blipFill rotWithShape="1">
          <a:blip r:embed="rId3">
            <a:alphaModFix/>
          </a:blip>
          <a:srcRect/>
          <a:stretch/>
        </p:blipFill>
        <p:spPr>
          <a:xfrm>
            <a:off x="5559843" y="2883653"/>
            <a:ext cx="6943725" cy="4238625"/>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10.5. Acil Durum Eylem Planı Hazırlama</a:t>
            </a:r>
            <a:endParaRPr sz="2400" dirty="0"/>
          </a:p>
        </p:txBody>
      </p:sp>
      <p:sp>
        <p:nvSpPr>
          <p:cNvPr id="256" name="Google Shape;256;p3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Ciddi, yakın ve önlenemeyen tehlikenin meydana gelmesi durumunda işveren;</a:t>
            </a:r>
            <a:endParaRPr/>
          </a:p>
        </p:txBody>
      </p:sp>
      <p:pic>
        <p:nvPicPr>
          <p:cNvPr id="257" name="Google Shape;257;p33"/>
          <p:cNvPicPr preferRelativeResize="0"/>
          <p:nvPr/>
        </p:nvPicPr>
        <p:blipFill rotWithShape="1">
          <a:blip r:embed="rId3">
            <a:alphaModFix/>
          </a:blip>
          <a:srcRect/>
          <a:stretch/>
        </p:blipFill>
        <p:spPr>
          <a:xfrm>
            <a:off x="2672100" y="2744875"/>
            <a:ext cx="6847800" cy="3364525"/>
          </a:xfrm>
          <a:prstGeom prst="rect">
            <a:avLst/>
          </a:prstGeom>
          <a:noFill/>
          <a:ln>
            <a:noFill/>
          </a:ln>
        </p:spPr>
      </p:pic>
      <p:sp>
        <p:nvSpPr>
          <p:cNvPr id="258" name="Google Shape;258;p33"/>
          <p:cNvSpPr/>
          <p:nvPr/>
        </p:nvSpPr>
        <p:spPr>
          <a:xfrm>
            <a:off x="6269900" y="5147025"/>
            <a:ext cx="5661600" cy="1631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Çalışanların işi bırakarak derhal çalışma yerlerinden ayrılıp güvenli bir yere gidebilmeleri için, önceden gerekli düzenlemeleri yapar ve çalışanlara gerekli talimatları verir.</a:t>
            </a:r>
            <a:endParaRPr sz="2200"/>
          </a:p>
        </p:txBody>
      </p:sp>
      <p:sp>
        <p:nvSpPr>
          <p:cNvPr id="259" name="Google Shape;259;p33"/>
          <p:cNvSpPr/>
          <p:nvPr/>
        </p:nvSpPr>
        <p:spPr>
          <a:xfrm>
            <a:off x="409575" y="2272300"/>
            <a:ext cx="58005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Durumun devam etmesi hâlinde, zorunluluk olmadıkça, gerekli donanıma sahip ve özel olarak görevlendirilenler dışındaki çalışanlardan işlerine devam etmelerini isteyemez.</a:t>
            </a:r>
            <a:endParaRPr sz="2200"/>
          </a:p>
        </p:txBody>
      </p:sp>
      <p:sp>
        <p:nvSpPr>
          <p:cNvPr id="7"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sp>
        <p:nvSpPr>
          <p:cNvPr id="265" name="Google Shape;265;p34"/>
          <p:cNvSpPr txBox="1">
            <a:spLocks noGrp="1"/>
          </p:cNvSpPr>
          <p:nvPr>
            <p:ph type="body" idx="1"/>
          </p:nvPr>
        </p:nvSpPr>
        <p:spPr>
          <a:xfrm>
            <a:off x="808219" y="1699002"/>
            <a:ext cx="5952344"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İşveren, çalışanların kendileri veya diğer kişilerin güvenliği için ciddi ve yakın bir tehlike ile karşılaştıkları ve amirine hemen haber veremedikleri durumlarda; istenmeyen sonuçların önlenmesi için, bilgileri ve mevcut teknik donanımları çerçevesinde müdahale edebilmelerine imkân sağlar. Böyle bir durumda çalışanlar, ihmal veya dikkatsiz davranışları olmadıkça yaptıkları müdahaleden dolayı sorumlu tutulamaz.</a:t>
            </a:r>
            <a:endParaRPr/>
          </a:p>
        </p:txBody>
      </p:sp>
      <p:pic>
        <p:nvPicPr>
          <p:cNvPr id="266" name="Google Shape;266;p34"/>
          <p:cNvPicPr preferRelativeResize="0"/>
          <p:nvPr/>
        </p:nvPicPr>
        <p:blipFill rotWithShape="1">
          <a:blip r:embed="rId3">
            <a:alphaModFix/>
          </a:blip>
          <a:srcRect/>
          <a:stretch/>
        </p:blipFill>
        <p:spPr>
          <a:xfrm>
            <a:off x="7058026" y="1857531"/>
            <a:ext cx="5391150" cy="5181600"/>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body" idx="1"/>
          </p:nvPr>
        </p:nvSpPr>
        <p:spPr>
          <a:xfrm>
            <a:off x="838200" y="1384209"/>
            <a:ext cx="10605940" cy="4792754"/>
          </a:xfrm>
          <a:prstGeom prst="rect">
            <a:avLst/>
          </a:prstGeom>
          <a:noFill/>
          <a:ln>
            <a:noFill/>
          </a:ln>
        </p:spPr>
        <p:txBody>
          <a:bodyPr spcFirstLastPara="1" wrap="square" lIns="91425" tIns="45700" rIns="91425" bIns="45700" anchor="t" anchorCtr="0">
            <a:normAutofit/>
          </a:bodyPr>
          <a:lstStyle/>
          <a:p>
            <a:pPr marL="495300" lvl="0" indent="-342900" algn="l" rtl="0">
              <a:lnSpc>
                <a:spcPct val="90000"/>
              </a:lnSpc>
              <a:spcBef>
                <a:spcPts val="0"/>
              </a:spcBef>
              <a:spcAft>
                <a:spcPts val="1200"/>
              </a:spcAft>
              <a:buSzPts val="2400"/>
              <a:buFont typeface="Noto Sans Symbols"/>
              <a:buChar char="⮚"/>
            </a:pPr>
            <a:r>
              <a:rPr lang="tr-TR" dirty="0"/>
              <a:t>İş kazası ve meslek hastalığı bildirimi nasıl </a:t>
            </a:r>
            <a:r>
              <a:rPr lang="tr-TR" dirty="0" smtClean="0"/>
              <a:t>yapıldığını açıklar.</a:t>
            </a:r>
            <a:endParaRPr dirty="0"/>
          </a:p>
          <a:p>
            <a:pPr marL="495300" lvl="0" indent="-342900" algn="l" rtl="0">
              <a:lnSpc>
                <a:spcPct val="90000"/>
              </a:lnSpc>
              <a:spcBef>
                <a:spcPts val="0"/>
              </a:spcBef>
              <a:spcAft>
                <a:spcPts val="1200"/>
              </a:spcAft>
              <a:buSzPts val="2400"/>
              <a:buFont typeface="Noto Sans Symbols"/>
              <a:buChar char="⮚"/>
            </a:pPr>
            <a:r>
              <a:rPr lang="tr-TR" dirty="0"/>
              <a:t>Çalışan temsilcisi seçiminin iş sağlığı ve güvenliği açısından </a:t>
            </a:r>
            <a:r>
              <a:rPr lang="tr-TR" dirty="0" smtClean="0"/>
              <a:t>önemini kavrar.</a:t>
            </a:r>
            <a:endParaRPr dirty="0"/>
          </a:p>
          <a:p>
            <a:pPr marL="495300" lvl="0" indent="-342900" algn="l" rtl="0">
              <a:lnSpc>
                <a:spcPct val="90000"/>
              </a:lnSpc>
              <a:spcBef>
                <a:spcPts val="0"/>
              </a:spcBef>
              <a:spcAft>
                <a:spcPts val="1200"/>
              </a:spcAft>
              <a:buSzPts val="2400"/>
              <a:buFont typeface="Noto Sans Symbols"/>
              <a:buChar char="⮚"/>
            </a:pPr>
            <a:r>
              <a:rPr lang="tr-TR" dirty="0"/>
              <a:t>Acil durum eylem planının nasıl yapıldığı ve hangi bilgileri </a:t>
            </a:r>
            <a:r>
              <a:rPr lang="tr-TR" dirty="0" smtClean="0"/>
              <a:t>içerdiğini açıklar.</a:t>
            </a:r>
            <a:endParaRPr dirty="0"/>
          </a:p>
        </p:txBody>
      </p:sp>
      <p:sp>
        <p:nvSpPr>
          <p:cNvPr id="114" name="Google Shape;114;p3"/>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15" name="Google Shape;115;p3"/>
          <p:cNvSpPr txBox="1"/>
          <p:nvPr/>
        </p:nvSpPr>
        <p:spPr>
          <a:xfrm>
            <a:off x="1339272" y="161041"/>
            <a:ext cx="9384145"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10. İSG’DE BİLDİRİM, TEMSİL VE ACİL DURUM YÖNETİMİ </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10.5. Acil Durum Eylem Planı Hazırlama</a:t>
            </a:r>
            <a:endParaRPr sz="2400" dirty="0"/>
          </a:p>
        </p:txBody>
      </p:sp>
      <p:sp>
        <p:nvSpPr>
          <p:cNvPr id="272" name="Google Shape;272;p35"/>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İşverenin acil durumlara ilişkin yükümlülükleri aşağıda belirtilmiştir:</a:t>
            </a:r>
            <a:endParaRPr/>
          </a:p>
        </p:txBody>
      </p:sp>
      <p:pic>
        <p:nvPicPr>
          <p:cNvPr id="273" name="Google Shape;273;p35"/>
          <p:cNvPicPr preferRelativeResize="0"/>
          <p:nvPr/>
        </p:nvPicPr>
        <p:blipFill rotWithShape="1">
          <a:blip r:embed="rId3">
            <a:alphaModFix/>
          </a:blip>
          <a:srcRect/>
          <a:stretch/>
        </p:blipFill>
        <p:spPr>
          <a:xfrm>
            <a:off x="5476448" y="1964353"/>
            <a:ext cx="7782352" cy="5184785"/>
          </a:xfrm>
          <a:prstGeom prst="rect">
            <a:avLst/>
          </a:prstGeom>
          <a:noFill/>
          <a:ln>
            <a:noFill/>
          </a:ln>
        </p:spPr>
      </p:pic>
      <p:sp>
        <p:nvSpPr>
          <p:cNvPr id="274" name="Google Shape;274;p35"/>
          <p:cNvSpPr/>
          <p:nvPr/>
        </p:nvSpPr>
        <p:spPr>
          <a:xfrm>
            <a:off x="838200" y="1964353"/>
            <a:ext cx="7001656" cy="4154984"/>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400"/>
              <a:buFont typeface="Noto Sans Symbols"/>
              <a:buChar char="⮚"/>
            </a:pPr>
            <a:r>
              <a:rPr lang="tr-TR" sz="2400" b="0" i="0" u="none" strike="noStrike" cap="none">
                <a:solidFill>
                  <a:srgbClr val="000000"/>
                </a:solidFill>
                <a:latin typeface="Calibri"/>
                <a:ea typeface="Calibri"/>
                <a:cs typeface="Calibri"/>
                <a:sym typeface="Calibri"/>
              </a:rPr>
              <a:t>Çalışma ortamı, kullanılan maddeler, iş ekipmanı ile çevre şartlarını dikkate alarak meydana gelebilecek ve çalışan ile çalışma çevresini etkileyecek acil durumları önceden değerlendirerek muhtemel acil durumları belirler. </a:t>
            </a:r>
            <a:endParaRPr/>
          </a:p>
          <a:p>
            <a:pPr marL="342900" marR="0" lvl="0" indent="-342900" algn="l" rtl="0">
              <a:lnSpc>
                <a:spcPct val="100000"/>
              </a:lnSpc>
              <a:spcBef>
                <a:spcPts val="0"/>
              </a:spcBef>
              <a:spcAft>
                <a:spcPts val="0"/>
              </a:spcAft>
              <a:buClr>
                <a:srgbClr val="000000"/>
              </a:buClr>
              <a:buSzPts val="2400"/>
              <a:buFont typeface="Noto Sans Symbols"/>
              <a:buChar char="⮚"/>
            </a:pPr>
            <a:r>
              <a:rPr lang="tr-TR" sz="2400" b="0" i="0" u="none" strike="noStrike" cap="none">
                <a:solidFill>
                  <a:srgbClr val="000000"/>
                </a:solidFill>
                <a:latin typeface="Calibri"/>
                <a:ea typeface="Calibri"/>
                <a:cs typeface="Calibri"/>
                <a:sym typeface="Calibri"/>
              </a:rPr>
              <a:t>Acil durumların olumsuz etkilerini önleyici ve sınırlandırıcı tedbirleri alır.</a:t>
            </a:r>
            <a:endParaRPr/>
          </a:p>
          <a:p>
            <a:pPr marL="342900" marR="0" lvl="0" indent="-342900" algn="l" rtl="0">
              <a:lnSpc>
                <a:spcPct val="100000"/>
              </a:lnSpc>
              <a:spcBef>
                <a:spcPts val="0"/>
              </a:spcBef>
              <a:spcAft>
                <a:spcPts val="0"/>
              </a:spcAft>
              <a:buClr>
                <a:srgbClr val="000000"/>
              </a:buClr>
              <a:buSzPts val="2400"/>
              <a:buFont typeface="Noto Sans Symbols"/>
              <a:buChar char="⮚"/>
            </a:pPr>
            <a:r>
              <a:rPr lang="tr-TR" sz="2400" b="0" i="0" u="none" strike="noStrike" cap="none">
                <a:solidFill>
                  <a:srgbClr val="000000"/>
                </a:solidFill>
                <a:latin typeface="Calibri"/>
                <a:ea typeface="Calibri"/>
                <a:cs typeface="Calibri"/>
                <a:sym typeface="Calibri"/>
              </a:rPr>
              <a:t>Acil durumların olumsuz etkilerinden korunmak üzere gerekli ölçüm ve değerlendirmeleri yapar.</a:t>
            </a:r>
            <a:endParaRPr/>
          </a:p>
          <a:p>
            <a:pPr marL="342900" marR="0" lvl="0" indent="-342900" algn="l" rtl="0">
              <a:lnSpc>
                <a:spcPct val="100000"/>
              </a:lnSpc>
              <a:spcBef>
                <a:spcPts val="0"/>
              </a:spcBef>
              <a:spcAft>
                <a:spcPts val="0"/>
              </a:spcAft>
              <a:buClr>
                <a:srgbClr val="000000"/>
              </a:buClr>
              <a:buSzPts val="2400"/>
              <a:buFont typeface="Noto Sans Symbols"/>
              <a:buChar char="⮚"/>
            </a:pPr>
            <a:r>
              <a:rPr lang="tr-TR" sz="2400" b="0" i="0" u="none" strike="noStrike" cap="none">
                <a:solidFill>
                  <a:srgbClr val="000000"/>
                </a:solidFill>
                <a:latin typeface="Calibri"/>
                <a:ea typeface="Calibri"/>
                <a:cs typeface="Calibri"/>
                <a:sym typeface="Calibri"/>
              </a:rPr>
              <a:t>Acil durum planlarını hazırlar ve tatbikatların yapılmasını sağlar.</a:t>
            </a:r>
            <a:endParaRPr/>
          </a:p>
        </p:txBody>
      </p:sp>
      <p:sp>
        <p:nvSpPr>
          <p:cNvPr id="6"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sp>
        <p:nvSpPr>
          <p:cNvPr id="280" name="Google Shape;280;p36"/>
          <p:cNvSpPr txBox="1">
            <a:spLocks noGrp="1"/>
          </p:cNvSpPr>
          <p:nvPr>
            <p:ph type="body" idx="1"/>
          </p:nvPr>
        </p:nvSpPr>
        <p:spPr>
          <a:xfrm>
            <a:off x="838200" y="1384209"/>
            <a:ext cx="7046626" cy="5106532"/>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90000"/>
              </a:lnSpc>
              <a:spcBef>
                <a:spcPts val="1000"/>
              </a:spcBef>
              <a:spcAft>
                <a:spcPts val="0"/>
              </a:spcAft>
              <a:buSzPct val="81081"/>
              <a:buFont typeface="Noto Sans Symbols"/>
              <a:buChar char="⮚"/>
            </a:pPr>
            <a:r>
              <a:rPr lang="tr-TR"/>
              <a:t>Acil durumlarla mücadele için işyerinin büyüklüğü ve taşıdığı özel tehlikeler, yapılan işin niteliği, çalışan sayısı ile işyerinde bulunan diğer kişileri dikkate alarak; önleme, koruma, tahliye, yangınla mücadele, ilk yardım ve benzeri konularda uygun donanıma sahip ve bu konularda eğitimli yeterli sayıda çalışanı görevlendirir ve her zaman hazır bulunmalarını sağlar.</a:t>
            </a:r>
            <a:endParaRPr/>
          </a:p>
          <a:p>
            <a:pPr marL="457200" lvl="0" indent="-342900" algn="l" rtl="0">
              <a:lnSpc>
                <a:spcPct val="90000"/>
              </a:lnSpc>
              <a:spcBef>
                <a:spcPts val="1000"/>
              </a:spcBef>
              <a:spcAft>
                <a:spcPts val="0"/>
              </a:spcAft>
              <a:buSzPct val="81081"/>
              <a:buFont typeface="Noto Sans Symbols"/>
              <a:buChar char="⮚"/>
            </a:pPr>
            <a:r>
              <a:rPr lang="tr-TR"/>
              <a:t>Özellikle ilk yardım, acil tıbbi müdahale, kurtarma ve yangınla mücadele konularında, işyeri dışındaki kuruluşlarla irtibatı sağlayacak gerekli düzenlemeleri yapar.</a:t>
            </a:r>
            <a:endParaRPr/>
          </a:p>
          <a:p>
            <a:pPr marL="457200" lvl="0" indent="-342900" algn="l" rtl="0">
              <a:lnSpc>
                <a:spcPct val="90000"/>
              </a:lnSpc>
              <a:spcBef>
                <a:spcPts val="1000"/>
              </a:spcBef>
              <a:spcAft>
                <a:spcPts val="0"/>
              </a:spcAft>
              <a:buSzPct val="81081"/>
              <a:buFont typeface="Noto Sans Symbols"/>
              <a:buChar char="⮚"/>
            </a:pPr>
            <a:r>
              <a:rPr lang="tr-TR"/>
              <a:t>Acil durumlarda enerji kaynaklarının ve tehlike yaratabilecek sistemlerin olumsuz durumlar yaratmayacak ve koruyucu sistemleri etkilemeyecek şekilde devre dışı bırakılması ile ilgili gerekli düzenlemeleri yapar.</a:t>
            </a:r>
            <a:endParaRPr/>
          </a:p>
        </p:txBody>
      </p:sp>
      <p:pic>
        <p:nvPicPr>
          <p:cNvPr id="281" name="Google Shape;281;p36"/>
          <p:cNvPicPr preferRelativeResize="0"/>
          <p:nvPr/>
        </p:nvPicPr>
        <p:blipFill rotWithShape="1">
          <a:blip r:embed="rId3">
            <a:alphaModFix/>
          </a:blip>
          <a:srcRect/>
          <a:stretch/>
        </p:blipFill>
        <p:spPr>
          <a:xfrm>
            <a:off x="7876504" y="2068643"/>
            <a:ext cx="4569157" cy="4789357"/>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sp>
        <p:nvSpPr>
          <p:cNvPr id="287" name="Google Shape;287;p37"/>
          <p:cNvSpPr txBox="1">
            <a:spLocks noGrp="1"/>
          </p:cNvSpPr>
          <p:nvPr>
            <p:ph type="body" idx="1"/>
          </p:nvPr>
        </p:nvSpPr>
        <p:spPr>
          <a:xfrm>
            <a:off x="688297" y="1459656"/>
            <a:ext cx="6207177" cy="5121026"/>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90000"/>
              </a:lnSpc>
              <a:spcBef>
                <a:spcPts val="1000"/>
              </a:spcBef>
              <a:spcAft>
                <a:spcPts val="0"/>
              </a:spcAft>
              <a:buSzPct val="81081"/>
              <a:buFont typeface="Noto Sans Symbols"/>
              <a:buChar char="⮚"/>
            </a:pPr>
            <a:r>
              <a:rPr lang="tr-TR"/>
              <a:t>Varsa alt işveren ve geçici iş ilişkisi kurulan işverenin çalışanları, müşteri ve ziyaretçiler ile işyerinde toplantı, seminer, konferans ve eğitim gibi toplu halde gerçekleştirilen faaliyetler için bulunan katılımcılar ve diğer kişilerin acil durumlar, tahliye planı, kaçış yolları, toplanma yerleri ve acil durum ekipleri hakkında bilgilendirilmesini sağlar.</a:t>
            </a:r>
            <a:endParaRPr/>
          </a:p>
          <a:p>
            <a:pPr marL="457200" lvl="0" indent="-342900" algn="l" rtl="0">
              <a:lnSpc>
                <a:spcPct val="90000"/>
              </a:lnSpc>
              <a:spcBef>
                <a:spcPts val="1000"/>
              </a:spcBef>
              <a:spcAft>
                <a:spcPts val="0"/>
              </a:spcAft>
              <a:buSzPct val="81081"/>
              <a:buFont typeface="Noto Sans Symbols"/>
              <a:buChar char="⮚"/>
            </a:pPr>
            <a:r>
              <a:rPr lang="tr-TR"/>
              <a:t>Acil durumlarda kullanılacak kişisel koruyucu donanımların ve müdahale ekipmanlarının işyerinde belirlenmiş acil durumlara ve acil durum ekiplerinin görevlerine uygun olmasını sağlar.</a:t>
            </a:r>
            <a:endParaRPr/>
          </a:p>
          <a:p>
            <a:pPr marL="457200" lvl="0" indent="-342900" algn="l" rtl="0">
              <a:lnSpc>
                <a:spcPct val="90000"/>
              </a:lnSpc>
              <a:spcBef>
                <a:spcPts val="1000"/>
              </a:spcBef>
              <a:spcAft>
                <a:spcPts val="0"/>
              </a:spcAft>
              <a:buSzPct val="81081"/>
              <a:buFont typeface="Noto Sans Symbols"/>
              <a:buChar char="⮚"/>
            </a:pPr>
            <a:r>
              <a:rPr lang="tr-TR"/>
              <a:t>Acil durumlarla ilgili özel görevlendirilen çalışanların sorumlulukları işverenlerin konuya ilişkin yükümlülüğünü ortadan kaldırmaz.</a:t>
            </a:r>
            <a:endParaRPr/>
          </a:p>
        </p:txBody>
      </p:sp>
      <p:pic>
        <p:nvPicPr>
          <p:cNvPr id="288" name="Google Shape;288;p37"/>
          <p:cNvPicPr preferRelativeResize="0"/>
          <p:nvPr/>
        </p:nvPicPr>
        <p:blipFill rotWithShape="1">
          <a:blip r:embed="rId3">
            <a:alphaModFix/>
          </a:blip>
          <a:srcRect/>
          <a:stretch/>
        </p:blipFill>
        <p:spPr>
          <a:xfrm>
            <a:off x="6895475" y="1755625"/>
            <a:ext cx="5296525" cy="4353200"/>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10.5. Acil Durum Eylem Planı Hazırlama</a:t>
            </a:r>
            <a:endParaRPr sz="2400" dirty="0"/>
          </a:p>
        </p:txBody>
      </p:sp>
      <p:sp>
        <p:nvSpPr>
          <p:cNvPr id="294" name="Google Shape;294;p38"/>
          <p:cNvSpPr txBox="1">
            <a:spLocks noGrp="1"/>
          </p:cNvSpPr>
          <p:nvPr>
            <p:ph type="body" idx="1"/>
          </p:nvPr>
        </p:nvSpPr>
        <p:spPr>
          <a:xfrm>
            <a:off x="838200" y="1249297"/>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sz="2200"/>
              <a:t>Acil durum planı asgarî aşağıdaki hususları kapsayacak şekilde dokümante edilir:</a:t>
            </a:r>
            <a:endParaRPr sz="2200"/>
          </a:p>
        </p:txBody>
      </p:sp>
      <p:pic>
        <p:nvPicPr>
          <p:cNvPr id="295" name="Google Shape;295;p38"/>
          <p:cNvPicPr preferRelativeResize="0"/>
          <p:nvPr/>
        </p:nvPicPr>
        <p:blipFill rotWithShape="1">
          <a:blip r:embed="rId3">
            <a:alphaModFix/>
          </a:blip>
          <a:srcRect/>
          <a:stretch/>
        </p:blipFill>
        <p:spPr>
          <a:xfrm>
            <a:off x="2413425" y="1614825"/>
            <a:ext cx="7060349" cy="5459851"/>
          </a:xfrm>
          <a:prstGeom prst="rect">
            <a:avLst/>
          </a:prstGeom>
          <a:noFill/>
          <a:ln>
            <a:noFill/>
          </a:ln>
        </p:spPr>
      </p:pic>
      <p:sp>
        <p:nvSpPr>
          <p:cNvPr id="296" name="Google Shape;296;p38"/>
          <p:cNvSpPr/>
          <p:nvPr/>
        </p:nvSpPr>
        <p:spPr>
          <a:xfrm>
            <a:off x="4761937" y="2011398"/>
            <a:ext cx="25485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İşyerinin unvanı, adresi ve işverenin adı</a:t>
            </a:r>
            <a:endParaRPr/>
          </a:p>
        </p:txBody>
      </p:sp>
      <p:sp>
        <p:nvSpPr>
          <p:cNvPr id="297" name="Google Shape;297;p38"/>
          <p:cNvSpPr/>
          <p:nvPr/>
        </p:nvSpPr>
        <p:spPr>
          <a:xfrm>
            <a:off x="7416200" y="3075000"/>
            <a:ext cx="24426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Hazırlayanların adı, soyadı ve unvanı</a:t>
            </a:r>
            <a:endParaRPr/>
          </a:p>
        </p:txBody>
      </p:sp>
      <p:sp>
        <p:nvSpPr>
          <p:cNvPr id="298" name="Google Shape;298;p38"/>
          <p:cNvSpPr/>
          <p:nvPr/>
        </p:nvSpPr>
        <p:spPr>
          <a:xfrm>
            <a:off x="4704017" y="5658204"/>
            <a:ext cx="23397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Hazırlandığı tarih ve geçerlilik tarihi</a:t>
            </a:r>
            <a:endParaRPr/>
          </a:p>
        </p:txBody>
      </p:sp>
      <p:sp>
        <p:nvSpPr>
          <p:cNvPr id="299" name="Google Shape;299;p38"/>
          <p:cNvSpPr/>
          <p:nvPr/>
        </p:nvSpPr>
        <p:spPr>
          <a:xfrm>
            <a:off x="6725915" y="5088968"/>
            <a:ext cx="27480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Belirlenen acil durumlar</a:t>
            </a:r>
            <a:endParaRPr/>
          </a:p>
        </p:txBody>
      </p:sp>
      <p:sp>
        <p:nvSpPr>
          <p:cNvPr id="300" name="Google Shape;300;p38"/>
          <p:cNvSpPr/>
          <p:nvPr/>
        </p:nvSpPr>
        <p:spPr>
          <a:xfrm>
            <a:off x="2681400" y="4364500"/>
            <a:ext cx="16791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Alınan önleyici ve </a:t>
            </a:r>
            <a:endParaRPr/>
          </a:p>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sınırlandırıcı tedbirler</a:t>
            </a:r>
            <a:endParaRPr/>
          </a:p>
        </p:txBody>
      </p:sp>
      <p:sp>
        <p:nvSpPr>
          <p:cNvPr id="301" name="Google Shape;301;p38"/>
          <p:cNvSpPr/>
          <p:nvPr/>
        </p:nvSpPr>
        <p:spPr>
          <a:xfrm>
            <a:off x="2523695" y="2868013"/>
            <a:ext cx="25485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Acil durum müdahale ve tahliye yöntemleri</a:t>
            </a:r>
            <a:endParaRPr/>
          </a:p>
        </p:txBody>
      </p:sp>
      <p:sp>
        <p:nvSpPr>
          <p:cNvPr id="11"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sp>
        <p:nvSpPr>
          <p:cNvPr id="307" name="Google Shape;307;p39"/>
          <p:cNvSpPr txBox="1">
            <a:spLocks noGrp="1"/>
          </p:cNvSpPr>
          <p:nvPr>
            <p:ph type="body" idx="1"/>
          </p:nvPr>
        </p:nvSpPr>
        <p:spPr>
          <a:xfrm>
            <a:off x="838200" y="1265950"/>
            <a:ext cx="10515600" cy="46779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Aşağıdaki unsurları içeren işyerini veya işyerinin bölümlerini gösteren</a:t>
            </a:r>
            <a:endParaRPr/>
          </a:p>
          <a:p>
            <a:pPr marL="114300" lvl="0" indent="0" algn="l" rtl="0">
              <a:lnSpc>
                <a:spcPct val="90000"/>
              </a:lnSpc>
              <a:spcBef>
                <a:spcPts val="1000"/>
              </a:spcBef>
              <a:spcAft>
                <a:spcPts val="0"/>
              </a:spcAft>
              <a:buSzPts val="1800"/>
              <a:buNone/>
            </a:pPr>
            <a:r>
              <a:rPr lang="tr-TR" b="1"/>
              <a:t>tahliye planı:</a:t>
            </a:r>
            <a:endParaRPr/>
          </a:p>
          <a:p>
            <a:pPr marL="457200" lvl="0" indent="-228600" algn="l" rtl="0">
              <a:lnSpc>
                <a:spcPct val="90000"/>
              </a:lnSpc>
              <a:spcBef>
                <a:spcPts val="1000"/>
              </a:spcBef>
              <a:spcAft>
                <a:spcPts val="0"/>
              </a:spcAft>
              <a:buSzPts val="1800"/>
              <a:buFont typeface="Noto Sans Symbols"/>
              <a:buNone/>
            </a:pPr>
            <a:endParaRPr/>
          </a:p>
        </p:txBody>
      </p:sp>
      <p:pic>
        <p:nvPicPr>
          <p:cNvPr id="308" name="Google Shape;308;p39"/>
          <p:cNvPicPr preferRelativeResize="0"/>
          <p:nvPr/>
        </p:nvPicPr>
        <p:blipFill rotWithShape="1">
          <a:blip r:embed="rId3">
            <a:alphaModFix/>
          </a:blip>
          <a:srcRect/>
          <a:stretch/>
        </p:blipFill>
        <p:spPr>
          <a:xfrm>
            <a:off x="208548" y="2263511"/>
            <a:ext cx="4500000" cy="4792754"/>
          </a:xfrm>
          <a:prstGeom prst="rect">
            <a:avLst/>
          </a:prstGeom>
          <a:noFill/>
          <a:ln>
            <a:noFill/>
          </a:ln>
        </p:spPr>
      </p:pic>
      <p:sp>
        <p:nvSpPr>
          <p:cNvPr id="309" name="Google Shape;309;p39"/>
          <p:cNvSpPr/>
          <p:nvPr/>
        </p:nvSpPr>
        <p:spPr>
          <a:xfrm>
            <a:off x="609761" y="2961987"/>
            <a:ext cx="3697574" cy="3395801"/>
          </a:xfrm>
          <a:prstGeom prst="rect">
            <a:avLst/>
          </a:prstGeom>
          <a:noFill/>
          <a:ln>
            <a:noFill/>
          </a:ln>
        </p:spPr>
        <p:txBody>
          <a:bodyPr spcFirstLastPara="1" wrap="square" lIns="91425" tIns="45700" rIns="91425" bIns="45700" anchor="t" anchorCtr="0">
            <a:spAutoFit/>
          </a:bodyPr>
          <a:lstStyle/>
          <a:p>
            <a:pPr marL="457200" marR="0" lvl="0" indent="-342900" algn="l" rtl="0">
              <a:lnSpc>
                <a:spcPct val="90000"/>
              </a:lnSpc>
              <a:spcBef>
                <a:spcPts val="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Yangın söndürme amaçlı kullanılacaklar da dâhil olmak üzere acil durum ekipmanlarının bulunduğu yerler.</a:t>
            </a:r>
            <a:endParaRPr/>
          </a:p>
          <a:p>
            <a:pPr marL="457200" marR="0" lvl="0" indent="-342900" algn="l" rtl="0">
              <a:lnSpc>
                <a:spcPct val="90000"/>
              </a:lnSpc>
              <a:spcBef>
                <a:spcPts val="100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İlkyardım malzemelerinin bulunduğu yerler.</a:t>
            </a:r>
            <a:endParaRPr/>
          </a:p>
          <a:p>
            <a:pPr marL="457200" marR="0" lvl="0" indent="-342900" algn="l" rtl="0">
              <a:lnSpc>
                <a:spcPct val="90000"/>
              </a:lnSpc>
              <a:spcBef>
                <a:spcPts val="100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Kaçış yolları, toplanma yerleri ve bulunması halinde uyarı sistemlerinin de yer aldığı kroki.</a:t>
            </a:r>
            <a:endParaRPr/>
          </a:p>
        </p:txBody>
      </p:sp>
      <p:pic>
        <p:nvPicPr>
          <p:cNvPr id="310" name="Google Shape;310;p39"/>
          <p:cNvPicPr preferRelativeResize="0"/>
          <p:nvPr/>
        </p:nvPicPr>
        <p:blipFill rotWithShape="1">
          <a:blip r:embed="rId4">
            <a:alphaModFix/>
          </a:blip>
          <a:srcRect/>
          <a:stretch/>
        </p:blipFill>
        <p:spPr>
          <a:xfrm>
            <a:off x="4307335" y="1788039"/>
            <a:ext cx="4500000" cy="5268225"/>
          </a:xfrm>
          <a:prstGeom prst="rect">
            <a:avLst/>
          </a:prstGeom>
          <a:noFill/>
          <a:ln>
            <a:noFill/>
          </a:ln>
        </p:spPr>
      </p:pic>
      <p:sp>
        <p:nvSpPr>
          <p:cNvPr id="311" name="Google Shape;311;p39"/>
          <p:cNvSpPr/>
          <p:nvPr/>
        </p:nvSpPr>
        <p:spPr>
          <a:xfrm>
            <a:off x="4870974" y="2979836"/>
            <a:ext cx="3372722" cy="2713563"/>
          </a:xfrm>
          <a:prstGeom prst="rect">
            <a:avLst/>
          </a:prstGeom>
          <a:noFill/>
          <a:ln>
            <a:noFill/>
          </a:ln>
        </p:spPr>
        <p:txBody>
          <a:bodyPr spcFirstLastPara="1" wrap="square" lIns="91425" tIns="45700" rIns="91425" bIns="45700" anchor="t" anchorCtr="0">
            <a:spAutoFit/>
          </a:bodyPr>
          <a:lstStyle/>
          <a:p>
            <a:pPr marL="457200" marR="0" lvl="0" indent="-342900" algn="l" rtl="0">
              <a:lnSpc>
                <a:spcPct val="90000"/>
              </a:lnSpc>
              <a:spcBef>
                <a:spcPts val="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Görevlendirilen çalışanların ve varsa yedeklerinin adı, soyadı, unvanı, sorumluluk alanı ve iletişim bilgileri.</a:t>
            </a:r>
            <a:endParaRPr/>
          </a:p>
          <a:p>
            <a:pPr marL="457200" marR="0" lvl="0" indent="-342900" algn="l" rtl="0">
              <a:lnSpc>
                <a:spcPct val="90000"/>
              </a:lnSpc>
              <a:spcBef>
                <a:spcPts val="100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Acil durumlarla ilgili ulusal ve yerel kurum ve kuruluşların acil durum irtibat numaraları.</a:t>
            </a:r>
            <a:endParaRPr/>
          </a:p>
        </p:txBody>
      </p:sp>
      <p:pic>
        <p:nvPicPr>
          <p:cNvPr id="312" name="Google Shape;312;p39"/>
          <p:cNvPicPr preferRelativeResize="0"/>
          <p:nvPr/>
        </p:nvPicPr>
        <p:blipFill rotWithShape="1">
          <a:blip r:embed="rId5">
            <a:alphaModFix/>
          </a:blip>
          <a:srcRect/>
          <a:stretch/>
        </p:blipFill>
        <p:spPr>
          <a:xfrm>
            <a:off x="8584277" y="1739793"/>
            <a:ext cx="3607724" cy="5316471"/>
          </a:xfrm>
          <a:prstGeom prst="rect">
            <a:avLst/>
          </a:prstGeom>
          <a:noFill/>
          <a:ln>
            <a:noFill/>
          </a:ln>
        </p:spPr>
      </p:pic>
      <p:sp>
        <p:nvSpPr>
          <p:cNvPr id="313" name="Google Shape;313;p39"/>
          <p:cNvSpPr/>
          <p:nvPr/>
        </p:nvSpPr>
        <p:spPr>
          <a:xfrm>
            <a:off x="8641930" y="3000892"/>
            <a:ext cx="2963373" cy="2436564"/>
          </a:xfrm>
          <a:prstGeom prst="rect">
            <a:avLst/>
          </a:prstGeom>
          <a:noFill/>
          <a:ln>
            <a:noFill/>
          </a:ln>
        </p:spPr>
        <p:txBody>
          <a:bodyPr spcFirstLastPara="1" wrap="square" lIns="91425" tIns="45700" rIns="91425" bIns="45700" anchor="t" anchorCtr="0">
            <a:spAutoFit/>
          </a:bodyPr>
          <a:lstStyle/>
          <a:p>
            <a:pPr marL="457200" marR="0" lvl="0" indent="-342900" algn="l" rtl="0">
              <a:lnSpc>
                <a:spcPct val="90000"/>
              </a:lnSpc>
              <a:spcBef>
                <a:spcPts val="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İşyerlerinde kimyasal yayılım, parlama veya patlama tehlikesi ve benzeri özel riskleri barındıran bölümler.</a:t>
            </a:r>
            <a:endParaRPr/>
          </a:p>
          <a:p>
            <a:pPr marL="457200" marR="0" lvl="0" indent="-342900" algn="l" rtl="0">
              <a:lnSpc>
                <a:spcPct val="90000"/>
              </a:lnSpc>
              <a:spcBef>
                <a:spcPts val="1000"/>
              </a:spcBef>
              <a:spcAft>
                <a:spcPts val="0"/>
              </a:spcAft>
              <a:buClr>
                <a:srgbClr val="000000"/>
              </a:buClr>
              <a:buSzPts val="1800"/>
              <a:buFont typeface="Noto Sans Symbols"/>
              <a:buChar char="⮚"/>
            </a:pPr>
            <a:r>
              <a:rPr lang="tr-TR" sz="2000" b="0" i="0" u="none" strike="noStrike" cap="none">
                <a:solidFill>
                  <a:srgbClr val="000000"/>
                </a:solidFill>
                <a:latin typeface="Calibri"/>
                <a:ea typeface="Calibri"/>
                <a:cs typeface="Calibri"/>
                <a:sym typeface="Calibri"/>
              </a:rPr>
              <a:t>Elektrik ve gaz akışının kesim noktaları, vanaları.</a:t>
            </a:r>
            <a:endParaRPr sz="2000" b="0" i="0" u="none" strike="noStrike" cap="none">
              <a:solidFill>
                <a:srgbClr val="000000"/>
              </a:solidFill>
              <a:latin typeface="Arial"/>
              <a:ea typeface="Arial"/>
              <a:cs typeface="Arial"/>
              <a:sym typeface="Arial"/>
            </a:endParaRPr>
          </a:p>
        </p:txBody>
      </p:sp>
      <p:sp>
        <p:nvSpPr>
          <p:cNvPr id="10"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10.5. Acil Durum Eylem Planı Hazırlama</a:t>
            </a:r>
            <a:endParaRPr sz="2400"/>
          </a:p>
        </p:txBody>
      </p:sp>
      <p:pic>
        <p:nvPicPr>
          <p:cNvPr id="319" name="Google Shape;319;p40"/>
          <p:cNvPicPr preferRelativeResize="0"/>
          <p:nvPr/>
        </p:nvPicPr>
        <p:blipFill rotWithShape="1">
          <a:blip r:embed="rId3">
            <a:alphaModFix/>
          </a:blip>
          <a:srcRect/>
          <a:stretch/>
        </p:blipFill>
        <p:spPr>
          <a:xfrm>
            <a:off x="2251022" y="1229193"/>
            <a:ext cx="7689955" cy="5981076"/>
          </a:xfrm>
          <a:prstGeom prst="rect">
            <a:avLst/>
          </a:prstGeom>
          <a:noFill/>
          <a:ln>
            <a:noFill/>
          </a:ln>
        </p:spPr>
      </p:pic>
      <p:pic>
        <p:nvPicPr>
          <p:cNvPr id="320" name="Google Shape;320;p40"/>
          <p:cNvPicPr preferRelativeResize="0"/>
          <p:nvPr/>
        </p:nvPicPr>
        <p:blipFill rotWithShape="1">
          <a:blip r:embed="rId4">
            <a:alphaModFix/>
          </a:blip>
          <a:srcRect/>
          <a:stretch/>
        </p:blipFill>
        <p:spPr>
          <a:xfrm>
            <a:off x="2983721" y="1302029"/>
            <a:ext cx="6224555" cy="4950381"/>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332" name="Google Shape;332;p7"/>
          <p:cNvSpPr txBox="1"/>
          <p:nvPr/>
        </p:nvSpPr>
        <p:spPr>
          <a:xfrm>
            <a:off x="1413164" y="161041"/>
            <a:ext cx="9227127"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10. İSG’DE BİLDİRİM, TEMSİL VE ACİL DURUM YÖNETİMİ  </a:t>
            </a:r>
            <a:endParaRPr lang="tr-TR" sz="2400" b="1" i="0" u="none" strike="noStrike" cap="none" dirty="0">
              <a:solidFill>
                <a:srgbClr val="E6272D"/>
              </a:solidFill>
              <a:latin typeface="Calibri"/>
              <a:ea typeface="Calibri"/>
              <a:cs typeface="Calibri"/>
              <a:sym typeface="Calibri"/>
            </a:endParaRPr>
          </a:p>
        </p:txBody>
      </p:sp>
      <p:sp>
        <p:nvSpPr>
          <p:cNvPr id="333" name="Google Shape;333;p7"/>
          <p:cNvSpPr txBox="1">
            <a:spLocks noGrp="1"/>
          </p:cNvSpPr>
          <p:nvPr>
            <p:ph type="body" idx="1"/>
          </p:nvPr>
        </p:nvSpPr>
        <p:spPr>
          <a:xfrm>
            <a:off x="1121476" y="1732482"/>
            <a:ext cx="10014679" cy="3046988"/>
          </a:xfrm>
          <a:prstGeom prst="rect">
            <a:avLst/>
          </a:prstGeom>
          <a:noFill/>
          <a:ln>
            <a:noFill/>
          </a:ln>
        </p:spPr>
        <p:txBody>
          <a:bodyPr spcFirstLastPara="1" wrap="square" lIns="91425" tIns="45700" rIns="91425" bIns="45700" anchor="ctr" anchorCtr="0">
            <a:spAutoFit/>
          </a:bodyPr>
          <a:lstStyle/>
          <a:p>
            <a:pPr marL="342900" lvl="0" indent="-342900" algn="l" rtl="0">
              <a:lnSpc>
                <a:spcPct val="100000"/>
              </a:lnSpc>
              <a:spcBef>
                <a:spcPts val="0"/>
              </a:spcBef>
              <a:spcAft>
                <a:spcPts val="0"/>
              </a:spcAft>
              <a:buClr>
                <a:schemeClr val="dk1"/>
              </a:buClr>
              <a:buSzPts val="2400"/>
              <a:buChar char="•"/>
            </a:pPr>
            <a:r>
              <a:rPr lang="tr-TR" b="0" i="0" u="none" strike="noStrike" cap="none">
                <a:solidFill>
                  <a:schemeClr val="dk1"/>
                </a:solidFill>
                <a:latin typeface="Calibri"/>
                <a:ea typeface="Calibri"/>
                <a:cs typeface="Calibri"/>
                <a:sym typeface="Calibri"/>
              </a:rPr>
              <a:t>İş kazaları </a:t>
            </a:r>
            <a:r>
              <a:rPr lang="tr-TR" b="1" i="0" u="none" strike="noStrike" cap="none">
                <a:solidFill>
                  <a:schemeClr val="dk1"/>
                </a:solidFill>
                <a:latin typeface="Calibri"/>
                <a:ea typeface="Calibri"/>
                <a:cs typeface="Calibri"/>
                <a:sym typeface="Calibri"/>
              </a:rPr>
              <a:t>3 iş günü içinde SGK’ya bildirilir.</a:t>
            </a:r>
            <a:endParaRPr b="0" i="0" u="none" strike="noStrike" cap="none">
              <a:solidFill>
                <a:schemeClr val="dk1"/>
              </a:solidFill>
              <a:latin typeface="Calibri"/>
              <a:ea typeface="Calibri"/>
              <a:cs typeface="Calibri"/>
              <a:sym typeface="Calibri"/>
            </a:endParaRPr>
          </a:p>
          <a:p>
            <a:pPr marL="342900" lvl="0" indent="-342900" algn="l" rtl="0">
              <a:lnSpc>
                <a:spcPct val="100000"/>
              </a:lnSpc>
              <a:spcBef>
                <a:spcPts val="0"/>
              </a:spcBef>
              <a:spcAft>
                <a:spcPts val="0"/>
              </a:spcAft>
              <a:buClr>
                <a:schemeClr val="dk1"/>
              </a:buClr>
              <a:buSzPts val="2400"/>
              <a:buChar char="•"/>
            </a:pPr>
            <a:r>
              <a:rPr lang="tr-TR" b="0" i="0" u="none" strike="noStrike" cap="none">
                <a:solidFill>
                  <a:schemeClr val="dk1"/>
                </a:solidFill>
                <a:latin typeface="Calibri"/>
                <a:ea typeface="Calibri"/>
                <a:cs typeface="Calibri"/>
                <a:sym typeface="Calibri"/>
              </a:rPr>
              <a:t>Meslek hastalığı öğrenildikten sonra </a:t>
            </a:r>
            <a:r>
              <a:rPr lang="tr-TR" b="1" i="0" u="none" strike="noStrike" cap="none">
                <a:solidFill>
                  <a:schemeClr val="dk1"/>
                </a:solidFill>
                <a:latin typeface="Calibri"/>
                <a:ea typeface="Calibri"/>
                <a:cs typeface="Calibri"/>
                <a:sym typeface="Calibri"/>
              </a:rPr>
              <a:t>3 iş günü içinde bildirilir.</a:t>
            </a:r>
            <a:endParaRPr b="0" i="0" u="none" strike="noStrike" cap="none">
              <a:solidFill>
                <a:schemeClr val="dk1"/>
              </a:solidFill>
              <a:latin typeface="Calibri"/>
              <a:ea typeface="Calibri"/>
              <a:cs typeface="Calibri"/>
              <a:sym typeface="Calibri"/>
            </a:endParaRPr>
          </a:p>
          <a:p>
            <a:pPr marL="342900" lvl="0" indent="-342900" algn="l" rtl="0">
              <a:lnSpc>
                <a:spcPct val="100000"/>
              </a:lnSpc>
              <a:spcBef>
                <a:spcPts val="0"/>
              </a:spcBef>
              <a:spcAft>
                <a:spcPts val="0"/>
              </a:spcAft>
              <a:buClr>
                <a:schemeClr val="dk1"/>
              </a:buClr>
              <a:buSzPts val="2400"/>
              <a:buChar char="•"/>
            </a:pPr>
            <a:r>
              <a:rPr lang="tr-TR" b="0" i="0" u="none" strike="noStrike" cap="none">
                <a:solidFill>
                  <a:schemeClr val="dk1"/>
                </a:solidFill>
                <a:latin typeface="Calibri"/>
                <a:ea typeface="Calibri"/>
                <a:cs typeface="Calibri"/>
                <a:sym typeface="Calibri"/>
              </a:rPr>
              <a:t>Sağlık kuruluşları vakaları </a:t>
            </a:r>
            <a:r>
              <a:rPr lang="tr-TR" b="1" i="0" u="none" strike="noStrike" cap="none">
                <a:solidFill>
                  <a:schemeClr val="dk1"/>
                </a:solidFill>
                <a:latin typeface="Calibri"/>
                <a:ea typeface="Calibri"/>
                <a:cs typeface="Calibri"/>
                <a:sym typeface="Calibri"/>
              </a:rPr>
              <a:t>10 gün içinde SGK’ya bildirir.</a:t>
            </a:r>
            <a:endParaRPr b="0" i="0" u="none" strike="noStrike" cap="none">
              <a:solidFill>
                <a:schemeClr val="dk1"/>
              </a:solidFill>
              <a:latin typeface="Calibri"/>
              <a:ea typeface="Calibri"/>
              <a:cs typeface="Calibri"/>
              <a:sym typeface="Calibri"/>
            </a:endParaRPr>
          </a:p>
          <a:p>
            <a:pPr marL="342900" lvl="0" indent="-342900" algn="l" rtl="0">
              <a:lnSpc>
                <a:spcPct val="100000"/>
              </a:lnSpc>
              <a:spcBef>
                <a:spcPts val="0"/>
              </a:spcBef>
              <a:spcAft>
                <a:spcPts val="0"/>
              </a:spcAft>
              <a:buClr>
                <a:schemeClr val="dk1"/>
              </a:buClr>
              <a:buSzPts val="2400"/>
              <a:buChar char="•"/>
            </a:pPr>
            <a:r>
              <a:rPr lang="tr-TR">
                <a:solidFill>
                  <a:schemeClr val="dk1"/>
                </a:solidFill>
                <a:latin typeface="Calibri"/>
                <a:ea typeface="Calibri"/>
                <a:cs typeface="Calibri"/>
                <a:sym typeface="Calibri"/>
              </a:rPr>
              <a:t>İ</a:t>
            </a:r>
            <a:r>
              <a:rPr lang="tr-TR" b="0" i="0" u="none" strike="noStrike" cap="none">
                <a:solidFill>
                  <a:schemeClr val="dk1"/>
                </a:solidFill>
                <a:latin typeface="Calibri"/>
                <a:ea typeface="Calibri"/>
                <a:cs typeface="Calibri"/>
                <a:sym typeface="Calibri"/>
              </a:rPr>
              <a:t>şveren iş kazası ve meslek hastalıklarını </a:t>
            </a:r>
            <a:r>
              <a:rPr lang="tr-TR" b="1" i="0" u="none" strike="noStrike" cap="none">
                <a:solidFill>
                  <a:schemeClr val="dk1"/>
                </a:solidFill>
                <a:latin typeface="Calibri"/>
                <a:ea typeface="Calibri"/>
                <a:cs typeface="Calibri"/>
                <a:sym typeface="Calibri"/>
              </a:rPr>
              <a:t>kaydetmek ve incelemek zorundadır.</a:t>
            </a:r>
            <a:endParaRPr b="0" i="0" u="none" strike="noStrike" cap="none">
              <a:solidFill>
                <a:schemeClr val="dk1"/>
              </a:solidFill>
              <a:latin typeface="Calibri"/>
              <a:ea typeface="Calibri"/>
              <a:cs typeface="Calibri"/>
              <a:sym typeface="Calibri"/>
            </a:endParaRPr>
          </a:p>
          <a:p>
            <a:pPr marL="342900" lvl="0" indent="-342900" algn="l" rtl="0">
              <a:lnSpc>
                <a:spcPct val="100000"/>
              </a:lnSpc>
              <a:spcBef>
                <a:spcPts val="0"/>
              </a:spcBef>
              <a:spcAft>
                <a:spcPts val="0"/>
              </a:spcAft>
              <a:buClr>
                <a:schemeClr val="dk1"/>
              </a:buClr>
              <a:buSzPts val="2400"/>
              <a:buChar char="•"/>
            </a:pPr>
            <a:r>
              <a:rPr lang="tr-TR" b="1" i="0" u="none" strike="noStrike" cap="none">
                <a:solidFill>
                  <a:schemeClr val="dk1"/>
                </a:solidFill>
                <a:latin typeface="Calibri"/>
                <a:ea typeface="Calibri"/>
                <a:cs typeface="Calibri"/>
                <a:sym typeface="Calibri"/>
              </a:rPr>
              <a:t>Çalışan temsilcisi</a:t>
            </a:r>
            <a:r>
              <a:rPr lang="tr-TR" b="0" i="0" u="none" strike="noStrike" cap="none">
                <a:solidFill>
                  <a:schemeClr val="dk1"/>
                </a:solidFill>
                <a:latin typeface="Calibri"/>
                <a:ea typeface="Calibri"/>
                <a:cs typeface="Calibri"/>
                <a:sym typeface="Calibri"/>
              </a:rPr>
              <a:t>, çalışanların İSG ile ilgili haklarını temsil eder.</a:t>
            </a:r>
            <a:endParaRPr/>
          </a:p>
          <a:p>
            <a:pPr marL="342900" lvl="0" indent="-342900" algn="l" rtl="0">
              <a:lnSpc>
                <a:spcPct val="100000"/>
              </a:lnSpc>
              <a:spcBef>
                <a:spcPts val="0"/>
              </a:spcBef>
              <a:spcAft>
                <a:spcPts val="0"/>
              </a:spcAft>
              <a:buClr>
                <a:schemeClr val="dk1"/>
              </a:buClr>
              <a:buSzPts val="2400"/>
              <a:buChar char="•"/>
            </a:pPr>
            <a:r>
              <a:rPr lang="tr-TR" b="1" i="0" u="none" strike="noStrike" cap="none">
                <a:solidFill>
                  <a:schemeClr val="dk1"/>
                </a:solidFill>
                <a:latin typeface="Calibri"/>
                <a:ea typeface="Calibri"/>
                <a:cs typeface="Calibri"/>
                <a:sym typeface="Calibri"/>
              </a:rPr>
              <a:t>Acil durum planı</a:t>
            </a:r>
            <a:r>
              <a:rPr lang="tr-TR" b="0" i="0" u="none" strike="noStrike" cap="none">
                <a:solidFill>
                  <a:schemeClr val="dk1"/>
                </a:solidFill>
                <a:latin typeface="Calibri"/>
                <a:ea typeface="Calibri"/>
                <a:cs typeface="Calibri"/>
                <a:sym typeface="Calibri"/>
              </a:rPr>
              <a:t>, yangın, patlama ve afet gibi durumlar için hazırlanır ve çalışanların güvenliğini sağlamayı amaçlar.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8"/>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339" name="Google Shape;339;p8"/>
          <p:cNvSpPr txBox="1">
            <a:spLocks noGrp="1"/>
          </p:cNvSpPr>
          <p:nvPr>
            <p:ph type="body" idx="1"/>
          </p:nvPr>
        </p:nvSpPr>
        <p:spPr>
          <a:xfrm>
            <a:off x="838200" y="1384209"/>
            <a:ext cx="10374444" cy="4792754"/>
          </a:xfrm>
          <a:prstGeom prst="rect">
            <a:avLst/>
          </a:prstGeom>
          <a:noFill/>
          <a:ln>
            <a:noFill/>
          </a:ln>
        </p:spPr>
        <p:txBody>
          <a:bodyPr spcFirstLastPara="1" wrap="square" lIns="91425" tIns="45700" rIns="91425" bIns="45700" anchor="t" anchorCtr="0">
            <a:normAutofit fontScale="92500" lnSpcReduction="10000"/>
          </a:bodyPr>
          <a:lstStyle/>
          <a:p>
            <a:pPr marL="495300" lvl="0" indent="-342900" algn="l" rtl="0">
              <a:lnSpc>
                <a:spcPct val="90000"/>
              </a:lnSpc>
              <a:spcBef>
                <a:spcPts val="1000"/>
              </a:spcBef>
              <a:spcAft>
                <a:spcPts val="0"/>
              </a:spcAft>
              <a:buSzPct val="108108"/>
              <a:buFont typeface="Noto Sans Symbols"/>
              <a:buChar char="⮚"/>
            </a:pPr>
            <a:r>
              <a:rPr lang="tr-TR"/>
              <a:t>İşyerinde sigara içen işçi tazminatsız olarak işten çıkartılabilir mi?</a:t>
            </a:r>
            <a:endParaRPr/>
          </a:p>
          <a:p>
            <a:pPr marL="495300" lvl="0" indent="-342900" algn="l" rtl="0">
              <a:lnSpc>
                <a:spcPct val="90000"/>
              </a:lnSpc>
              <a:spcBef>
                <a:spcPts val="1000"/>
              </a:spcBef>
              <a:spcAft>
                <a:spcPts val="0"/>
              </a:spcAft>
              <a:buSzPct val="108108"/>
              <a:buFont typeface="Noto Sans Symbols"/>
              <a:buChar char="⮚"/>
            </a:pPr>
            <a:r>
              <a:rPr lang="tr-TR"/>
              <a:t>Bu soruya cevap verirken hangi kavramdan hareket etmek gerekir?</a:t>
            </a:r>
            <a:endParaRPr/>
          </a:p>
          <a:p>
            <a:pPr marL="495300" lvl="0" indent="-342900" algn="l" rtl="0">
              <a:lnSpc>
                <a:spcPct val="90000"/>
              </a:lnSpc>
              <a:spcBef>
                <a:spcPts val="1000"/>
              </a:spcBef>
              <a:spcAft>
                <a:spcPts val="0"/>
              </a:spcAft>
              <a:buSzPct val="108108"/>
              <a:buFont typeface="Noto Sans Symbols"/>
              <a:buChar char="⮚"/>
            </a:pPr>
            <a:r>
              <a:rPr lang="tr-TR"/>
              <a:t>Sadakat borcu, yönetim hakkı nasıl bu soruya cevapta kullanılır?</a:t>
            </a:r>
            <a:endParaRPr/>
          </a:p>
          <a:p>
            <a:pPr marL="495300" lvl="0" indent="-342900" algn="l" rtl="0">
              <a:lnSpc>
                <a:spcPct val="90000"/>
              </a:lnSpc>
              <a:spcBef>
                <a:spcPts val="1000"/>
              </a:spcBef>
              <a:spcAft>
                <a:spcPts val="0"/>
              </a:spcAft>
              <a:buSzPct val="108108"/>
              <a:buFont typeface="Noto Sans Symbols"/>
              <a:buChar char="⮚"/>
            </a:pPr>
            <a:r>
              <a:rPr lang="tr-TR"/>
              <a:t>İşyerinde sigara içilmesi iş güvenliğini tehdit edecek bir davranış olarak değerlendirilebilir mi?</a:t>
            </a:r>
            <a:endParaRPr/>
          </a:p>
          <a:p>
            <a:pPr marL="495300" lvl="0" indent="-342900" algn="l" rtl="0">
              <a:lnSpc>
                <a:spcPct val="90000"/>
              </a:lnSpc>
              <a:spcBef>
                <a:spcPts val="1000"/>
              </a:spcBef>
              <a:spcAft>
                <a:spcPts val="0"/>
              </a:spcAft>
              <a:buSzPct val="108108"/>
              <a:buFont typeface="Noto Sans Symbols"/>
              <a:buChar char="⮚"/>
            </a:pPr>
            <a:r>
              <a:rPr lang="tr-TR"/>
              <a:t>İşçinin araç ve gereçleri usulüne uygun kullanmaması iş kazasında kendisine de kusur tahsis edilmesine neden olabilir mi?</a:t>
            </a:r>
            <a:endParaRPr/>
          </a:p>
          <a:p>
            <a:pPr marL="495300" lvl="0" indent="-342900" algn="l" rtl="0">
              <a:lnSpc>
                <a:spcPct val="90000"/>
              </a:lnSpc>
              <a:spcBef>
                <a:spcPts val="1000"/>
              </a:spcBef>
              <a:spcAft>
                <a:spcPts val="0"/>
              </a:spcAft>
              <a:buSzPct val="108108"/>
              <a:buFont typeface="Noto Sans Symbols"/>
              <a:buChar char="⮚"/>
            </a:pPr>
            <a:r>
              <a:rPr lang="tr-TR"/>
              <a:t>İşçinin iş kazasında kendi kusurunun olması neyi değiştirir? </a:t>
            </a:r>
            <a:endParaRPr/>
          </a:p>
          <a:p>
            <a:pPr marL="495300" lvl="0" indent="-342900" algn="l" rtl="0">
              <a:lnSpc>
                <a:spcPct val="90000"/>
              </a:lnSpc>
              <a:spcBef>
                <a:spcPts val="1000"/>
              </a:spcBef>
              <a:spcAft>
                <a:spcPts val="0"/>
              </a:spcAft>
              <a:buSzPct val="108108"/>
              <a:buFont typeface="Noto Sans Symbols"/>
              <a:buChar char="⮚"/>
            </a:pPr>
            <a:r>
              <a:rPr lang="tr-TR"/>
              <a:t>İşçinin kusurunun olduğuna hangi unsurlara göre karar verilir?</a:t>
            </a:r>
            <a:endParaRPr/>
          </a:p>
          <a:p>
            <a:pPr marL="495300" lvl="0" indent="-342900" algn="l" rtl="0">
              <a:lnSpc>
                <a:spcPct val="90000"/>
              </a:lnSpc>
              <a:spcBef>
                <a:spcPts val="1000"/>
              </a:spcBef>
              <a:spcAft>
                <a:spcPts val="0"/>
              </a:spcAft>
              <a:buSzPct val="108108"/>
              <a:buFont typeface="Noto Sans Symbols"/>
              <a:buChar char="⮚"/>
            </a:pPr>
            <a:r>
              <a:rPr lang="tr-TR"/>
              <a:t>KKD kullanmayan işçi tazminatsız işten çıkartılabilir mi? Çıkartılırsa bunun gerekçesi nedir?</a:t>
            </a:r>
            <a:endParaRPr/>
          </a:p>
          <a:p>
            <a:pPr marL="495300" lvl="0" indent="-342900" algn="l" rtl="0">
              <a:lnSpc>
                <a:spcPct val="90000"/>
              </a:lnSpc>
              <a:spcBef>
                <a:spcPts val="1000"/>
              </a:spcBef>
              <a:spcAft>
                <a:spcPts val="0"/>
              </a:spcAft>
              <a:buSzPct val="108108"/>
              <a:buFont typeface="Noto Sans Symbols"/>
              <a:buChar char="⮚"/>
            </a:pPr>
            <a:r>
              <a:rPr lang="tr-TR"/>
              <a:t>Bağımlılık yapan madde ya da alkol kullanan işçinin iş sözleşmesi haklı nedenle feshedilebilir mi? Feshedilirse bunun gerekçesi nedir?</a:t>
            </a:r>
            <a:endParaRPr/>
          </a:p>
        </p:txBody>
      </p:sp>
      <p:sp>
        <p:nvSpPr>
          <p:cNvPr id="4" name="Google Shape;121;p4"/>
          <p:cNvSpPr txBox="1"/>
          <p:nvPr/>
        </p:nvSpPr>
        <p:spPr>
          <a:xfrm>
            <a:off x="1880907" y="173224"/>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sz="2400" dirty="0"/>
              <a:t>10.1. İş Kazası Bildiriminde Bulunmak</a:t>
            </a:r>
            <a:endParaRPr sz="2400" dirty="0"/>
          </a:p>
        </p:txBody>
      </p:sp>
      <p:sp>
        <p:nvSpPr>
          <p:cNvPr id="121"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pic>
        <p:nvPicPr>
          <p:cNvPr id="122" name="Google Shape;122;p4"/>
          <p:cNvPicPr preferRelativeResize="0"/>
          <p:nvPr/>
        </p:nvPicPr>
        <p:blipFill rotWithShape="1">
          <a:blip r:embed="rId3">
            <a:alphaModFix/>
          </a:blip>
          <a:srcRect/>
          <a:stretch/>
        </p:blipFill>
        <p:spPr>
          <a:xfrm>
            <a:off x="227598" y="2171630"/>
            <a:ext cx="6730584" cy="3013024"/>
          </a:xfrm>
          <a:prstGeom prst="rect">
            <a:avLst/>
          </a:prstGeom>
          <a:noFill/>
          <a:ln>
            <a:noFill/>
          </a:ln>
        </p:spPr>
      </p:pic>
      <p:sp>
        <p:nvSpPr>
          <p:cNvPr id="123" name="Google Shape;123;p4"/>
          <p:cNvSpPr/>
          <p:nvPr/>
        </p:nvSpPr>
        <p:spPr>
          <a:xfrm>
            <a:off x="2567067" y="1385975"/>
            <a:ext cx="830580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Bütün iş kazalarının ve meslek hastalıklarının kaydını tutar, gerekli incelemeleri yaparak bunlar ile ilgili raporları düzenler.</a:t>
            </a:r>
            <a:endParaRPr/>
          </a:p>
        </p:txBody>
      </p:sp>
      <p:sp>
        <p:nvSpPr>
          <p:cNvPr id="124" name="Google Shape;124;p4"/>
          <p:cNvSpPr txBox="1"/>
          <p:nvPr/>
        </p:nvSpPr>
        <p:spPr>
          <a:xfrm>
            <a:off x="5671279" y="2682501"/>
            <a:ext cx="5846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A)</a:t>
            </a:r>
            <a:endParaRPr/>
          </a:p>
        </p:txBody>
      </p:sp>
      <p:sp>
        <p:nvSpPr>
          <p:cNvPr id="125" name="Google Shape;125;p4"/>
          <p:cNvSpPr txBox="1"/>
          <p:nvPr/>
        </p:nvSpPr>
        <p:spPr>
          <a:xfrm>
            <a:off x="5598827" y="4251948"/>
            <a:ext cx="47968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B)</a:t>
            </a:r>
            <a:endParaRPr/>
          </a:p>
        </p:txBody>
      </p:sp>
      <p:sp>
        <p:nvSpPr>
          <p:cNvPr id="126" name="Google Shape;126;p4"/>
          <p:cNvSpPr/>
          <p:nvPr/>
        </p:nvSpPr>
        <p:spPr>
          <a:xfrm>
            <a:off x="2567067" y="5126504"/>
            <a:ext cx="9150247"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İşyerinde meydana gelen ancak yaralanma veya ölüme neden olmadığı halde işyeri ya da iş ekipmanının zarara uğramasına yol açan veya çalışan, işyeri ya da iş ekipmanını zarara uğratma potansiyeli olan olayları inceleyerek bunlar ile ilgili raporları düzenler.</a:t>
            </a:r>
            <a:endParaRPr/>
          </a:p>
        </p:txBody>
      </p:sp>
      <p:sp>
        <p:nvSpPr>
          <p:cNvPr id="127" name="Google Shape;127;p4"/>
          <p:cNvSpPr/>
          <p:nvPr/>
        </p:nvSpPr>
        <p:spPr>
          <a:xfrm>
            <a:off x="1043370" y="3429000"/>
            <a:ext cx="124906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İşveren;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r>
              <a:rPr lang="tr-TR" sz="2400" dirty="0"/>
              <a:t>10.1. İş Kazası Bildiriminde Bulunmak</a:t>
            </a:r>
            <a:endParaRPr sz="2400" dirty="0"/>
          </a:p>
        </p:txBody>
      </p:sp>
      <p:sp>
        <p:nvSpPr>
          <p:cNvPr id="133" name="Google Shape;133;p5"/>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tr-TR"/>
              <a:t>İşveren, aşağıdaki hallerde belirtilen sürede Sosyal Güvenlik Kurumuna bildirimde bulunur:</a:t>
            </a:r>
            <a:endParaRPr/>
          </a:p>
        </p:txBody>
      </p:sp>
      <p:pic>
        <p:nvPicPr>
          <p:cNvPr id="134" name="Google Shape;134;p5"/>
          <p:cNvPicPr preferRelativeResize="0"/>
          <p:nvPr/>
        </p:nvPicPr>
        <p:blipFill rotWithShape="1">
          <a:blip r:embed="rId3">
            <a:alphaModFix/>
          </a:blip>
          <a:srcRect/>
          <a:stretch/>
        </p:blipFill>
        <p:spPr>
          <a:xfrm>
            <a:off x="9993" y="2704380"/>
            <a:ext cx="6730567" cy="3017782"/>
          </a:xfrm>
          <a:prstGeom prst="rect">
            <a:avLst/>
          </a:prstGeom>
          <a:noFill/>
          <a:ln>
            <a:noFill/>
          </a:ln>
        </p:spPr>
      </p:pic>
      <p:sp>
        <p:nvSpPr>
          <p:cNvPr id="135" name="Google Shape;135;p5"/>
          <p:cNvSpPr txBox="1"/>
          <p:nvPr/>
        </p:nvSpPr>
        <p:spPr>
          <a:xfrm>
            <a:off x="5513882" y="3092000"/>
            <a:ext cx="55463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A)</a:t>
            </a:r>
            <a:endParaRPr/>
          </a:p>
        </p:txBody>
      </p:sp>
      <p:sp>
        <p:nvSpPr>
          <p:cNvPr id="136" name="Google Shape;136;p5"/>
          <p:cNvSpPr txBox="1"/>
          <p:nvPr/>
        </p:nvSpPr>
        <p:spPr>
          <a:xfrm>
            <a:off x="5351488" y="4833982"/>
            <a:ext cx="87942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B)</a:t>
            </a:r>
            <a:endParaRPr/>
          </a:p>
        </p:txBody>
      </p:sp>
      <p:sp>
        <p:nvSpPr>
          <p:cNvPr id="137" name="Google Shape;137;p5"/>
          <p:cNvSpPr/>
          <p:nvPr/>
        </p:nvSpPr>
        <p:spPr>
          <a:xfrm>
            <a:off x="3365283" y="2312631"/>
            <a:ext cx="59234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İş kazalarını kazadan sonraki üç iş günü içinde.</a:t>
            </a:r>
            <a:endParaRPr/>
          </a:p>
        </p:txBody>
      </p:sp>
      <p:sp>
        <p:nvSpPr>
          <p:cNvPr id="138" name="Google Shape;138;p5"/>
          <p:cNvSpPr/>
          <p:nvPr/>
        </p:nvSpPr>
        <p:spPr>
          <a:xfrm>
            <a:off x="3365283" y="5590400"/>
            <a:ext cx="8304757"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Sağlık hizmeti sunucuları veya işyeri hekimi tarafından kendisine bildirilen meslek hastalıklarını, öğrendiği tarihten itibaren üç iş günü içinde.</a:t>
            </a:r>
            <a:endParaRPr/>
          </a:p>
        </p:txBody>
      </p:sp>
      <p:sp>
        <p:nvSpPr>
          <p:cNvPr id="9"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10.1. İş Kazası Bildiriminde Bulunmak</a:t>
            </a:r>
            <a:endParaRPr sz="2400"/>
          </a:p>
        </p:txBody>
      </p:sp>
      <p:sp>
        <p:nvSpPr>
          <p:cNvPr id="144" name="Google Shape;144;p20"/>
          <p:cNvSpPr/>
          <p:nvPr/>
        </p:nvSpPr>
        <p:spPr>
          <a:xfrm>
            <a:off x="964368" y="2779312"/>
            <a:ext cx="6096000" cy="19389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Sağlık hizmet sunucuları kendilerine intikal eden iş kazalarını, yetkilendirilen sağlık hizmeti sunucuları ise meslek hastalığı tanısı koydukları vakaları en geç on gün, içinde Sosyal Güvenlik Kurumuna bildirmekle yükümlüdür.</a:t>
            </a:r>
            <a:endParaRPr/>
          </a:p>
        </p:txBody>
      </p:sp>
      <p:pic>
        <p:nvPicPr>
          <p:cNvPr id="145" name="Google Shape;145;p20"/>
          <p:cNvPicPr preferRelativeResize="0"/>
          <p:nvPr/>
        </p:nvPicPr>
        <p:blipFill rotWithShape="1">
          <a:blip r:embed="rId3">
            <a:alphaModFix/>
          </a:blip>
          <a:srcRect/>
          <a:stretch/>
        </p:blipFill>
        <p:spPr>
          <a:xfrm>
            <a:off x="7060368" y="1490008"/>
            <a:ext cx="5131632" cy="4910368"/>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10.2. Çalışan Temsilcisi Seçmek </a:t>
            </a:r>
            <a:endParaRPr sz="2400" dirty="0"/>
          </a:p>
        </p:txBody>
      </p:sp>
      <p:pic>
        <p:nvPicPr>
          <p:cNvPr id="151" name="Google Shape;151;p21"/>
          <p:cNvPicPr preferRelativeResize="0"/>
          <p:nvPr/>
        </p:nvPicPr>
        <p:blipFill rotWithShape="1">
          <a:blip r:embed="rId3">
            <a:alphaModFix/>
          </a:blip>
          <a:srcRect/>
          <a:stretch/>
        </p:blipFill>
        <p:spPr>
          <a:xfrm>
            <a:off x="-1302" y="2433274"/>
            <a:ext cx="12192000" cy="3212192"/>
          </a:xfrm>
          <a:prstGeom prst="rect">
            <a:avLst/>
          </a:prstGeom>
          <a:noFill/>
          <a:ln>
            <a:noFill/>
          </a:ln>
        </p:spPr>
      </p:pic>
      <p:sp>
        <p:nvSpPr>
          <p:cNvPr id="152" name="Google Shape;152;p21"/>
          <p:cNvSpPr/>
          <p:nvPr/>
        </p:nvSpPr>
        <p:spPr>
          <a:xfrm>
            <a:off x="208548" y="5588133"/>
            <a:ext cx="3988698"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İki ile elli arasında çalışanı bulunan işyerlerinde bir.</a:t>
            </a:r>
            <a:endParaRPr/>
          </a:p>
        </p:txBody>
      </p:sp>
      <p:sp>
        <p:nvSpPr>
          <p:cNvPr id="153" name="Google Shape;153;p21"/>
          <p:cNvSpPr/>
          <p:nvPr/>
        </p:nvSpPr>
        <p:spPr>
          <a:xfrm>
            <a:off x="401586" y="1656626"/>
            <a:ext cx="457883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Ellibir ile yüz arasında çalışanı bulunan işyerlerinde iki.</a:t>
            </a:r>
            <a:endParaRPr/>
          </a:p>
        </p:txBody>
      </p:sp>
      <p:sp>
        <p:nvSpPr>
          <p:cNvPr id="154" name="Google Shape;154;p21"/>
          <p:cNvSpPr/>
          <p:nvPr/>
        </p:nvSpPr>
        <p:spPr>
          <a:xfrm>
            <a:off x="3696897" y="5588132"/>
            <a:ext cx="3938489"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Yüzbir ile beşyüz arasında çalışanı bulunan işyerlerinde üç.</a:t>
            </a:r>
            <a:endParaRPr/>
          </a:p>
        </p:txBody>
      </p:sp>
      <p:sp>
        <p:nvSpPr>
          <p:cNvPr id="155" name="Google Shape;155;p21"/>
          <p:cNvSpPr/>
          <p:nvPr/>
        </p:nvSpPr>
        <p:spPr>
          <a:xfrm>
            <a:off x="4197246" y="1675902"/>
            <a:ext cx="440374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Beşyüzbir ile bin arasında çalışanı bulunan işyerlerinde dört.</a:t>
            </a:r>
            <a:endParaRPr/>
          </a:p>
        </p:txBody>
      </p:sp>
      <p:sp>
        <p:nvSpPr>
          <p:cNvPr id="156" name="Google Shape;156;p21"/>
          <p:cNvSpPr/>
          <p:nvPr/>
        </p:nvSpPr>
        <p:spPr>
          <a:xfrm>
            <a:off x="7635386" y="5588132"/>
            <a:ext cx="4779472"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Binbir ile ikibin arasında çalışanı bulunan işyerlerinde beş.</a:t>
            </a:r>
            <a:endParaRPr/>
          </a:p>
        </p:txBody>
      </p:sp>
      <p:sp>
        <p:nvSpPr>
          <p:cNvPr id="157" name="Google Shape;157;p21"/>
          <p:cNvSpPr/>
          <p:nvPr/>
        </p:nvSpPr>
        <p:spPr>
          <a:xfrm>
            <a:off x="8574386" y="1676286"/>
            <a:ext cx="401920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İkibinbir ve üzeri çalışanı bulunan işyerlerinde altı.</a:t>
            </a:r>
            <a:endParaRPr/>
          </a:p>
        </p:txBody>
      </p:sp>
      <p:sp>
        <p:nvSpPr>
          <p:cNvPr id="158" name="Google Shape;158;p21"/>
          <p:cNvSpPr/>
          <p:nvPr/>
        </p:nvSpPr>
        <p:spPr>
          <a:xfrm>
            <a:off x="1762035" y="4660579"/>
            <a:ext cx="445956" cy="4924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600" b="0" i="0" u="none" strike="noStrike" cap="none">
                <a:solidFill>
                  <a:schemeClr val="lt1"/>
                </a:solidFill>
                <a:latin typeface="Calibri"/>
                <a:ea typeface="Calibri"/>
                <a:cs typeface="Calibri"/>
                <a:sym typeface="Calibri"/>
              </a:rPr>
              <a:t>a)</a:t>
            </a:r>
            <a:endParaRPr/>
          </a:p>
        </p:txBody>
      </p:sp>
      <p:sp>
        <p:nvSpPr>
          <p:cNvPr id="159" name="Google Shape;159;p21"/>
          <p:cNvSpPr/>
          <p:nvPr/>
        </p:nvSpPr>
        <p:spPr>
          <a:xfrm>
            <a:off x="3408197" y="3018049"/>
            <a:ext cx="460382" cy="4924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600" b="0" i="0" u="none" strike="noStrike" cap="none">
                <a:solidFill>
                  <a:schemeClr val="lt1"/>
                </a:solidFill>
                <a:latin typeface="Calibri"/>
                <a:ea typeface="Calibri"/>
                <a:cs typeface="Calibri"/>
                <a:sym typeface="Calibri"/>
              </a:rPr>
              <a:t>b)</a:t>
            </a:r>
            <a:endParaRPr/>
          </a:p>
        </p:txBody>
      </p:sp>
      <p:sp>
        <p:nvSpPr>
          <p:cNvPr id="160" name="Google Shape;160;p21"/>
          <p:cNvSpPr/>
          <p:nvPr/>
        </p:nvSpPr>
        <p:spPr>
          <a:xfrm>
            <a:off x="5057036" y="4707365"/>
            <a:ext cx="426720" cy="4924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600" b="0" i="0" u="none" strike="noStrike" cap="none">
                <a:solidFill>
                  <a:schemeClr val="lt1"/>
                </a:solidFill>
                <a:latin typeface="Calibri"/>
                <a:ea typeface="Calibri"/>
                <a:cs typeface="Calibri"/>
                <a:sym typeface="Calibri"/>
              </a:rPr>
              <a:t>c)</a:t>
            </a:r>
            <a:endParaRPr/>
          </a:p>
        </p:txBody>
      </p:sp>
      <p:sp>
        <p:nvSpPr>
          <p:cNvPr id="161" name="Google Shape;161;p21"/>
          <p:cNvSpPr/>
          <p:nvPr/>
        </p:nvSpPr>
        <p:spPr>
          <a:xfrm>
            <a:off x="6737079" y="2985279"/>
            <a:ext cx="426720" cy="4924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600" b="0" i="0" u="none" strike="noStrike" cap="none">
                <a:solidFill>
                  <a:schemeClr val="lt1"/>
                </a:solidFill>
                <a:latin typeface="Calibri"/>
                <a:ea typeface="Calibri"/>
                <a:cs typeface="Calibri"/>
                <a:sym typeface="Calibri"/>
              </a:rPr>
              <a:t>ç)</a:t>
            </a:r>
            <a:endParaRPr/>
          </a:p>
        </p:txBody>
      </p:sp>
      <p:sp>
        <p:nvSpPr>
          <p:cNvPr id="162" name="Google Shape;162;p21"/>
          <p:cNvSpPr/>
          <p:nvPr/>
        </p:nvSpPr>
        <p:spPr>
          <a:xfrm>
            <a:off x="8344195" y="4660580"/>
            <a:ext cx="460382" cy="4924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600" b="0" i="0" u="none" strike="noStrike" cap="none">
                <a:solidFill>
                  <a:schemeClr val="lt1"/>
                </a:solidFill>
                <a:latin typeface="Calibri"/>
                <a:ea typeface="Calibri"/>
                <a:cs typeface="Calibri"/>
                <a:sym typeface="Calibri"/>
              </a:rPr>
              <a:t>d)</a:t>
            </a:r>
            <a:endParaRPr/>
          </a:p>
        </p:txBody>
      </p:sp>
      <p:sp>
        <p:nvSpPr>
          <p:cNvPr id="163" name="Google Shape;163;p21"/>
          <p:cNvSpPr/>
          <p:nvPr/>
        </p:nvSpPr>
        <p:spPr>
          <a:xfrm>
            <a:off x="10032299" y="2952984"/>
            <a:ext cx="450764" cy="4924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600" b="0" i="0" u="none" strike="noStrike" cap="none">
                <a:solidFill>
                  <a:schemeClr val="lt1"/>
                </a:solidFill>
                <a:latin typeface="Calibri"/>
                <a:ea typeface="Calibri"/>
                <a:cs typeface="Calibri"/>
                <a:sym typeface="Calibri"/>
              </a:rPr>
              <a:t>e)</a:t>
            </a:r>
            <a:endParaRPr/>
          </a:p>
        </p:txBody>
      </p:sp>
      <p:sp>
        <p:nvSpPr>
          <p:cNvPr id="16"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10.2.1. Çalışan Temsilcisinin Görevleri</a:t>
            </a:r>
            <a:endParaRPr sz="2400" dirty="0"/>
          </a:p>
        </p:txBody>
      </p:sp>
      <p:sp>
        <p:nvSpPr>
          <p:cNvPr id="169" name="Google Shape;169;p22"/>
          <p:cNvSpPr txBox="1">
            <a:spLocks noGrp="1"/>
          </p:cNvSpPr>
          <p:nvPr>
            <p:ph type="body" idx="1"/>
          </p:nvPr>
        </p:nvSpPr>
        <p:spPr>
          <a:xfrm>
            <a:off x="838200" y="1384200"/>
            <a:ext cx="10794600" cy="1258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Font typeface="Noto Sans Symbols"/>
              <a:buChar char="⮚"/>
            </a:pPr>
            <a:r>
              <a:rPr lang="tr-TR"/>
              <a:t>Çalışan temsilcileri, tehlike kaynağının yok edilmesi veya tehlikeden kaynaklanan riskin azaltılması için, işverene öneride bulunma ve işverenden gerekli tedbirlerin alınmasını isteme hakkına sahiptir.</a:t>
            </a:r>
            <a:endParaRPr/>
          </a:p>
        </p:txBody>
      </p:sp>
      <p:pic>
        <p:nvPicPr>
          <p:cNvPr id="170" name="Google Shape;170;p22"/>
          <p:cNvPicPr preferRelativeResize="0"/>
          <p:nvPr/>
        </p:nvPicPr>
        <p:blipFill rotWithShape="1">
          <a:blip r:embed="rId3">
            <a:alphaModFix/>
          </a:blip>
          <a:srcRect/>
          <a:stretch/>
        </p:blipFill>
        <p:spPr>
          <a:xfrm>
            <a:off x="7231863" y="2642368"/>
            <a:ext cx="5890932" cy="4792754"/>
          </a:xfrm>
          <a:prstGeom prst="rect">
            <a:avLst/>
          </a:prstGeom>
          <a:noFill/>
          <a:ln>
            <a:noFill/>
          </a:ln>
        </p:spPr>
      </p:pic>
      <p:sp>
        <p:nvSpPr>
          <p:cNvPr id="171" name="Google Shape;171;p22"/>
          <p:cNvSpPr txBox="1">
            <a:spLocks noGrp="1"/>
          </p:cNvSpPr>
          <p:nvPr>
            <p:ph type="body" idx="1"/>
          </p:nvPr>
        </p:nvSpPr>
        <p:spPr>
          <a:xfrm>
            <a:off x="838200" y="2542695"/>
            <a:ext cx="7096500" cy="33888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Font typeface="Noto Sans Symbols"/>
              <a:buChar char="⮚"/>
            </a:pPr>
            <a:r>
              <a:rPr lang="tr-TR"/>
              <a:t>Görevlerini yürütmeleri nedeniyle, çalışan temsilcileri ve destek elemanlarının hakları kısıtlanamaz ve görevlerini yerine getirebilmeleri için işveren tarafından gerekli imkânlar sağlanır.</a:t>
            </a:r>
            <a:endParaRPr/>
          </a:p>
          <a:p>
            <a:pPr marL="457200" lvl="0" indent="-342900" algn="l" rtl="0">
              <a:lnSpc>
                <a:spcPct val="90000"/>
              </a:lnSpc>
              <a:spcBef>
                <a:spcPts val="1000"/>
              </a:spcBef>
              <a:spcAft>
                <a:spcPts val="0"/>
              </a:spcAft>
              <a:buSzPts val="1800"/>
              <a:buFont typeface="Noto Sans Symbols"/>
              <a:buChar char="⮚"/>
            </a:pPr>
            <a:r>
              <a:rPr lang="tr-TR"/>
              <a:t>İşyerinde yetkili sendika bulunması hâlinde, işyeri sendika temsilcileri çalışan temsilcisi olarak da görev yapar.</a:t>
            </a:r>
            <a:endParaRPr/>
          </a:p>
        </p:txBody>
      </p:sp>
      <p:sp>
        <p:nvSpPr>
          <p:cNvPr id="6"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dirty="0"/>
              <a:t>10.3. İş Sağlığı ve Güvenliği Kurulu Kurulması</a:t>
            </a:r>
            <a:endParaRPr sz="2400" dirty="0"/>
          </a:p>
        </p:txBody>
      </p:sp>
      <p:sp>
        <p:nvSpPr>
          <p:cNvPr id="177" name="Google Shape;177;p23"/>
          <p:cNvSpPr txBox="1">
            <a:spLocks noGrp="1"/>
          </p:cNvSpPr>
          <p:nvPr>
            <p:ph type="body" idx="1"/>
          </p:nvPr>
        </p:nvSpPr>
        <p:spPr>
          <a:xfrm>
            <a:off x="838200" y="1581014"/>
            <a:ext cx="4423348"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Elli ve daha fazla çalışanın bulunduğu ve altı aydan fazla süren sürekli işlerin yapıldığı işyerlerinde işveren, iş sağlığı ve güvenliği ile ilgili çalışmalarda bulunmak üzere kurul oluşturur.</a:t>
            </a: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r>
              <a:rPr lang="tr-TR"/>
              <a:t>Kurul yanda belirtilen kişilerden oluşur:</a:t>
            </a:r>
            <a:endParaRPr/>
          </a:p>
        </p:txBody>
      </p:sp>
      <p:pic>
        <p:nvPicPr>
          <p:cNvPr id="178" name="Google Shape;178;p23"/>
          <p:cNvPicPr preferRelativeResize="0"/>
          <p:nvPr/>
        </p:nvPicPr>
        <p:blipFill rotWithShape="1">
          <a:blip r:embed="rId3">
            <a:alphaModFix/>
          </a:blip>
          <a:srcRect/>
          <a:stretch/>
        </p:blipFill>
        <p:spPr>
          <a:xfrm>
            <a:off x="5261548" y="1186722"/>
            <a:ext cx="6560827" cy="5581338"/>
          </a:xfrm>
          <a:prstGeom prst="rect">
            <a:avLst/>
          </a:prstGeom>
          <a:noFill/>
          <a:ln>
            <a:noFill/>
          </a:ln>
        </p:spPr>
      </p:pic>
      <p:sp>
        <p:nvSpPr>
          <p:cNvPr id="179" name="Google Shape;179;p23"/>
          <p:cNvSpPr/>
          <p:nvPr/>
        </p:nvSpPr>
        <p:spPr>
          <a:xfrm>
            <a:off x="8578138" y="5336823"/>
            <a:ext cx="1737000" cy="777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100" b="0" i="0" u="none" strike="noStrike" cap="none">
                <a:solidFill>
                  <a:srgbClr val="000000"/>
                </a:solidFill>
                <a:latin typeface="Calibri"/>
                <a:ea typeface="Calibri"/>
                <a:cs typeface="Calibri"/>
                <a:sym typeface="Calibri"/>
              </a:rPr>
              <a:t>İşveren veya </a:t>
            </a:r>
            <a:endParaRPr sz="21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tr-TR" sz="2100" b="0" i="0" u="none" strike="noStrike" cap="none">
                <a:solidFill>
                  <a:srgbClr val="000000"/>
                </a:solidFill>
                <a:latin typeface="Calibri"/>
                <a:ea typeface="Calibri"/>
                <a:cs typeface="Calibri"/>
                <a:sym typeface="Calibri"/>
              </a:rPr>
              <a:t>işveren vekili</a:t>
            </a:r>
            <a:endParaRPr sz="2100"/>
          </a:p>
        </p:txBody>
      </p:sp>
      <p:sp>
        <p:nvSpPr>
          <p:cNvPr id="180" name="Google Shape;180;p23"/>
          <p:cNvSpPr/>
          <p:nvPr/>
        </p:nvSpPr>
        <p:spPr>
          <a:xfrm>
            <a:off x="9844922" y="4278662"/>
            <a:ext cx="1568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İş güvenliği</a:t>
            </a:r>
            <a:endParaRPr sz="2200"/>
          </a:p>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 uzmanı</a:t>
            </a:r>
            <a:endParaRPr sz="2200"/>
          </a:p>
        </p:txBody>
      </p:sp>
      <p:sp>
        <p:nvSpPr>
          <p:cNvPr id="181" name="Google Shape;181;p23"/>
          <p:cNvSpPr/>
          <p:nvPr/>
        </p:nvSpPr>
        <p:spPr>
          <a:xfrm>
            <a:off x="6778337" y="5428521"/>
            <a:ext cx="1763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İşyeri hekimi</a:t>
            </a:r>
            <a:endParaRPr sz="2200"/>
          </a:p>
        </p:txBody>
      </p:sp>
      <p:sp>
        <p:nvSpPr>
          <p:cNvPr id="182" name="Google Shape;182;p23"/>
          <p:cNvSpPr/>
          <p:nvPr/>
        </p:nvSpPr>
        <p:spPr>
          <a:xfrm>
            <a:off x="10034283" y="2653952"/>
            <a:ext cx="159138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600" b="0" i="0" u="none" strike="noStrike" cap="none">
              <a:solidFill>
                <a:srgbClr val="000000"/>
              </a:solidFill>
              <a:latin typeface="Calibri"/>
              <a:ea typeface="Calibri"/>
              <a:cs typeface="Calibri"/>
              <a:sym typeface="Calibri"/>
            </a:endParaRPr>
          </a:p>
        </p:txBody>
      </p:sp>
      <p:sp>
        <p:nvSpPr>
          <p:cNvPr id="183" name="Google Shape;183;p23"/>
          <p:cNvSpPr/>
          <p:nvPr/>
        </p:nvSpPr>
        <p:spPr>
          <a:xfrm>
            <a:off x="5620874" y="2468050"/>
            <a:ext cx="1631700" cy="12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Varsa </a:t>
            </a:r>
            <a:endParaRPr sz="2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sivil savunma uzmanı</a:t>
            </a:r>
            <a:endParaRPr sz="2200"/>
          </a:p>
        </p:txBody>
      </p:sp>
      <p:sp>
        <p:nvSpPr>
          <p:cNvPr id="184" name="Google Shape;184;p23"/>
          <p:cNvSpPr/>
          <p:nvPr/>
        </p:nvSpPr>
        <p:spPr>
          <a:xfrm>
            <a:off x="5780354" y="4149013"/>
            <a:ext cx="1366800" cy="11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İşyerinde</a:t>
            </a:r>
            <a:endParaRPr sz="2200"/>
          </a:p>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görevli </a:t>
            </a:r>
            <a:endParaRPr sz="2200"/>
          </a:p>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formen</a:t>
            </a:r>
            <a:endParaRPr sz="2200"/>
          </a:p>
        </p:txBody>
      </p:sp>
      <p:sp>
        <p:nvSpPr>
          <p:cNvPr id="185" name="Google Shape;185;p23"/>
          <p:cNvSpPr/>
          <p:nvPr/>
        </p:nvSpPr>
        <p:spPr>
          <a:xfrm>
            <a:off x="6850703" y="1808975"/>
            <a:ext cx="1568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Çalışan temsilcisi</a:t>
            </a:r>
            <a:endParaRPr sz="2200"/>
          </a:p>
        </p:txBody>
      </p:sp>
      <p:sp>
        <p:nvSpPr>
          <p:cNvPr id="186" name="Google Shape;186;p23"/>
          <p:cNvSpPr/>
          <p:nvPr/>
        </p:nvSpPr>
        <p:spPr>
          <a:xfrm>
            <a:off x="8667851" y="1808975"/>
            <a:ext cx="1568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İnsan </a:t>
            </a:r>
            <a:endParaRPr sz="22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tr-TR" sz="2200" b="0" i="0" u="none" strike="noStrike" cap="none">
                <a:solidFill>
                  <a:srgbClr val="000000"/>
                </a:solidFill>
                <a:latin typeface="Calibri"/>
                <a:ea typeface="Calibri"/>
                <a:cs typeface="Calibri"/>
                <a:sym typeface="Calibri"/>
              </a:rPr>
              <a:t>kaynakları</a:t>
            </a:r>
            <a:endParaRPr sz="2200"/>
          </a:p>
        </p:txBody>
      </p:sp>
      <p:sp>
        <p:nvSpPr>
          <p:cNvPr id="187" name="Google Shape;187;p23"/>
          <p:cNvSpPr/>
          <p:nvPr/>
        </p:nvSpPr>
        <p:spPr>
          <a:xfrm>
            <a:off x="9653501" y="2617571"/>
            <a:ext cx="1899000" cy="1107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100">
                <a:latin typeface="Calibri"/>
                <a:ea typeface="Calibri"/>
                <a:cs typeface="Calibri"/>
                <a:sym typeface="Calibri"/>
              </a:rPr>
              <a:t>K</a:t>
            </a:r>
            <a:r>
              <a:rPr lang="tr-TR" sz="2100" b="0" i="0" u="none" strike="noStrike" cap="none">
                <a:solidFill>
                  <a:srgbClr val="000000"/>
                </a:solidFill>
                <a:latin typeface="Calibri"/>
                <a:ea typeface="Calibri"/>
                <a:cs typeface="Calibri"/>
                <a:sym typeface="Calibri"/>
              </a:rPr>
              <a:t>endi aralarında seçecekleri </a:t>
            </a:r>
            <a:endParaRPr sz="21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tr-TR" sz="2100" b="0" i="0" u="none" strike="noStrike" cap="none">
                <a:solidFill>
                  <a:srgbClr val="000000"/>
                </a:solidFill>
                <a:latin typeface="Calibri"/>
                <a:ea typeface="Calibri"/>
                <a:cs typeface="Calibri"/>
                <a:sym typeface="Calibri"/>
              </a:rPr>
              <a:t>kişi</a:t>
            </a:r>
            <a:endParaRPr sz="2100"/>
          </a:p>
        </p:txBody>
      </p:sp>
      <p:sp>
        <p:nvSpPr>
          <p:cNvPr id="14"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sz="2400"/>
              <a:t>10.3. İş Sağlığı ve Güvenliği Kurulu Kurulması</a:t>
            </a:r>
            <a:endParaRPr sz="2400"/>
          </a:p>
        </p:txBody>
      </p:sp>
      <p:sp>
        <p:nvSpPr>
          <p:cNvPr id="193" name="Google Shape;193;p24"/>
          <p:cNvSpPr txBox="1">
            <a:spLocks noGrp="1"/>
          </p:cNvSpPr>
          <p:nvPr>
            <p:ph type="body" idx="1"/>
          </p:nvPr>
        </p:nvSpPr>
        <p:spPr>
          <a:xfrm>
            <a:off x="838201" y="1384209"/>
            <a:ext cx="6761814" cy="4792754"/>
          </a:xfrm>
          <a:prstGeom prst="rect">
            <a:avLst/>
          </a:prstGeom>
          <a:noFill/>
          <a:ln>
            <a:noFill/>
          </a:ln>
        </p:spPr>
        <p:txBody>
          <a:bodyPr spcFirstLastPara="1" wrap="square" lIns="91425" tIns="45700" rIns="91425" bIns="45700" anchor="t" anchorCtr="0">
            <a:normAutofit fontScale="92500"/>
          </a:bodyPr>
          <a:lstStyle/>
          <a:p>
            <a:pPr marL="114300" lvl="0" indent="0" algn="l" rtl="0">
              <a:lnSpc>
                <a:spcPct val="90000"/>
              </a:lnSpc>
              <a:spcBef>
                <a:spcPts val="1000"/>
              </a:spcBef>
              <a:spcAft>
                <a:spcPts val="0"/>
              </a:spcAft>
              <a:buSzPct val="81081"/>
              <a:buNone/>
            </a:pPr>
            <a:r>
              <a:rPr lang="tr-TR"/>
              <a:t>Altı aydan fazla süren asıl işveren-alt işveren ilişkisinin bulunduğu hallerde;</a:t>
            </a:r>
            <a:endParaRPr/>
          </a:p>
          <a:p>
            <a:pPr marL="457200" lvl="0" indent="-342900" algn="l" rtl="0">
              <a:lnSpc>
                <a:spcPct val="90000"/>
              </a:lnSpc>
              <a:spcBef>
                <a:spcPts val="1000"/>
              </a:spcBef>
              <a:spcAft>
                <a:spcPts val="0"/>
              </a:spcAft>
              <a:buSzPct val="81081"/>
              <a:buFont typeface="Noto Sans Symbols"/>
              <a:buChar char="⮚"/>
            </a:pPr>
            <a:r>
              <a:rPr lang="tr-TR"/>
              <a:t>Asıl işveren alt işverenin çalışan sayıları ayrı ayrı elli ve daha fazla ise asıl işveren ve alt işveren ayrı ayrı kurul kurar. İş sağlığı ve güvenliği faaliyetlerinin yürütülmesi ve kurullarca alınan kararların uygulanması konusunda iş birliği ve koordinasyon asıl işverence sağlanır.</a:t>
            </a:r>
            <a:endParaRPr/>
          </a:p>
          <a:p>
            <a:pPr marL="457200" lvl="0" indent="-342900" algn="l" rtl="0">
              <a:lnSpc>
                <a:spcPct val="90000"/>
              </a:lnSpc>
              <a:spcBef>
                <a:spcPts val="1000"/>
              </a:spcBef>
              <a:spcAft>
                <a:spcPts val="0"/>
              </a:spcAft>
              <a:buSzPct val="81081"/>
              <a:buFont typeface="Noto Sans Symbols"/>
              <a:buChar char="⮚"/>
            </a:pPr>
            <a:r>
              <a:rPr lang="tr-TR"/>
              <a:t>Bir işyerinde sadece asıl işverenin çalışan sayısı elli ve daha fazla ise bu durumda kurul asıl işverence kurulur. Kurul oluşturma yükümlülüğü bulunmayan alt işverende, kurulca alınan kararların uygulanması ile ilgili olarak koordinasyonu sağlamak üzere alt işveren vekâleten yetkili bir temsilci atar.</a:t>
            </a:r>
            <a:endParaRPr/>
          </a:p>
        </p:txBody>
      </p:sp>
      <p:pic>
        <p:nvPicPr>
          <p:cNvPr id="194" name="Google Shape;194;p24"/>
          <p:cNvPicPr preferRelativeResize="0"/>
          <p:nvPr/>
        </p:nvPicPr>
        <p:blipFill rotWithShape="1">
          <a:blip r:embed="rId3">
            <a:alphaModFix/>
          </a:blip>
          <a:srcRect/>
          <a:stretch/>
        </p:blipFill>
        <p:spPr>
          <a:xfrm>
            <a:off x="7600014" y="1635174"/>
            <a:ext cx="5008978" cy="5222826"/>
          </a:xfrm>
          <a:prstGeom prst="rect">
            <a:avLst/>
          </a:prstGeom>
          <a:noFill/>
          <a:ln>
            <a:noFill/>
          </a:ln>
        </p:spPr>
      </p:pic>
      <p:sp>
        <p:nvSpPr>
          <p:cNvPr id="5" name="Google Shape;121;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lvl="0">
              <a:lnSpc>
                <a:spcPct val="90000"/>
              </a:lnSpc>
            </a:pPr>
            <a:r>
              <a:rPr lang="tr-TR" sz="2400" b="1" dirty="0">
                <a:solidFill>
                  <a:srgbClr val="E6272D"/>
                </a:solidFill>
                <a:latin typeface="Calibri"/>
                <a:ea typeface="Calibri"/>
                <a:cs typeface="Calibri"/>
                <a:sym typeface="Calibri"/>
              </a:rPr>
              <a:t>BÖLÜM 10. İSG’DE BİLDİRİM, TEMSİL VE ACİL DURUM YÖNETİMİ </a:t>
            </a:r>
            <a:endParaRPr lang="tr-TR" sz="2400" b="1" dirty="0">
              <a:solidFill>
                <a:srgbClr val="E6272D"/>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2103</Words>
  <Application>Microsoft Office PowerPoint</Application>
  <PresentationFormat>Geniş ekran</PresentationFormat>
  <Paragraphs>172</Paragraphs>
  <Slides>27</Slides>
  <Notes>27</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Noto Sans Symbols</vt:lpstr>
      <vt:lpstr>Office Teması</vt:lpstr>
      <vt:lpstr>İŞ SAĞLIĞI VE GÜVENLİĞİ </vt:lpstr>
      <vt:lpstr>Bölüm Hedefleri</vt:lpstr>
      <vt:lpstr>10.1. İş Kazası Bildiriminde Bulunmak</vt:lpstr>
      <vt:lpstr>10.1. İş Kazası Bildiriminde Bulunmak</vt:lpstr>
      <vt:lpstr>10.1. İş Kazası Bildiriminde Bulunmak</vt:lpstr>
      <vt:lpstr>10.2. Çalışan Temsilcisi Seçmek </vt:lpstr>
      <vt:lpstr>10.2.1. Çalışan Temsilcisinin Görevleri</vt:lpstr>
      <vt:lpstr>10.3. İş Sağlığı ve Güvenliği Kurulu Kurulması</vt:lpstr>
      <vt:lpstr>10.3. İş Sağlığı ve Güvenliği Kurulu Kurulması</vt:lpstr>
      <vt:lpstr>10.3. İş Sağlığı ve Güvenliği Kurulu Kurulması</vt:lpstr>
      <vt:lpstr>10.3. İş Sağlığı ve Güvenliği Kurulu Kurulması</vt:lpstr>
      <vt:lpstr>10.4. Sağlık Gözetimi Yapma </vt:lpstr>
      <vt:lpstr>10.4. Sağlık Gözetimi Yapma </vt:lpstr>
      <vt:lpstr>10.4. Sağlık Gözetimi Yapma </vt:lpstr>
      <vt:lpstr>10.4. Sağlık Gözetimi Yapma </vt:lpstr>
      <vt:lpstr>10.5. Acil Durum Eylem Planı Hazırlama</vt:lpstr>
      <vt:lpstr>10.5. Acil Durum Eylem Planı Hazırlama</vt:lpstr>
      <vt:lpstr>10.5. Acil Durum Eylem Planı Hazırlama</vt:lpstr>
      <vt:lpstr>10.5. Acil Durum Eylem Planı Hazırlama</vt:lpstr>
      <vt:lpstr>10.5. Acil Durum Eylem Planı Hazırlama</vt:lpstr>
      <vt:lpstr>10.5. Acil Durum Eylem Planı Hazırlama</vt:lpstr>
      <vt:lpstr>10.5. Acil Durum Eylem Planı Hazırlama</vt:lpstr>
      <vt:lpstr>10.5. Acil Durum Eylem Planı Hazırlama</vt:lpstr>
      <vt:lpstr>10.5. Acil Durum Eylem Planı Hazırlama</vt:lpstr>
      <vt:lpstr>10.5. Acil Durum Eylem Planı Hazırlama</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dc:title>
  <dc:creator>HBV</dc:creator>
  <cp:lastModifiedBy>Öznur BABAYİĞİT</cp:lastModifiedBy>
  <cp:revision>2</cp:revision>
  <dcterms:created xsi:type="dcterms:W3CDTF">2021-12-24T13:00:06Z</dcterms:created>
  <dcterms:modified xsi:type="dcterms:W3CDTF">2026-07-21T12:28:35Z</dcterms:modified>
</cp:coreProperties>
</file>