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5"/>
  </p:notesMasterIdLst>
  <p:sldIdLst>
    <p:sldId id="256" r:id="rId2"/>
    <p:sldId id="258" r:id="rId3"/>
    <p:sldId id="259" r:id="rId4"/>
    <p:sldId id="264" r:id="rId5"/>
    <p:sldId id="265" r:id="rId6"/>
    <p:sldId id="266" r:id="rId7"/>
    <p:sldId id="267" r:id="rId8"/>
    <p:sldId id="268" r:id="rId9"/>
    <p:sldId id="269" r:id="rId10"/>
    <p:sldId id="270" r:id="rId11"/>
    <p:sldId id="271" r:id="rId12"/>
    <p:sldId id="272" r:id="rId13"/>
    <p:sldId id="273"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3" r:id="rId32"/>
    <p:sldId id="262" r:id="rId33"/>
    <p:sldId id="263" r:id="rId3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gC+gtYJ2Kzlnzhr/IqvG7pDWEt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1F6B"/>
    <a:srgbClr val="EA6206"/>
    <a:srgbClr val="1188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61" autoAdjust="0"/>
    <p:restoredTop sz="94660"/>
  </p:normalViewPr>
  <p:slideViewPr>
    <p:cSldViewPr snapToGrid="0">
      <p:cViewPr varScale="1">
        <p:scale>
          <a:sx n="104" d="100"/>
          <a:sy n="104" d="100"/>
        </p:scale>
        <p:origin x="110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p:cSld name="Başlık Slaydı">
    <p:spTree>
      <p:nvGrpSpPr>
        <p:cNvPr id="1" name="Shape 11"/>
        <p:cNvGrpSpPr/>
        <p:nvPr/>
      </p:nvGrpSpPr>
      <p:grpSpPr>
        <a:xfrm>
          <a:off x="0" y="0"/>
          <a:ext cx="0" cy="0"/>
          <a:chOff x="0" y="0"/>
          <a:chExt cx="0" cy="0"/>
        </a:xfrm>
      </p:grpSpPr>
      <p:pic>
        <p:nvPicPr>
          <p:cNvPr id="12" name="Google Shape;12;p10"/>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13" name="Google Shape;13;p10"/>
          <p:cNvPicPr preferRelativeResize="0"/>
          <p:nvPr/>
        </p:nvPicPr>
        <p:blipFill rotWithShape="1">
          <a:blip r:embed="rId3">
            <a:alphaModFix/>
          </a:blip>
          <a:srcRect/>
          <a:stretch/>
        </p:blipFill>
        <p:spPr>
          <a:xfrm>
            <a:off x="-838200" y="3812798"/>
            <a:ext cx="12192000" cy="1511808"/>
          </a:xfrm>
          <a:prstGeom prst="rect">
            <a:avLst/>
          </a:prstGeom>
          <a:noFill/>
          <a:ln>
            <a:noFill/>
          </a:ln>
        </p:spPr>
      </p:pic>
      <p:sp>
        <p:nvSpPr>
          <p:cNvPr id="14" name="Google Shape;1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17" name="Google Shape;17;p10"/>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18" name="Google Shape;18;p10"/>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19" name="Google Shape;19;p10"/>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Yalnızca Başlık">
  <p:cSld name="1_Yalnızca Başlık">
    <p:spTree>
      <p:nvGrpSpPr>
        <p:cNvPr id="1" name="Shape 30"/>
        <p:cNvGrpSpPr/>
        <p:nvPr/>
      </p:nvGrpSpPr>
      <p:grpSpPr>
        <a:xfrm>
          <a:off x="0" y="0"/>
          <a:ext cx="0" cy="0"/>
          <a:chOff x="0" y="0"/>
          <a:chExt cx="0" cy="0"/>
        </a:xfrm>
      </p:grpSpPr>
      <p:pic>
        <p:nvPicPr>
          <p:cNvPr id="31" name="Google Shape;31;p12"/>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32" name="Google Shape;32;p12"/>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33" name="Google Shape;33;p12"/>
          <p:cNvSpPr/>
          <p:nvPr/>
        </p:nvSpPr>
        <p:spPr>
          <a:xfrm>
            <a:off x="1054442" y="676275"/>
            <a:ext cx="10058401"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4" name="Google Shape;34;p12"/>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35" name="Google Shape;35;p12"/>
          <p:cNvSpPr txBox="1">
            <a:spLocks noGrp="1"/>
          </p:cNvSpPr>
          <p:nvPr>
            <p:ph type="body" idx="1"/>
          </p:nvPr>
        </p:nvSpPr>
        <p:spPr>
          <a:xfrm>
            <a:off x="838200" y="1384209"/>
            <a:ext cx="535305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 name="Google Shape;36;p12"/>
          <p:cNvPicPr preferRelativeResize="0"/>
          <p:nvPr/>
        </p:nvPicPr>
        <p:blipFill rotWithShape="1">
          <a:blip r:embed="rId5">
            <a:alphaModFix/>
          </a:blip>
          <a:srcRect/>
          <a:stretch/>
        </p:blipFill>
        <p:spPr>
          <a:xfrm>
            <a:off x="6214356" y="3365530"/>
            <a:ext cx="6227030" cy="3172131"/>
          </a:xfrm>
          <a:prstGeom prst="rect">
            <a:avLst/>
          </a:prstGeom>
          <a:noFill/>
          <a:ln>
            <a:noFill/>
          </a:ln>
        </p:spPr>
      </p:pic>
      <p:sp>
        <p:nvSpPr>
          <p:cNvPr id="37" name="Google Shape;37;p1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8" name="Google Shape;38;p12"/>
          <p:cNvPicPr preferRelativeResize="0"/>
          <p:nvPr/>
        </p:nvPicPr>
        <p:blipFill rotWithShape="1">
          <a:blip r:embed="rId6">
            <a:alphaModFix/>
          </a:blip>
          <a:srcRect/>
          <a:stretch/>
        </p:blipFill>
        <p:spPr>
          <a:xfrm>
            <a:off x="982265" y="383364"/>
            <a:ext cx="806256" cy="806256"/>
          </a:xfrm>
          <a:prstGeom prst="rect">
            <a:avLst/>
          </a:prstGeom>
          <a:noFill/>
          <a:ln>
            <a:noFill/>
          </a:ln>
        </p:spPr>
      </p:pic>
      <p:pic>
        <p:nvPicPr>
          <p:cNvPr id="39" name="Google Shape;39;p12"/>
          <p:cNvPicPr preferRelativeResize="0"/>
          <p:nvPr/>
        </p:nvPicPr>
        <p:blipFill rotWithShape="1">
          <a:blip r:embed="rId7">
            <a:alphaModFix/>
          </a:blip>
          <a:srcRect/>
          <a:stretch/>
        </p:blipFill>
        <p:spPr>
          <a:xfrm>
            <a:off x="10469110" y="411503"/>
            <a:ext cx="763368" cy="76336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40"/>
        <p:cNvGrpSpPr/>
        <p:nvPr/>
      </p:nvGrpSpPr>
      <p:grpSpPr>
        <a:xfrm>
          <a:off x="0" y="0"/>
          <a:ext cx="0" cy="0"/>
          <a:chOff x="0" y="0"/>
          <a:chExt cx="0" cy="0"/>
        </a:xfrm>
      </p:grpSpPr>
      <p:pic>
        <p:nvPicPr>
          <p:cNvPr id="41" name="Google Shape;41;p13"/>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42" name="Google Shape;42;p13"/>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43" name="Google Shape;43;p13"/>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44" name="Google Shape;44;p13"/>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45" name="Google Shape;45;p13"/>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46" name="Google Shape;46;p1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3"/>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Yalnızca Başlık">
  <p:cSld name="3_Yalnızca Başlık">
    <p:spTree>
      <p:nvGrpSpPr>
        <p:cNvPr id="1" name="Shape 51"/>
        <p:cNvGrpSpPr/>
        <p:nvPr/>
      </p:nvGrpSpPr>
      <p:grpSpPr>
        <a:xfrm>
          <a:off x="0" y="0"/>
          <a:ext cx="0" cy="0"/>
          <a:chOff x="0" y="0"/>
          <a:chExt cx="0" cy="0"/>
        </a:xfrm>
      </p:grpSpPr>
      <p:pic>
        <p:nvPicPr>
          <p:cNvPr id="52" name="Google Shape;52;p14"/>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53" name="Google Shape;53;p14"/>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54" name="Google Shape;54;p14"/>
          <p:cNvSpPr/>
          <p:nvPr/>
        </p:nvSpPr>
        <p:spPr>
          <a:xfrm>
            <a:off x="1046205" y="676275"/>
            <a:ext cx="10107828"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5" name="Google Shape;55;p14"/>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56" name="Google Shape;56;p14"/>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7" name="Google Shape;57;p14"/>
          <p:cNvPicPr preferRelativeResize="0"/>
          <p:nvPr/>
        </p:nvPicPr>
        <p:blipFill rotWithShape="1">
          <a:blip r:embed="rId5">
            <a:alphaModFix/>
          </a:blip>
          <a:srcRect/>
          <a:stretch/>
        </p:blipFill>
        <p:spPr>
          <a:xfrm>
            <a:off x="10469110" y="411503"/>
            <a:ext cx="763368" cy="763368"/>
          </a:xfrm>
          <a:prstGeom prst="rect">
            <a:avLst/>
          </a:prstGeom>
          <a:noFill/>
          <a:ln>
            <a:noFill/>
          </a:ln>
        </p:spPr>
      </p:pic>
      <p:pic>
        <p:nvPicPr>
          <p:cNvPr id="58" name="Google Shape;58;p14"/>
          <p:cNvPicPr preferRelativeResize="0"/>
          <p:nvPr/>
        </p:nvPicPr>
        <p:blipFill rotWithShape="1">
          <a:blip r:embed="rId6">
            <a:alphaModFix/>
          </a:blip>
          <a:srcRect/>
          <a:stretch/>
        </p:blipFill>
        <p:spPr>
          <a:xfrm>
            <a:off x="982265" y="383364"/>
            <a:ext cx="806256" cy="806256"/>
          </a:xfrm>
          <a:prstGeom prst="rect">
            <a:avLst/>
          </a:prstGeom>
          <a:noFill/>
          <a:ln>
            <a:noFill/>
          </a:ln>
        </p:spPr>
      </p:pic>
      <p:sp>
        <p:nvSpPr>
          <p:cNvPr id="59" name="Google Shape;59;p14"/>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Yalnızca Başlık">
  <p:cSld name="2_Yalnızca Başlık">
    <p:spTree>
      <p:nvGrpSpPr>
        <p:cNvPr id="1" name="Shape 60"/>
        <p:cNvGrpSpPr/>
        <p:nvPr/>
      </p:nvGrpSpPr>
      <p:grpSpPr>
        <a:xfrm>
          <a:off x="0" y="0"/>
          <a:ext cx="0" cy="0"/>
          <a:chOff x="0" y="0"/>
          <a:chExt cx="0" cy="0"/>
        </a:xfrm>
      </p:grpSpPr>
      <p:pic>
        <p:nvPicPr>
          <p:cNvPr id="61" name="Google Shape;61;p15"/>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62" name="Google Shape;62;p15"/>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63" name="Google Shape;63;p15"/>
          <p:cNvPicPr preferRelativeResize="0"/>
          <p:nvPr/>
        </p:nvPicPr>
        <p:blipFill rotWithShape="1">
          <a:blip r:embed="rId4">
            <a:alphaModFix/>
          </a:blip>
          <a:srcRect/>
          <a:stretch/>
        </p:blipFill>
        <p:spPr>
          <a:xfrm>
            <a:off x="1070918" y="596567"/>
            <a:ext cx="10091351" cy="602578"/>
          </a:xfrm>
          <a:prstGeom prst="rect">
            <a:avLst/>
          </a:prstGeom>
          <a:noFill/>
          <a:ln>
            <a:noFill/>
          </a:ln>
        </p:spPr>
      </p:pic>
      <p:pic>
        <p:nvPicPr>
          <p:cNvPr id="64" name="Google Shape;64;p15"/>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65" name="Google Shape;65;p15"/>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6" name="Google Shape;66;p15"/>
          <p:cNvPicPr preferRelativeResize="0"/>
          <p:nvPr/>
        </p:nvPicPr>
        <p:blipFill rotWithShape="1">
          <a:blip r:embed="rId6">
            <a:alphaModFix/>
          </a:blip>
          <a:srcRect/>
          <a:stretch/>
        </p:blipFill>
        <p:spPr>
          <a:xfrm>
            <a:off x="10484518" y="426911"/>
            <a:ext cx="747960" cy="747960"/>
          </a:xfrm>
          <a:prstGeom prst="rect">
            <a:avLst/>
          </a:prstGeom>
          <a:noFill/>
          <a:ln>
            <a:noFill/>
          </a:ln>
        </p:spPr>
      </p:pic>
      <p:pic>
        <p:nvPicPr>
          <p:cNvPr id="67" name="Google Shape;67;p15"/>
          <p:cNvPicPr preferRelativeResize="0"/>
          <p:nvPr/>
        </p:nvPicPr>
        <p:blipFill rotWithShape="1">
          <a:blip r:embed="rId7">
            <a:alphaModFix/>
          </a:blip>
          <a:srcRect/>
          <a:stretch/>
        </p:blipFill>
        <p:spPr>
          <a:xfrm flipH="1">
            <a:off x="978568" y="451185"/>
            <a:ext cx="819478" cy="747960"/>
          </a:xfrm>
          <a:prstGeom prst="rect">
            <a:avLst/>
          </a:prstGeom>
          <a:noFill/>
          <a:ln>
            <a:noFill/>
          </a:ln>
        </p:spPr>
      </p:pic>
      <p:sp>
        <p:nvSpPr>
          <p:cNvPr id="68" name="Google Shape;68;p15"/>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ölüm Üstbilgisi">
  <p:cSld name="Bölüm Üstbilgisi">
    <p:spTree>
      <p:nvGrpSpPr>
        <p:cNvPr id="1" name="Shape 69"/>
        <p:cNvGrpSpPr/>
        <p:nvPr/>
      </p:nvGrpSpPr>
      <p:grpSpPr>
        <a:xfrm>
          <a:off x="0" y="0"/>
          <a:ext cx="0" cy="0"/>
          <a:chOff x="0" y="0"/>
          <a:chExt cx="0" cy="0"/>
        </a:xfrm>
      </p:grpSpPr>
      <p:sp>
        <p:nvSpPr>
          <p:cNvPr id="70" name="Google Shape;70;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1" name="Google Shape;7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74" name="Google Shape;74;p16"/>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75" name="Google Shape;75;p16"/>
          <p:cNvPicPr preferRelativeResize="0"/>
          <p:nvPr/>
        </p:nvPicPr>
        <p:blipFill rotWithShape="1">
          <a:blip r:embed="rId3">
            <a:alphaModFix/>
          </a:blip>
          <a:srcRect/>
          <a:stretch/>
        </p:blipFill>
        <p:spPr>
          <a:xfrm>
            <a:off x="-838200" y="3812798"/>
            <a:ext cx="12192000" cy="1511808"/>
          </a:xfrm>
          <a:prstGeom prst="rect">
            <a:avLst/>
          </a:prstGeom>
          <a:noFill/>
          <a:ln>
            <a:noFill/>
          </a:ln>
        </p:spPr>
      </p:pic>
      <p:pic>
        <p:nvPicPr>
          <p:cNvPr id="76" name="Google Shape;76;p16"/>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77" name="Google Shape;77;p16"/>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78" name="Google Shape;78;p16"/>
          <p:cNvSpPr txBox="1"/>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6000"/>
              <a:buFont typeface="Calibri"/>
              <a:buNone/>
            </a:pPr>
            <a:r>
              <a:rPr lang="tr-TR" sz="6000" b="1" i="0" u="none" strike="noStrike" cap="none">
                <a:solidFill>
                  <a:schemeClr val="lt1"/>
                </a:solidFill>
                <a:latin typeface="Calibri"/>
                <a:ea typeface="Calibri"/>
                <a:cs typeface="Calibri"/>
                <a:sym typeface="Calibri"/>
              </a:rPr>
              <a:t>ASIL BAŞLIK STİLİ İÇİN TIKLATIN</a:t>
            </a:r>
            <a:endParaRPr sz="6000" b="1"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79"/>
        <p:cNvGrpSpPr/>
        <p:nvPr/>
      </p:nvGrpSpPr>
      <p:grpSpPr>
        <a:xfrm>
          <a:off x="0" y="0"/>
          <a:ext cx="0" cy="0"/>
          <a:chOff x="0" y="0"/>
          <a:chExt cx="0" cy="0"/>
        </a:xfrm>
      </p:grpSpPr>
      <p:pic>
        <p:nvPicPr>
          <p:cNvPr id="80" name="Google Shape;80;p17"/>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81" name="Google Shape;81;p17"/>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82" name="Google Shape;82;p17"/>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83" name="Google Shape;83;p17"/>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84" name="Google Shape;84;p17"/>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85" name="Google Shape;85;p1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91"/>
        <p:cNvGrpSpPr/>
        <p:nvPr/>
      </p:nvGrpSpPr>
      <p:grpSpPr>
        <a:xfrm>
          <a:off x="0" y="0"/>
          <a:ext cx="0" cy="0"/>
          <a:chOff x="0" y="0"/>
          <a:chExt cx="0" cy="0"/>
        </a:xfrm>
      </p:grpSpPr>
      <p:pic>
        <p:nvPicPr>
          <p:cNvPr id="92" name="Google Shape;92;p18"/>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93" name="Google Shape;93;p18"/>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94" name="Google Shape;94;p18"/>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95" name="Google Shape;95;p18"/>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96" name="Google Shape;96;p18"/>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97" name="Google Shape;97;p18"/>
          <p:cNvSpPr txBox="1">
            <a:spLocks noGrp="1"/>
          </p:cNvSpPr>
          <p:nvPr>
            <p:ph type="title"/>
          </p:nvPr>
        </p:nvSpPr>
        <p:spPr>
          <a:xfrm>
            <a:off x="202114" y="541421"/>
            <a:ext cx="8641096" cy="60158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9" name="Google Shape;99;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1" name="Google Shape;101;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105"/>
        <p:cNvGrpSpPr/>
        <p:nvPr/>
      </p:nvGrpSpPr>
      <p:grpSpPr>
        <a:xfrm>
          <a:off x="0" y="0"/>
          <a:ext cx="0" cy="0"/>
          <a:chOff x="0" y="0"/>
          <a:chExt cx="0" cy="0"/>
        </a:xfrm>
      </p:grpSpPr>
      <p:pic>
        <p:nvPicPr>
          <p:cNvPr id="106" name="Google Shape;106;p19"/>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107" name="Google Shape;107;p19"/>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108" name="Google Shape;108;p19"/>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109" name="Google Shape;109;p19"/>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110" name="Google Shape;110;p19"/>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111" name="Google Shape;11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9"/>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
        <p:nvSpPr>
          <p:cNvPr id="10" name="Google Shape;10;p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2600"/>
              <a:buFont typeface="Calibri"/>
              <a:buNone/>
              <a:defRPr sz="2600" b="1"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Calibri"/>
              <a:buNone/>
            </a:pPr>
            <a:r>
              <a:rPr lang="tr-TR"/>
              <a:t>İŞ SAĞLIĞI VE GÜVENLİĞİ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11.3. Çalışanların Katılımının Sağlanması </a:t>
            </a:r>
            <a:endParaRPr lang="tr-TR" dirty="0"/>
          </a:p>
        </p:txBody>
      </p:sp>
      <p:sp>
        <p:nvSpPr>
          <p:cNvPr id="3" name="Metin Yer Tutucusu 2"/>
          <p:cNvSpPr>
            <a:spLocks noGrp="1"/>
          </p:cNvSpPr>
          <p:nvPr>
            <p:ph type="body" idx="1"/>
          </p:nvPr>
        </p:nvSpPr>
        <p:spPr/>
        <p:txBody>
          <a:bodyPr/>
          <a:lstStyle/>
          <a:p>
            <a:pPr marL="114300" indent="0">
              <a:buNone/>
            </a:pPr>
            <a:r>
              <a:rPr lang="tr-TR" dirty="0"/>
              <a:t>İşveren, görüş alma ve katılımın sağlanması konusunda, </a:t>
            </a:r>
            <a:r>
              <a:rPr lang="tr-TR" dirty="0" smtClean="0"/>
              <a:t>çalışanlara veya </a:t>
            </a:r>
            <a:r>
              <a:rPr lang="tr-TR" dirty="0"/>
              <a:t>iki ve daha fazla çalışan temsilcisinin bulunduğu </a:t>
            </a:r>
            <a:r>
              <a:rPr lang="tr-TR" dirty="0" smtClean="0"/>
              <a:t>işyerlerinde varsa </a:t>
            </a:r>
            <a:r>
              <a:rPr lang="tr-TR" dirty="0"/>
              <a:t>işyeri yetkili sendika temsilcilerine yoksa </a:t>
            </a:r>
            <a:r>
              <a:rPr lang="tr-TR" dirty="0" smtClean="0"/>
              <a:t>çalışan temsilcilerine </a:t>
            </a:r>
            <a:r>
              <a:rPr lang="tr-TR" dirty="0"/>
              <a:t>aşağıdaki imkânları sağlar</a:t>
            </a:r>
            <a:r>
              <a:rPr lang="tr-TR" dirty="0" smtClean="0"/>
              <a:t>:</a:t>
            </a:r>
          </a:p>
          <a:p>
            <a:pPr marL="114300" indent="0">
              <a:buNone/>
            </a:pPr>
            <a:endParaRPr lang="tr-TR" i="1"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9978" y="3497919"/>
            <a:ext cx="5614737" cy="2758686"/>
          </a:xfrm>
          <a:prstGeom prst="rect">
            <a:avLst/>
          </a:prstGeom>
        </p:spPr>
      </p:pic>
      <p:sp>
        <p:nvSpPr>
          <p:cNvPr id="5" name="Dikdörtgen 4"/>
          <p:cNvSpPr/>
          <p:nvPr/>
        </p:nvSpPr>
        <p:spPr>
          <a:xfrm>
            <a:off x="978568" y="2858773"/>
            <a:ext cx="5550569" cy="1323439"/>
          </a:xfrm>
          <a:prstGeom prst="rect">
            <a:avLst/>
          </a:prstGeom>
        </p:spPr>
        <p:txBody>
          <a:bodyPr wrap="square">
            <a:spAutoFit/>
          </a:bodyPr>
          <a:lstStyle/>
          <a:p>
            <a:r>
              <a:rPr lang="tr-TR" sz="2000" i="1" dirty="0">
                <a:latin typeface="Calibri" panose="020F0502020204030204" pitchFamily="34" charset="0"/>
                <a:cs typeface="Calibri" panose="020F0502020204030204" pitchFamily="34" charset="0"/>
              </a:rPr>
              <a:t>İş sağlığı ve güvenliği ile ilgili konularda görüşlerinin </a:t>
            </a:r>
            <a:r>
              <a:rPr lang="tr-TR" sz="2000" i="1" dirty="0" smtClean="0">
                <a:latin typeface="Calibri" panose="020F0502020204030204" pitchFamily="34" charset="0"/>
                <a:cs typeface="Calibri" panose="020F0502020204030204" pitchFamily="34" charset="0"/>
              </a:rPr>
              <a:t>alınması, teklif </a:t>
            </a:r>
            <a:r>
              <a:rPr lang="tr-TR" sz="2000" i="1" dirty="0">
                <a:latin typeface="Calibri" panose="020F0502020204030204" pitchFamily="34" charset="0"/>
                <a:cs typeface="Calibri" panose="020F0502020204030204" pitchFamily="34" charset="0"/>
              </a:rPr>
              <a:t>getirme hakkının tanınması ve bu konulardaki </a:t>
            </a:r>
            <a:r>
              <a:rPr lang="tr-TR" sz="2000" i="1" dirty="0" smtClean="0">
                <a:latin typeface="Calibri" panose="020F0502020204030204" pitchFamily="34" charset="0"/>
                <a:cs typeface="Calibri" panose="020F0502020204030204" pitchFamily="34" charset="0"/>
              </a:rPr>
              <a:t>görüşmelerde yer </a:t>
            </a:r>
            <a:r>
              <a:rPr lang="tr-TR" sz="2000" i="1" dirty="0">
                <a:latin typeface="Calibri" panose="020F0502020204030204" pitchFamily="34" charset="0"/>
                <a:cs typeface="Calibri" panose="020F0502020204030204" pitchFamily="34" charset="0"/>
              </a:rPr>
              <a:t>alma ve katılımlarının sağlanması.</a:t>
            </a:r>
          </a:p>
        </p:txBody>
      </p:sp>
      <p:sp>
        <p:nvSpPr>
          <p:cNvPr id="6" name="Dikdörtgen 5"/>
          <p:cNvSpPr/>
          <p:nvPr/>
        </p:nvSpPr>
        <p:spPr>
          <a:xfrm>
            <a:off x="6096000" y="5442612"/>
            <a:ext cx="6096000" cy="1015663"/>
          </a:xfrm>
          <a:prstGeom prst="rect">
            <a:avLst/>
          </a:prstGeom>
        </p:spPr>
        <p:txBody>
          <a:bodyPr>
            <a:spAutoFit/>
          </a:bodyPr>
          <a:lstStyle/>
          <a:p>
            <a:r>
              <a:rPr lang="tr-TR" sz="2000" i="1" dirty="0">
                <a:latin typeface="Calibri" panose="020F0502020204030204" pitchFamily="34" charset="0"/>
                <a:cs typeface="Calibri" panose="020F0502020204030204" pitchFamily="34" charset="0"/>
              </a:rPr>
              <a:t>Yeni teknolojilerin uygulanması, seçilecek iş ekipmanı, </a:t>
            </a:r>
            <a:r>
              <a:rPr lang="tr-TR" sz="2000" i="1" dirty="0" smtClean="0">
                <a:latin typeface="Calibri" panose="020F0502020204030204" pitchFamily="34" charset="0"/>
                <a:cs typeface="Calibri" panose="020F0502020204030204" pitchFamily="34" charset="0"/>
              </a:rPr>
              <a:t>çalışma ortamı </a:t>
            </a:r>
            <a:r>
              <a:rPr lang="tr-TR" sz="2000" i="1" dirty="0">
                <a:latin typeface="Calibri" panose="020F0502020204030204" pitchFamily="34" charset="0"/>
                <a:cs typeface="Calibri" panose="020F0502020204030204" pitchFamily="34" charset="0"/>
              </a:rPr>
              <a:t>ve şartlarının çalışanların sağlık ve </a:t>
            </a:r>
            <a:r>
              <a:rPr lang="tr-TR" sz="2000" i="1" dirty="0" smtClean="0">
                <a:latin typeface="Calibri" panose="020F0502020204030204" pitchFamily="34" charset="0"/>
                <a:cs typeface="Calibri" panose="020F0502020204030204" pitchFamily="34" charset="0"/>
              </a:rPr>
              <a:t>güvenliğine etkisi konularında </a:t>
            </a:r>
            <a:r>
              <a:rPr lang="tr-TR" sz="2000" i="1" dirty="0">
                <a:latin typeface="Calibri" panose="020F0502020204030204" pitchFamily="34" charset="0"/>
                <a:cs typeface="Calibri" panose="020F0502020204030204" pitchFamily="34" charset="0"/>
              </a:rPr>
              <a:t>görüşlerinin </a:t>
            </a:r>
            <a:r>
              <a:rPr lang="tr-TR" sz="2000" i="1" dirty="0" smtClean="0">
                <a:latin typeface="Calibri" panose="020F0502020204030204" pitchFamily="34" charset="0"/>
                <a:cs typeface="Calibri" panose="020F0502020204030204" pitchFamily="34" charset="0"/>
              </a:rPr>
              <a:t>alınması.</a:t>
            </a:r>
            <a:endParaRPr lang="tr-TR" sz="2000" i="1" dirty="0">
              <a:latin typeface="Calibri" panose="020F0502020204030204" pitchFamily="34" charset="0"/>
              <a:cs typeface="Calibri" panose="020F0502020204030204" pitchFamily="34" charset="0"/>
            </a:endParaRPr>
          </a:p>
        </p:txBody>
      </p:sp>
      <p:sp>
        <p:nvSpPr>
          <p:cNvPr id="7"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25589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FF"/>
                </a:solidFill>
              </a:rPr>
              <a:t>11.3. Çalışanların Katılımının Sağlanması </a:t>
            </a:r>
            <a:endParaRPr lang="tr-TR" dirty="0"/>
          </a:p>
        </p:txBody>
      </p:sp>
      <p:sp>
        <p:nvSpPr>
          <p:cNvPr id="3" name="Metin Yer Tutucusu 2"/>
          <p:cNvSpPr>
            <a:spLocks noGrp="1"/>
          </p:cNvSpPr>
          <p:nvPr>
            <p:ph type="body" idx="1"/>
          </p:nvPr>
        </p:nvSpPr>
        <p:spPr/>
        <p:txBody>
          <a:bodyPr/>
          <a:lstStyle/>
          <a:p>
            <a:pPr marL="114300" indent="0">
              <a:buNone/>
            </a:pPr>
            <a:r>
              <a:rPr lang="tr-TR" dirty="0"/>
              <a:t>İşveren, destek elemanları ile çalışan temsilcilerinin aşağıdaki konularda </a:t>
            </a:r>
            <a:r>
              <a:rPr lang="tr-TR" dirty="0" smtClean="0"/>
              <a:t>önceden görüşlerinin </a:t>
            </a:r>
            <a:r>
              <a:rPr lang="tr-TR" dirty="0"/>
              <a:t>alınmasını sağlar: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106"/>
            <a:ext cx="10603832" cy="4509894"/>
          </a:xfrm>
          <a:prstGeom prst="rect">
            <a:avLst/>
          </a:prstGeom>
        </p:spPr>
      </p:pic>
      <p:sp>
        <p:nvSpPr>
          <p:cNvPr id="5" name="Dikdörtgen 4"/>
          <p:cNvSpPr/>
          <p:nvPr/>
        </p:nvSpPr>
        <p:spPr>
          <a:xfrm>
            <a:off x="958703" y="6220344"/>
            <a:ext cx="4600940" cy="400110"/>
          </a:xfrm>
          <a:prstGeom prst="rect">
            <a:avLst/>
          </a:prstGeom>
        </p:spPr>
        <p:txBody>
          <a:bodyPr wrap="none">
            <a:spAutoFit/>
          </a:bodyPr>
          <a:lstStyle/>
          <a:p>
            <a:r>
              <a:rPr lang="tr-TR" sz="2000" dirty="0">
                <a:solidFill>
                  <a:schemeClr val="bg1"/>
                </a:solidFill>
                <a:latin typeface="Calibri" panose="020F0502020204030204" pitchFamily="34" charset="0"/>
                <a:cs typeface="Calibri" panose="020F0502020204030204" pitchFamily="34" charset="0"/>
              </a:rPr>
              <a:t>Çalışanlara verilecek eğitimin planlanması.</a:t>
            </a:r>
          </a:p>
        </p:txBody>
      </p:sp>
      <p:sp>
        <p:nvSpPr>
          <p:cNvPr id="6" name="Dikdörtgen 5"/>
          <p:cNvSpPr/>
          <p:nvPr/>
        </p:nvSpPr>
        <p:spPr>
          <a:xfrm>
            <a:off x="958703" y="5289980"/>
            <a:ext cx="3161443" cy="400110"/>
          </a:xfrm>
          <a:prstGeom prst="rect">
            <a:avLst/>
          </a:prstGeom>
        </p:spPr>
        <p:txBody>
          <a:bodyPr wrap="none">
            <a:spAutoFit/>
          </a:bodyPr>
          <a:lstStyle/>
          <a:p>
            <a:r>
              <a:rPr lang="tr-TR" sz="2000" dirty="0">
                <a:solidFill>
                  <a:schemeClr val="bg1"/>
                </a:solidFill>
                <a:latin typeface="Calibri" panose="020F0502020204030204" pitchFamily="34" charset="0"/>
                <a:cs typeface="Calibri" panose="020F0502020204030204" pitchFamily="34" charset="0"/>
              </a:rPr>
              <a:t>Çalışanların bilgilendirilmesi.</a:t>
            </a:r>
          </a:p>
        </p:txBody>
      </p:sp>
      <p:sp>
        <p:nvSpPr>
          <p:cNvPr id="7" name="Dikdörtgen 6"/>
          <p:cNvSpPr/>
          <p:nvPr/>
        </p:nvSpPr>
        <p:spPr>
          <a:xfrm>
            <a:off x="958703" y="4402998"/>
            <a:ext cx="9173955" cy="400110"/>
          </a:xfrm>
          <a:prstGeom prst="rect">
            <a:avLst/>
          </a:prstGeom>
        </p:spPr>
        <p:txBody>
          <a:bodyPr wrap="square">
            <a:spAutoFit/>
          </a:bodyPr>
          <a:lstStyle/>
          <a:p>
            <a:r>
              <a:rPr lang="tr-TR" sz="2000" dirty="0">
                <a:solidFill>
                  <a:srgbClr val="C00000"/>
                </a:solidFill>
                <a:latin typeface="Calibri" panose="020F0502020204030204" pitchFamily="34" charset="0"/>
                <a:cs typeface="Calibri" panose="020F0502020204030204" pitchFamily="34" charset="0"/>
              </a:rPr>
              <a:t>Sağlık ve güvenlik risklerinin önlenmesi ve koruyucu hizmetlerin yürütülmesi.</a:t>
            </a:r>
          </a:p>
        </p:txBody>
      </p:sp>
      <p:sp>
        <p:nvSpPr>
          <p:cNvPr id="8" name="Dikdörtgen 7"/>
          <p:cNvSpPr/>
          <p:nvPr/>
        </p:nvSpPr>
        <p:spPr>
          <a:xfrm>
            <a:off x="958703" y="3239034"/>
            <a:ext cx="7555832" cy="1015663"/>
          </a:xfrm>
          <a:prstGeom prst="rect">
            <a:avLst/>
          </a:prstGeom>
        </p:spPr>
        <p:txBody>
          <a:bodyPr wrap="square">
            <a:spAutoFit/>
          </a:bodyPr>
          <a:lstStyle/>
          <a:p>
            <a:r>
              <a:rPr lang="tr-TR" sz="2000" dirty="0">
                <a:solidFill>
                  <a:schemeClr val="bg1"/>
                </a:solidFill>
                <a:latin typeface="Calibri" panose="020F0502020204030204" pitchFamily="34" charset="0"/>
                <a:cs typeface="Calibri" panose="020F0502020204030204" pitchFamily="34" charset="0"/>
              </a:rPr>
              <a:t>Risk değerlendirmesi yapılarak, alınması gereken koruyucu ve önleyici</a:t>
            </a:r>
          </a:p>
          <a:p>
            <a:r>
              <a:rPr lang="tr-TR" sz="2000" dirty="0">
                <a:solidFill>
                  <a:schemeClr val="bg1"/>
                </a:solidFill>
                <a:latin typeface="Calibri" panose="020F0502020204030204" pitchFamily="34" charset="0"/>
                <a:cs typeface="Calibri" panose="020F0502020204030204" pitchFamily="34" charset="0"/>
              </a:rPr>
              <a:t>tedbirlerin ve kullanılması gereken koruyucu donanım ve ekipmanın</a:t>
            </a:r>
          </a:p>
          <a:p>
            <a:r>
              <a:rPr lang="tr-TR" sz="2000" dirty="0">
                <a:solidFill>
                  <a:schemeClr val="bg1"/>
                </a:solidFill>
                <a:latin typeface="Calibri" panose="020F0502020204030204" pitchFamily="34" charset="0"/>
                <a:cs typeface="Calibri" panose="020F0502020204030204" pitchFamily="34" charset="0"/>
              </a:rPr>
              <a:t>belirlenmesi.</a:t>
            </a:r>
          </a:p>
        </p:txBody>
      </p:sp>
      <p:sp>
        <p:nvSpPr>
          <p:cNvPr id="9" name="Dikdörtgen 8"/>
          <p:cNvSpPr/>
          <p:nvPr/>
        </p:nvSpPr>
        <p:spPr>
          <a:xfrm>
            <a:off x="958703" y="2283004"/>
            <a:ext cx="8566484" cy="1015663"/>
          </a:xfrm>
          <a:prstGeom prst="rect">
            <a:avLst/>
          </a:prstGeom>
        </p:spPr>
        <p:txBody>
          <a:bodyPr wrap="square">
            <a:spAutoFit/>
          </a:bodyPr>
          <a:lstStyle/>
          <a:p>
            <a:r>
              <a:rPr lang="tr-TR" sz="2000" dirty="0">
                <a:solidFill>
                  <a:schemeClr val="bg1"/>
                </a:solidFill>
                <a:latin typeface="Calibri" panose="020F0502020204030204" pitchFamily="34" charset="0"/>
                <a:cs typeface="Calibri" panose="020F0502020204030204" pitchFamily="34" charset="0"/>
              </a:rPr>
              <a:t>İşyerinden görevlendirilecek veya işyeri dışından hizmet alınacak işyeri hekimi,</a:t>
            </a:r>
          </a:p>
          <a:p>
            <a:r>
              <a:rPr lang="tr-TR" sz="2000" dirty="0">
                <a:solidFill>
                  <a:schemeClr val="bg1"/>
                </a:solidFill>
                <a:latin typeface="Calibri" panose="020F0502020204030204" pitchFamily="34" charset="0"/>
                <a:cs typeface="Calibri" panose="020F0502020204030204" pitchFamily="34" charset="0"/>
              </a:rPr>
              <a:t>iş güvenliği uzmanı ve diğer personel ile ilk yardım, yangınla mücadele ve</a:t>
            </a:r>
          </a:p>
          <a:p>
            <a:r>
              <a:rPr lang="tr-TR" sz="2000" dirty="0">
                <a:solidFill>
                  <a:schemeClr val="bg1"/>
                </a:solidFill>
                <a:latin typeface="Calibri" panose="020F0502020204030204" pitchFamily="34" charset="0"/>
                <a:cs typeface="Calibri" panose="020F0502020204030204" pitchFamily="34" charset="0"/>
              </a:rPr>
              <a:t>tahliye işleri için kişilerin görevlendirilmesi.</a:t>
            </a:r>
          </a:p>
        </p:txBody>
      </p:sp>
      <p:sp>
        <p:nvSpPr>
          <p:cNvPr id="10"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2378469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11.3. Çalışanların Katılımının Sağlanması </a:t>
            </a:r>
          </a:p>
        </p:txBody>
      </p:sp>
      <p:sp>
        <p:nvSpPr>
          <p:cNvPr id="3" name="Metin Yer Tutucusu 2"/>
          <p:cNvSpPr>
            <a:spLocks noGrp="1"/>
          </p:cNvSpPr>
          <p:nvPr>
            <p:ph type="body" idx="1"/>
          </p:nvPr>
        </p:nvSpPr>
        <p:spPr/>
        <p:txBody>
          <a:bodyPr/>
          <a:lstStyle/>
          <a:p>
            <a:pPr marL="114300" indent="0">
              <a:buNone/>
            </a:pPr>
            <a:r>
              <a:rPr lang="tr-TR" dirty="0"/>
              <a:t>Çalışanların veya çalışan temsilcilerinin, işyerinde </a:t>
            </a:r>
            <a:r>
              <a:rPr lang="tr-TR" dirty="0" smtClean="0"/>
              <a:t>iş sağlığı </a:t>
            </a:r>
            <a:r>
              <a:rPr lang="tr-TR" dirty="0"/>
              <a:t>ve güvenliği için alınan önlemlerin </a:t>
            </a:r>
            <a:r>
              <a:rPr lang="tr-TR" dirty="0" smtClean="0"/>
              <a:t>yetersiz olduğu </a:t>
            </a:r>
            <a:r>
              <a:rPr lang="tr-TR" dirty="0"/>
              <a:t>durumlarda veya teftiş sırasında, </a:t>
            </a:r>
            <a:r>
              <a:rPr lang="tr-TR" dirty="0" smtClean="0"/>
              <a:t>yetkili makama </a:t>
            </a:r>
            <a:r>
              <a:rPr lang="tr-TR" dirty="0"/>
              <a:t>başvurmalarından dolayı </a:t>
            </a:r>
            <a:r>
              <a:rPr lang="tr-TR" dirty="0" smtClean="0"/>
              <a:t>hakları kısıtlanamaz</a:t>
            </a:r>
            <a:r>
              <a:rPr lang="tr-TR" dirty="0"/>
              <a:t>.</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1958" y="2851678"/>
            <a:ext cx="5068805" cy="4254724"/>
          </a:xfrm>
          <a:prstGeom prst="rect">
            <a:avLst/>
          </a:prstGeom>
        </p:spPr>
      </p:pic>
      <p:sp>
        <p:nvSpPr>
          <p:cNvPr id="5"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4263777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11.4. Kayıt Tutulması </a:t>
            </a:r>
            <a:endParaRPr lang="tr-TR" dirty="0"/>
          </a:p>
        </p:txBody>
      </p:sp>
      <p:sp>
        <p:nvSpPr>
          <p:cNvPr id="3" name="Metin Yer Tutucusu 2"/>
          <p:cNvSpPr>
            <a:spLocks noGrp="1"/>
          </p:cNvSpPr>
          <p:nvPr>
            <p:ph type="body" idx="1"/>
          </p:nvPr>
        </p:nvSpPr>
        <p:spPr>
          <a:xfrm>
            <a:off x="856129" y="1394691"/>
            <a:ext cx="10515600" cy="2536266"/>
          </a:xfrm>
        </p:spPr>
        <p:txBody>
          <a:bodyPr>
            <a:normAutofit/>
          </a:bodyPr>
          <a:lstStyle/>
          <a:p>
            <a:pPr marL="114300" indent="0">
              <a:buNone/>
            </a:pPr>
            <a:r>
              <a:rPr lang="tr-TR" sz="2200" dirty="0"/>
              <a:t>İş güvenliği uzmanı ve işyeri hekimi, </a:t>
            </a:r>
            <a:r>
              <a:rPr lang="tr-TR" sz="2200" dirty="0" smtClean="0"/>
              <a:t>görevlendirildikleri işyerinde </a:t>
            </a:r>
            <a:r>
              <a:rPr lang="tr-TR" sz="2200" dirty="0"/>
              <a:t>yapılan çalışmalara ilişkin yapacakları tespit </a:t>
            </a:r>
            <a:r>
              <a:rPr lang="tr-TR" sz="2200" dirty="0" smtClean="0"/>
              <a:t>ve tavsiyeler </a:t>
            </a:r>
            <a:r>
              <a:rPr lang="tr-TR" sz="2200" dirty="0"/>
              <a:t>ile gerekli gördükleri diğer hususları </a:t>
            </a:r>
            <a:r>
              <a:rPr lang="tr-TR" sz="2200" dirty="0" smtClean="0"/>
              <a:t>onaylı deftere </a:t>
            </a:r>
            <a:r>
              <a:rPr lang="tr-TR" sz="2200" dirty="0"/>
              <a:t>yazar. Onaylı defter bir asıl ve 2 suret </a:t>
            </a:r>
            <a:r>
              <a:rPr lang="tr-TR" sz="2200" dirty="0" smtClean="0"/>
              <a:t>olacak şekilde </a:t>
            </a:r>
            <a:r>
              <a:rPr lang="tr-TR" sz="2200" dirty="0"/>
              <a:t>düzenlenir. Onaylı defter işyerinin bağlı </a:t>
            </a:r>
            <a:r>
              <a:rPr lang="tr-TR" sz="2200" dirty="0" smtClean="0"/>
              <a:t>bulunduğu çalışma </a:t>
            </a:r>
            <a:r>
              <a:rPr lang="tr-TR" sz="2200" dirty="0"/>
              <a:t>ve iş kurumu il müdürlükleri, Genel </a:t>
            </a:r>
            <a:r>
              <a:rPr lang="tr-TR" sz="2200" dirty="0" smtClean="0"/>
              <a:t>Müdürlük veya </a:t>
            </a:r>
            <a:r>
              <a:rPr lang="tr-TR" sz="2200" dirty="0"/>
              <a:t>noterce her sayfası mühürlenmek suretiyle onaylanır</a:t>
            </a:r>
            <a:r>
              <a:rPr lang="tr-TR" sz="2200" dirty="0" smtClean="0"/>
              <a:t>.</a:t>
            </a:r>
            <a:endParaRPr lang="tr-TR" sz="2200" dirty="0"/>
          </a:p>
          <a:p>
            <a:pPr marL="114300" indent="0">
              <a:buNone/>
            </a:pPr>
            <a:endParaRPr lang="tr-TR" sz="2200" dirty="0" smtClean="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0777" y="3380395"/>
            <a:ext cx="4081786" cy="3754151"/>
          </a:xfrm>
          <a:prstGeom prst="rect">
            <a:avLst/>
          </a:prstGeom>
        </p:spPr>
      </p:pic>
      <p:sp>
        <p:nvSpPr>
          <p:cNvPr id="5"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
        <p:nvSpPr>
          <p:cNvPr id="6" name="Dikdörtgen 5"/>
          <p:cNvSpPr/>
          <p:nvPr/>
        </p:nvSpPr>
        <p:spPr>
          <a:xfrm>
            <a:off x="856128" y="3380395"/>
            <a:ext cx="8943653" cy="2123658"/>
          </a:xfrm>
          <a:prstGeom prst="rect">
            <a:avLst/>
          </a:prstGeom>
        </p:spPr>
        <p:txBody>
          <a:bodyPr wrap="square">
            <a:spAutoFit/>
          </a:bodyPr>
          <a:lstStyle/>
          <a:p>
            <a:pPr marL="114300" lvl="0"/>
            <a:r>
              <a:rPr lang="tr-TR" sz="2200" dirty="0">
                <a:latin typeface="Calibri" panose="020F0502020204030204" pitchFamily="34" charset="0"/>
                <a:ea typeface="Calibri" panose="020F0502020204030204" pitchFamily="34" charset="0"/>
                <a:cs typeface="Calibri" panose="020F0502020204030204" pitchFamily="34" charset="0"/>
              </a:rPr>
              <a:t>Onaylı defterin asıl sureti işveren tarafından muhafaza edilir. Diğer suretleri ise iş güvenliği uzmanı ve işyeri hekimi tarafından saklanır. Teftişe yetkili iş müfettişlerinin her istediğinde işveren onaylı defteri göstermek zorundadır. Onaylı defter; iş güvenliği uzmanı, işyeri hekimi ile işveren veya işveren vekili tarafından imzalanır. Defterin imzalanması ve düzenli tutulmasından işveren veya işveren vekili sorumludur.</a:t>
            </a:r>
            <a:endParaRPr lang="tr-TR" sz="2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6462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dirty="0"/>
              <a:t>11.5. İş Sağlığı ve Güvenliğinin Sağlanmasında </a:t>
            </a:r>
            <a:r>
              <a:rPr lang="tr-TR" sz="2400" dirty="0" smtClean="0"/>
              <a:t>Çalışanların</a:t>
            </a:r>
            <a:r>
              <a:rPr lang="tr-TR" sz="2400" dirty="0"/>
              <a:t/>
            </a:r>
            <a:br>
              <a:rPr lang="tr-TR" sz="2400" dirty="0"/>
            </a:br>
            <a:r>
              <a:rPr lang="tr-TR" sz="2400" dirty="0"/>
              <a:t>Yükümlülükleri</a:t>
            </a:r>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l="-12922" t="512" r="12922" b="-512"/>
          <a:stretch/>
        </p:blipFill>
        <p:spPr>
          <a:xfrm>
            <a:off x="-1371600" y="1429825"/>
            <a:ext cx="10555706" cy="5248880"/>
          </a:xfrm>
          <a:prstGeom prst="rect">
            <a:avLst/>
          </a:prstGeom>
        </p:spPr>
      </p:pic>
      <p:sp>
        <p:nvSpPr>
          <p:cNvPr id="5" name="Dikdörtgen 4"/>
          <p:cNvSpPr/>
          <p:nvPr/>
        </p:nvSpPr>
        <p:spPr>
          <a:xfrm>
            <a:off x="3267565" y="1528434"/>
            <a:ext cx="3815468" cy="400110"/>
          </a:xfrm>
          <a:prstGeom prst="rect">
            <a:avLst/>
          </a:prstGeom>
        </p:spPr>
        <p:txBody>
          <a:bodyPr wrap="none">
            <a:spAutoFit/>
          </a:bodyPr>
          <a:lstStyle/>
          <a:p>
            <a:r>
              <a:rPr lang="es-ES" sz="2000" dirty="0">
                <a:solidFill>
                  <a:schemeClr val="bg1"/>
                </a:solidFill>
                <a:latin typeface="Calibri" panose="020F0502020204030204" pitchFamily="34" charset="0"/>
                <a:cs typeface="Calibri" panose="020F0502020204030204" pitchFamily="34" charset="0"/>
              </a:rPr>
              <a:t>İşverenin emir ve talimatlara uyma</a:t>
            </a:r>
            <a:endParaRPr lang="tr-TR" sz="2000" dirty="0">
              <a:solidFill>
                <a:schemeClr val="bg1"/>
              </a:solidFill>
              <a:latin typeface="Calibri" panose="020F0502020204030204" pitchFamily="34" charset="0"/>
              <a:cs typeface="Calibri" panose="020F0502020204030204" pitchFamily="34" charset="0"/>
            </a:endParaRPr>
          </a:p>
        </p:txBody>
      </p:sp>
      <p:sp>
        <p:nvSpPr>
          <p:cNvPr id="6" name="Dikdörtgen 5"/>
          <p:cNvSpPr/>
          <p:nvPr/>
        </p:nvSpPr>
        <p:spPr>
          <a:xfrm>
            <a:off x="3288552" y="2152882"/>
            <a:ext cx="4296369" cy="400110"/>
          </a:xfrm>
          <a:prstGeom prst="rect">
            <a:avLst/>
          </a:prstGeom>
        </p:spPr>
        <p:txBody>
          <a:bodyPr wrap="none">
            <a:spAutoFit/>
          </a:bodyPr>
          <a:lstStyle/>
          <a:p>
            <a:r>
              <a:rPr lang="tr-TR" sz="2000" dirty="0">
                <a:solidFill>
                  <a:schemeClr val="bg1"/>
                </a:solidFill>
                <a:latin typeface="Calibri" panose="020F0502020204030204" pitchFamily="34" charset="0"/>
                <a:cs typeface="Calibri" panose="020F0502020204030204" pitchFamily="34" charset="0"/>
              </a:rPr>
              <a:t>İş sağlığı ve güvenliği önlemlerine uyma</a:t>
            </a:r>
          </a:p>
        </p:txBody>
      </p:sp>
      <p:sp>
        <p:nvSpPr>
          <p:cNvPr id="7" name="Dikdörtgen 6"/>
          <p:cNvSpPr/>
          <p:nvPr/>
        </p:nvSpPr>
        <p:spPr>
          <a:xfrm>
            <a:off x="3288552" y="2833752"/>
            <a:ext cx="5916541" cy="400110"/>
          </a:xfrm>
          <a:prstGeom prst="rect">
            <a:avLst/>
          </a:prstGeom>
        </p:spPr>
        <p:txBody>
          <a:bodyPr wrap="square">
            <a:spAutoFit/>
          </a:bodyPr>
          <a:lstStyle/>
          <a:p>
            <a:r>
              <a:rPr lang="tr-TR" sz="2000" dirty="0">
                <a:solidFill>
                  <a:schemeClr val="bg1"/>
                </a:solidFill>
                <a:latin typeface="Calibri" panose="020F0502020204030204" pitchFamily="34" charset="0"/>
                <a:cs typeface="Calibri" panose="020F0502020204030204" pitchFamily="34" charset="0"/>
              </a:rPr>
              <a:t>Kendilerini ve diğer çalışanları tehlikeye düşürmeme</a:t>
            </a:r>
          </a:p>
        </p:txBody>
      </p:sp>
      <p:sp>
        <p:nvSpPr>
          <p:cNvPr id="8" name="Dikdörtgen 7"/>
          <p:cNvSpPr/>
          <p:nvPr/>
        </p:nvSpPr>
        <p:spPr>
          <a:xfrm>
            <a:off x="3267565" y="3343557"/>
            <a:ext cx="5614893" cy="707886"/>
          </a:xfrm>
          <a:prstGeom prst="rect">
            <a:avLst/>
          </a:prstGeom>
        </p:spPr>
        <p:txBody>
          <a:bodyPr wrap="square">
            <a:spAutoFit/>
          </a:bodyPr>
          <a:lstStyle/>
          <a:p>
            <a:r>
              <a:rPr lang="tr-TR" sz="2000" dirty="0">
                <a:solidFill>
                  <a:schemeClr val="bg1"/>
                </a:solidFill>
                <a:latin typeface="Calibri" panose="020F0502020204030204" pitchFamily="34" charset="0"/>
                <a:cs typeface="Calibri" panose="020F0502020204030204" pitchFamily="34" charset="0"/>
              </a:rPr>
              <a:t>Kendilerine tahsis edilen makine, araç ve gereçleri usulüne uygun kullanma</a:t>
            </a:r>
          </a:p>
        </p:txBody>
      </p:sp>
      <p:sp>
        <p:nvSpPr>
          <p:cNvPr id="9" name="Dikdörtgen 8"/>
          <p:cNvSpPr/>
          <p:nvPr/>
        </p:nvSpPr>
        <p:spPr>
          <a:xfrm>
            <a:off x="3288552" y="4158923"/>
            <a:ext cx="3852337" cy="400110"/>
          </a:xfrm>
          <a:prstGeom prst="rect">
            <a:avLst/>
          </a:prstGeom>
        </p:spPr>
        <p:txBody>
          <a:bodyPr wrap="none">
            <a:spAutoFit/>
          </a:bodyPr>
          <a:lstStyle/>
          <a:p>
            <a:r>
              <a:rPr lang="tr-TR" sz="2000" dirty="0">
                <a:solidFill>
                  <a:schemeClr val="bg1"/>
                </a:solidFill>
                <a:latin typeface="Calibri" panose="020F0502020204030204" pitchFamily="34" charset="0"/>
                <a:cs typeface="Calibri" panose="020F0502020204030204" pitchFamily="34" charset="0"/>
              </a:rPr>
              <a:t>Kişisel koruyucu donanım kullanma</a:t>
            </a:r>
          </a:p>
        </p:txBody>
      </p:sp>
      <p:sp>
        <p:nvSpPr>
          <p:cNvPr id="10" name="Dikdörtgen 9"/>
          <p:cNvSpPr/>
          <p:nvPr/>
        </p:nvSpPr>
        <p:spPr>
          <a:xfrm>
            <a:off x="3288552" y="4643334"/>
            <a:ext cx="6176210" cy="707886"/>
          </a:xfrm>
          <a:prstGeom prst="rect">
            <a:avLst/>
          </a:prstGeom>
        </p:spPr>
        <p:txBody>
          <a:bodyPr wrap="square">
            <a:spAutoFit/>
          </a:bodyPr>
          <a:lstStyle/>
          <a:p>
            <a:r>
              <a:rPr lang="tr-TR" sz="2000" dirty="0">
                <a:solidFill>
                  <a:schemeClr val="bg1"/>
                </a:solidFill>
                <a:latin typeface="Calibri" panose="020F0502020204030204" pitchFamily="34" charset="0"/>
                <a:cs typeface="Calibri" panose="020F0502020204030204" pitchFamily="34" charset="0"/>
              </a:rPr>
              <a:t>Ciddi ve yakın tehlike ile karşılaşıldığında işverene veya çalışan temsilcisine </a:t>
            </a:r>
            <a:r>
              <a:rPr lang="tr-TR" sz="2000" dirty="0" smtClean="0">
                <a:solidFill>
                  <a:schemeClr val="bg1"/>
                </a:solidFill>
                <a:latin typeface="Calibri" panose="020F0502020204030204" pitchFamily="34" charset="0"/>
                <a:cs typeface="Calibri" panose="020F0502020204030204" pitchFamily="34" charset="0"/>
              </a:rPr>
              <a:t>haber verme</a:t>
            </a:r>
            <a:endParaRPr lang="tr-TR" sz="2000" dirty="0">
              <a:solidFill>
                <a:schemeClr val="bg1"/>
              </a:solidFill>
              <a:latin typeface="Calibri" panose="020F0502020204030204" pitchFamily="34" charset="0"/>
              <a:cs typeface="Calibri" panose="020F0502020204030204" pitchFamily="34" charset="0"/>
            </a:endParaRPr>
          </a:p>
        </p:txBody>
      </p:sp>
      <p:sp>
        <p:nvSpPr>
          <p:cNvPr id="11" name="Dikdörtgen 10"/>
          <p:cNvSpPr/>
          <p:nvPr/>
        </p:nvSpPr>
        <p:spPr>
          <a:xfrm>
            <a:off x="3288552" y="5471984"/>
            <a:ext cx="5916541" cy="400110"/>
          </a:xfrm>
          <a:prstGeom prst="rect">
            <a:avLst/>
          </a:prstGeom>
        </p:spPr>
        <p:txBody>
          <a:bodyPr wrap="square">
            <a:spAutoFit/>
          </a:bodyPr>
          <a:lstStyle/>
          <a:p>
            <a:r>
              <a:rPr lang="tr-TR" sz="2000" dirty="0">
                <a:solidFill>
                  <a:schemeClr val="bg1"/>
                </a:solidFill>
                <a:latin typeface="Calibri" panose="020F0502020204030204" pitchFamily="34" charset="0"/>
                <a:cs typeface="Calibri" panose="020F0502020204030204" pitchFamily="34" charset="0"/>
              </a:rPr>
              <a:t>Bağımlılık yapan maddeleri kullanma yasağına uyma</a:t>
            </a:r>
          </a:p>
        </p:txBody>
      </p:sp>
      <p:sp>
        <p:nvSpPr>
          <p:cNvPr id="12" name="Dikdörtgen 11"/>
          <p:cNvSpPr/>
          <p:nvPr/>
        </p:nvSpPr>
        <p:spPr>
          <a:xfrm>
            <a:off x="3288552" y="5982226"/>
            <a:ext cx="6561221" cy="707886"/>
          </a:xfrm>
          <a:prstGeom prst="rect">
            <a:avLst/>
          </a:prstGeom>
        </p:spPr>
        <p:txBody>
          <a:bodyPr wrap="square">
            <a:spAutoFit/>
          </a:bodyPr>
          <a:lstStyle/>
          <a:p>
            <a:r>
              <a:rPr lang="tr-TR" sz="2000" dirty="0">
                <a:solidFill>
                  <a:schemeClr val="bg1"/>
                </a:solidFill>
                <a:latin typeface="Calibri" panose="020F0502020204030204" pitchFamily="34" charset="0"/>
                <a:cs typeface="Calibri" panose="020F0502020204030204" pitchFamily="34" charset="0"/>
              </a:rPr>
              <a:t>Tespit edilen noksanlıkların giderilmesi için işveren ve çalışan temsilcisi ile </a:t>
            </a:r>
            <a:r>
              <a:rPr lang="tr-TR" sz="2000" dirty="0" smtClean="0">
                <a:solidFill>
                  <a:schemeClr val="bg1"/>
                </a:solidFill>
                <a:latin typeface="Calibri" panose="020F0502020204030204" pitchFamily="34" charset="0"/>
                <a:cs typeface="Calibri" panose="020F0502020204030204" pitchFamily="34" charset="0"/>
              </a:rPr>
              <a:t>işbirliği</a:t>
            </a:r>
            <a:r>
              <a:rPr lang="tr-TR" sz="2000" dirty="0">
                <a:solidFill>
                  <a:schemeClr val="bg1"/>
                </a:solidFill>
                <a:latin typeface="Calibri" panose="020F0502020204030204" pitchFamily="34" charset="0"/>
                <a:cs typeface="Calibri" panose="020F0502020204030204" pitchFamily="34" charset="0"/>
              </a:rPr>
              <a:t> </a:t>
            </a:r>
            <a:r>
              <a:rPr lang="tr-TR" sz="2000" dirty="0" smtClean="0">
                <a:solidFill>
                  <a:schemeClr val="bg1"/>
                </a:solidFill>
                <a:latin typeface="Calibri" panose="020F0502020204030204" pitchFamily="34" charset="0"/>
                <a:cs typeface="Calibri" panose="020F0502020204030204" pitchFamily="34" charset="0"/>
              </a:rPr>
              <a:t>yapma</a:t>
            </a:r>
            <a:endParaRPr lang="tr-TR" sz="2000" dirty="0">
              <a:solidFill>
                <a:schemeClr val="bg1"/>
              </a:solidFill>
              <a:latin typeface="Calibri" panose="020F0502020204030204" pitchFamily="34" charset="0"/>
              <a:cs typeface="Calibri" panose="020F0502020204030204" pitchFamily="34" charset="0"/>
            </a:endParaRPr>
          </a:p>
        </p:txBody>
      </p:sp>
      <p:sp>
        <p:nvSpPr>
          <p:cNvPr id="13"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60647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11.6. İşverenin Emir ve Talimatlarına Uyma</a:t>
            </a:r>
            <a:endParaRPr lang="tr-TR" dirty="0"/>
          </a:p>
        </p:txBody>
      </p:sp>
      <p:sp>
        <p:nvSpPr>
          <p:cNvPr id="3" name="Metin Yer Tutucusu 2"/>
          <p:cNvSpPr>
            <a:spLocks noGrp="1"/>
          </p:cNvSpPr>
          <p:nvPr>
            <p:ph type="body" idx="1"/>
          </p:nvPr>
        </p:nvSpPr>
        <p:spPr/>
        <p:txBody>
          <a:bodyPr>
            <a:normAutofit lnSpcReduction="10000"/>
          </a:bodyPr>
          <a:lstStyle/>
          <a:p>
            <a:pPr>
              <a:buFont typeface="Wingdings" panose="05000000000000000000" pitchFamily="2" charset="2"/>
              <a:buChar char="Ø"/>
            </a:pPr>
            <a:r>
              <a:rPr lang="tr-TR" dirty="0"/>
              <a:t>İşçi sadakat borcunun gereği olarak, işverenin yönetim </a:t>
            </a:r>
            <a:r>
              <a:rPr lang="tr-TR" dirty="0" smtClean="0"/>
              <a:t>hakkına dayanarak </a:t>
            </a:r>
            <a:r>
              <a:rPr lang="tr-TR" dirty="0"/>
              <a:t>verdiği, işin ifasına ve işçi sağlığı ve </a:t>
            </a:r>
            <a:r>
              <a:rPr lang="tr-TR" dirty="0" smtClean="0"/>
              <a:t>güvenliğine yönelik </a:t>
            </a:r>
            <a:r>
              <a:rPr lang="tr-TR" dirty="0"/>
              <a:t>emir ve talimatlarına uymak zorundadır</a:t>
            </a:r>
            <a:r>
              <a:rPr lang="tr-TR" dirty="0" smtClean="0"/>
              <a:t>. </a:t>
            </a:r>
          </a:p>
          <a:p>
            <a:pPr>
              <a:buFont typeface="Wingdings" panose="05000000000000000000" pitchFamily="2" charset="2"/>
              <a:buChar char="Ø"/>
            </a:pPr>
            <a:r>
              <a:rPr lang="tr-TR" dirty="0" smtClean="0"/>
              <a:t>İşçi</a:t>
            </a:r>
            <a:r>
              <a:rPr lang="tr-TR" dirty="0"/>
              <a:t>, iş sağlığı ve güvenliği konusunda alınan her türlü </a:t>
            </a:r>
            <a:r>
              <a:rPr lang="tr-TR" dirty="0" smtClean="0"/>
              <a:t>önleme uymakla </a:t>
            </a:r>
            <a:r>
              <a:rPr lang="tr-TR" dirty="0"/>
              <a:t>yükümlüdür.</a:t>
            </a:r>
          </a:p>
          <a:p>
            <a:pPr>
              <a:buFont typeface="Wingdings" panose="05000000000000000000" pitchFamily="2" charset="2"/>
              <a:buChar char="Ø"/>
            </a:pPr>
            <a:r>
              <a:rPr lang="tr-TR" dirty="0" smtClean="0"/>
              <a:t>İşçi</a:t>
            </a:r>
            <a:r>
              <a:rPr lang="tr-TR" dirty="0"/>
              <a:t>, kendisi ve hareketlerinden dolayı yaptıkları işten </a:t>
            </a:r>
            <a:r>
              <a:rPr lang="tr-TR" dirty="0" smtClean="0"/>
              <a:t/>
            </a:r>
            <a:br>
              <a:rPr lang="tr-TR" dirty="0" smtClean="0"/>
            </a:br>
            <a:r>
              <a:rPr lang="tr-TR" dirty="0" smtClean="0"/>
              <a:t>etkilenen diğer </a:t>
            </a:r>
            <a:r>
              <a:rPr lang="tr-TR" dirty="0"/>
              <a:t>çalışanların sağlık ve </a:t>
            </a:r>
            <a:r>
              <a:rPr lang="tr-TR" dirty="0" smtClean="0"/>
              <a:t/>
            </a:r>
            <a:br>
              <a:rPr lang="tr-TR" dirty="0" smtClean="0"/>
            </a:br>
            <a:r>
              <a:rPr lang="tr-TR" dirty="0" smtClean="0"/>
              <a:t>güvenliklerini tehlikeye düşürmemekle </a:t>
            </a:r>
            <a:br>
              <a:rPr lang="tr-TR" dirty="0" smtClean="0"/>
            </a:br>
            <a:r>
              <a:rPr lang="tr-TR" dirty="0" smtClean="0"/>
              <a:t>yükümlüdür.</a:t>
            </a:r>
          </a:p>
          <a:p>
            <a:pPr>
              <a:buFont typeface="Wingdings" panose="05000000000000000000" pitchFamily="2" charset="2"/>
              <a:buChar char="Ø"/>
            </a:pPr>
            <a:r>
              <a:rPr lang="tr-TR" dirty="0" smtClean="0"/>
              <a:t>İşçi </a:t>
            </a:r>
            <a:r>
              <a:rPr lang="tr-TR" dirty="0"/>
              <a:t>işverenin düzenlediği eğitimlere </a:t>
            </a:r>
            <a:r>
              <a:rPr lang="tr-TR" dirty="0" smtClean="0"/>
              <a:t/>
            </a:r>
            <a:br>
              <a:rPr lang="tr-TR" dirty="0" smtClean="0"/>
            </a:br>
            <a:r>
              <a:rPr lang="tr-TR" dirty="0" smtClean="0"/>
              <a:t>katılmak</a:t>
            </a:r>
            <a:r>
              <a:rPr lang="tr-TR" dirty="0"/>
              <a:t>, iş </a:t>
            </a:r>
            <a:r>
              <a:rPr lang="tr-TR" dirty="0" smtClean="0"/>
              <a:t>güvenliği uzmanı</a:t>
            </a:r>
            <a:r>
              <a:rPr lang="tr-TR" dirty="0"/>
              <a:t>, </a:t>
            </a:r>
            <a:r>
              <a:rPr lang="tr-TR" dirty="0" smtClean="0"/>
              <a:t/>
            </a:r>
            <a:br>
              <a:rPr lang="tr-TR" dirty="0" smtClean="0"/>
            </a:br>
            <a:r>
              <a:rPr lang="tr-TR" dirty="0" smtClean="0"/>
              <a:t>işyeri </a:t>
            </a:r>
            <a:r>
              <a:rPr lang="tr-TR" dirty="0"/>
              <a:t>hekimi ile işbirliği yapmakla </a:t>
            </a:r>
            <a:r>
              <a:rPr lang="tr-TR" dirty="0" smtClean="0"/>
              <a:t/>
            </a:r>
            <a:br>
              <a:rPr lang="tr-TR" dirty="0" smtClean="0"/>
            </a:br>
            <a:r>
              <a:rPr lang="tr-TR" dirty="0" smtClean="0"/>
              <a:t>yükümlüdür</a:t>
            </a:r>
            <a:r>
              <a:rPr lang="tr-TR" dirty="0"/>
              <a:t>.</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9054" y="3067930"/>
            <a:ext cx="7538027" cy="3790070"/>
          </a:xfrm>
          <a:prstGeom prst="rect">
            <a:avLst/>
          </a:prstGeom>
        </p:spPr>
      </p:pic>
      <p:sp>
        <p:nvSpPr>
          <p:cNvPr id="6"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2179321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11.7. Diğer Çalışanların Güvenliğini Tehdit Etmek</a:t>
            </a:r>
            <a:endParaRPr lang="tr-TR" dirty="0"/>
          </a:p>
        </p:txBody>
      </p:sp>
      <p:sp>
        <p:nvSpPr>
          <p:cNvPr id="3" name="Metin Yer Tutucusu 2"/>
          <p:cNvSpPr>
            <a:spLocks noGrp="1"/>
          </p:cNvSpPr>
          <p:nvPr>
            <p:ph type="body" idx="1"/>
          </p:nvPr>
        </p:nvSpPr>
        <p:spPr>
          <a:xfrm>
            <a:off x="838200" y="1384209"/>
            <a:ext cx="10792326" cy="4792754"/>
          </a:xfrm>
        </p:spPr>
        <p:txBody>
          <a:bodyPr>
            <a:normAutofit/>
          </a:bodyPr>
          <a:lstStyle/>
          <a:p>
            <a:pPr marL="114300" indent="0">
              <a:buNone/>
            </a:pPr>
            <a:r>
              <a:rPr lang="tr-TR" sz="2200" dirty="0"/>
              <a:t>Mahkemece işyerinde keşif yapılmış ve itfaiye görevlisi bilirkişi </a:t>
            </a:r>
            <a:r>
              <a:rPr lang="tr-TR" sz="2200" dirty="0" smtClean="0"/>
              <a:t>raporunda, davacının </a:t>
            </a:r>
            <a:r>
              <a:rPr lang="tr-TR" sz="2200" dirty="0"/>
              <a:t>sigara içtiği alanda parlayıcı maddelerin bulunmadığı, </a:t>
            </a:r>
            <a:r>
              <a:rPr lang="tr-TR" sz="2200" dirty="0" smtClean="0"/>
              <a:t>ancak sigaranın </a:t>
            </a:r>
            <a:r>
              <a:rPr lang="tr-TR" sz="2200" dirty="0"/>
              <a:t>yakınlardaki straforların bulunduğu bölüme atılması </a:t>
            </a:r>
            <a:r>
              <a:rPr lang="tr-TR" sz="2200" dirty="0" smtClean="0"/>
              <a:t>durumunda yangın </a:t>
            </a:r>
            <a:r>
              <a:rPr lang="tr-TR" sz="2200" dirty="0"/>
              <a:t>tehlikesinin olabileceği açıklanmıştır. Yine davacının sigara içtiği </a:t>
            </a:r>
            <a:r>
              <a:rPr lang="tr-TR" sz="2200" dirty="0" smtClean="0"/>
              <a:t>yerin yakınlarında </a:t>
            </a:r>
            <a:r>
              <a:rPr lang="tr-TR" sz="2200" dirty="0"/>
              <a:t>gaz odasının bulunduğu bilirkişi raporundan </a:t>
            </a:r>
            <a:r>
              <a:rPr lang="tr-TR" sz="2200" dirty="0" smtClean="0"/>
              <a:t>anlaşılmaktadır. </a:t>
            </a:r>
            <a:endParaRPr lang="tr-TR" sz="22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1002" y="2425052"/>
            <a:ext cx="4570998" cy="4432948"/>
          </a:xfrm>
          <a:prstGeom prst="rect">
            <a:avLst/>
          </a:prstGeom>
        </p:spPr>
      </p:pic>
      <p:sp>
        <p:nvSpPr>
          <p:cNvPr id="6" name="Dikdörtgen 5"/>
          <p:cNvSpPr/>
          <p:nvPr/>
        </p:nvSpPr>
        <p:spPr>
          <a:xfrm>
            <a:off x="838200" y="3260882"/>
            <a:ext cx="6782802" cy="2529923"/>
          </a:xfrm>
          <a:prstGeom prst="rect">
            <a:avLst/>
          </a:prstGeom>
        </p:spPr>
        <p:txBody>
          <a:bodyPr wrap="square">
            <a:spAutoFit/>
          </a:bodyPr>
          <a:lstStyle/>
          <a:p>
            <a:pPr marL="114300" lvl="0">
              <a:lnSpc>
                <a:spcPct val="90000"/>
              </a:lnSpc>
              <a:spcBef>
                <a:spcPts val="1000"/>
              </a:spcBef>
              <a:buSzPts val="1800"/>
            </a:pPr>
            <a:r>
              <a:rPr lang="tr-TR" sz="2200" dirty="0">
                <a:latin typeface="Calibri"/>
                <a:cs typeface="Calibri"/>
                <a:sym typeface="Calibri"/>
              </a:rPr>
              <a:t>Olay yerinin gösterildiği krokide de fabrika binası dışında ancak fabrika sahası içerisinde bir sigara içme yerinin bulunduğu görülmektedir. Ancak davacı işçi işverence tahsis edilen sigara içilen bölüm dışında ve yangın tehlikesi taşıyan bir bölgede sigara içmiştir. Bu durumda davacı işçi tarafından bu iş için ayrılmış özel bölüm dışında sigara içilerek işyeri güvenliğinin tehlikeye düşürüldüğü dosya içeriği ile sabit olmuştur.</a:t>
            </a:r>
          </a:p>
        </p:txBody>
      </p:sp>
      <p:sp>
        <p:nvSpPr>
          <p:cNvPr id="7"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3404333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FF"/>
                </a:solidFill>
              </a:rPr>
              <a:t>11.7. Diğer Çalışanların Güvenliğini Tehdit Etmek</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1221348"/>
            <a:ext cx="9047747" cy="5636652"/>
          </a:xfrm>
          <a:prstGeom prst="rect">
            <a:avLst/>
          </a:prstGeom>
        </p:spPr>
      </p:pic>
      <p:sp>
        <p:nvSpPr>
          <p:cNvPr id="5" name="Dikdörtgen 4"/>
          <p:cNvSpPr/>
          <p:nvPr/>
        </p:nvSpPr>
        <p:spPr>
          <a:xfrm>
            <a:off x="3497180" y="2408765"/>
            <a:ext cx="4940967" cy="3785652"/>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İş K.md. 77/1.e göre; “... işçiler de iş sağlığı ve güvenliği </a:t>
            </a:r>
            <a:r>
              <a:rPr lang="tr-TR" sz="2000" dirty="0" smtClean="0">
                <a:latin typeface="Calibri" panose="020F0502020204030204" pitchFamily="34" charset="0"/>
                <a:cs typeface="Calibri" panose="020F0502020204030204" pitchFamily="34" charset="0"/>
              </a:rPr>
              <a:t>konusunda alınan </a:t>
            </a:r>
            <a:r>
              <a:rPr lang="tr-TR" sz="2000" dirty="0">
                <a:latin typeface="Calibri" panose="020F0502020204030204" pitchFamily="34" charset="0"/>
                <a:cs typeface="Calibri" panose="020F0502020204030204" pitchFamily="34" charset="0"/>
              </a:rPr>
              <a:t>her türlü önleme uymakla yükümlüdürler.” Şu </a:t>
            </a:r>
            <a:r>
              <a:rPr lang="tr-TR" sz="2000" dirty="0" smtClean="0">
                <a:latin typeface="Calibri" panose="020F0502020204030204" pitchFamily="34" charset="0"/>
                <a:cs typeface="Calibri" panose="020F0502020204030204" pitchFamily="34" charset="0"/>
              </a:rPr>
              <a:t>halde, işverenin </a:t>
            </a:r>
            <a:r>
              <a:rPr lang="tr-TR" sz="2000" dirty="0">
                <a:latin typeface="Calibri" panose="020F0502020204030204" pitchFamily="34" charset="0"/>
                <a:cs typeface="Calibri" panose="020F0502020204030204" pitchFamily="34" charset="0"/>
              </a:rPr>
              <a:t>mevzuata göre almakla yükümlü olduğu iş sağlığı </a:t>
            </a:r>
            <a:r>
              <a:rPr lang="tr-TR" sz="2000" dirty="0" smtClean="0">
                <a:latin typeface="Calibri" panose="020F0502020204030204" pitchFamily="34" charset="0"/>
                <a:cs typeface="Calibri" panose="020F0502020204030204" pitchFamily="34" charset="0"/>
              </a:rPr>
              <a:t>ve güvenliği </a:t>
            </a:r>
            <a:r>
              <a:rPr lang="tr-TR" sz="2000" dirty="0">
                <a:latin typeface="Calibri" panose="020F0502020204030204" pitchFamily="34" charset="0"/>
                <a:cs typeface="Calibri" panose="020F0502020204030204" pitchFamily="34" charset="0"/>
              </a:rPr>
              <a:t>önlemlerine, kanunun emredici </a:t>
            </a:r>
            <a:r>
              <a:rPr lang="tr-TR" sz="2000" dirty="0" smtClean="0">
                <a:latin typeface="Calibri" panose="020F0502020204030204" pitchFamily="34" charset="0"/>
                <a:cs typeface="Calibri" panose="020F0502020204030204" pitchFamily="34" charset="0"/>
              </a:rPr>
              <a:t>hükümlerine rağmen, işçinin </a:t>
            </a:r>
            <a:r>
              <a:rPr lang="tr-TR" sz="2000" dirty="0">
                <a:latin typeface="Calibri" panose="020F0502020204030204" pitchFamily="34" charset="0"/>
                <a:cs typeface="Calibri" panose="020F0502020204030204" pitchFamily="34" charset="0"/>
              </a:rPr>
              <a:t>uymaması, bu önlemlerin gereklerini yerine </a:t>
            </a:r>
            <a:r>
              <a:rPr lang="tr-TR" sz="2000" dirty="0" smtClean="0">
                <a:latin typeface="Calibri" panose="020F0502020204030204" pitchFamily="34" charset="0"/>
                <a:cs typeface="Calibri" panose="020F0502020204030204" pitchFamily="34" charset="0"/>
              </a:rPr>
              <a:t>getirmemesi sonucu </a:t>
            </a:r>
            <a:r>
              <a:rPr lang="tr-TR" sz="2000" dirty="0">
                <a:latin typeface="Calibri" panose="020F0502020204030204" pitchFamily="34" charset="0"/>
                <a:cs typeface="Calibri" panose="020F0502020204030204" pitchFamily="34" charset="0"/>
              </a:rPr>
              <a:t>iş güvenliğini tehlikeye düşürmesi, tutum ve davranışları </a:t>
            </a:r>
            <a:r>
              <a:rPr lang="tr-TR" sz="2000" dirty="0" smtClean="0">
                <a:latin typeface="Calibri" panose="020F0502020204030204" pitchFamily="34" charset="0"/>
                <a:cs typeface="Calibri" panose="020F0502020204030204" pitchFamily="34" charset="0"/>
              </a:rPr>
              <a:t>ile işyeri </a:t>
            </a:r>
            <a:r>
              <a:rPr lang="tr-TR" sz="2000" dirty="0">
                <a:latin typeface="Calibri" panose="020F0502020204030204" pitchFamily="34" charset="0"/>
                <a:cs typeface="Calibri" panose="020F0502020204030204" pitchFamily="34" charset="0"/>
              </a:rPr>
              <a:t>ve diğer çalışanlar yönünden bir zarar riskini ortaya </a:t>
            </a:r>
            <a:r>
              <a:rPr lang="tr-TR" sz="2000" dirty="0" smtClean="0">
                <a:latin typeface="Calibri" panose="020F0502020204030204" pitchFamily="34" charset="0"/>
                <a:cs typeface="Calibri" panose="020F0502020204030204" pitchFamily="34" charset="0"/>
              </a:rPr>
              <a:t>çıkarması iş </a:t>
            </a:r>
            <a:r>
              <a:rPr lang="tr-TR" sz="2000" dirty="0">
                <a:latin typeface="Calibri" panose="020F0502020204030204" pitchFamily="34" charset="0"/>
                <a:cs typeface="Calibri" panose="020F0502020204030204" pitchFamily="34" charset="0"/>
              </a:rPr>
              <a:t>sözleşmesinin haklı nedenle derhal feshine yol açabilir.</a:t>
            </a:r>
          </a:p>
        </p:txBody>
      </p:sp>
      <p:sp>
        <p:nvSpPr>
          <p:cNvPr id="6"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14686988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11.8. Araç ve Gereçleri Usulüne Göre Kullanmak</a:t>
            </a:r>
            <a:endParaRPr lang="tr-TR" dirty="0"/>
          </a:p>
        </p:txBody>
      </p:sp>
      <p:sp>
        <p:nvSpPr>
          <p:cNvPr id="3" name="Metin Yer Tutucusu 2"/>
          <p:cNvSpPr>
            <a:spLocks noGrp="1"/>
          </p:cNvSpPr>
          <p:nvPr>
            <p:ph type="body" idx="1"/>
          </p:nvPr>
        </p:nvSpPr>
        <p:spPr/>
        <p:txBody>
          <a:bodyPr/>
          <a:lstStyle/>
          <a:p>
            <a:pPr marL="114300" indent="0">
              <a:buNone/>
            </a:pPr>
            <a:r>
              <a:rPr lang="tr-TR" dirty="0"/>
              <a:t>Çalışanlar işyerinde işveren tarafından tahsis edilen makine, </a:t>
            </a:r>
            <a:r>
              <a:rPr lang="tr-TR" dirty="0" smtClean="0"/>
              <a:t>cihaz, araç</a:t>
            </a:r>
            <a:r>
              <a:rPr lang="tr-TR" dirty="0"/>
              <a:t>, gereç, tehlikeli madde, taşıma ekipmanı ve diğer </a:t>
            </a:r>
            <a:r>
              <a:rPr lang="tr-TR" dirty="0" smtClean="0"/>
              <a:t>üretim araçlarını </a:t>
            </a:r>
            <a:r>
              <a:rPr lang="tr-TR" dirty="0"/>
              <a:t>kurallara uygun olarak kullanmak, bunların </a:t>
            </a:r>
            <a:r>
              <a:rPr lang="tr-TR" dirty="0" smtClean="0"/>
              <a:t>güvenlik donanımlarını </a:t>
            </a:r>
            <a:r>
              <a:rPr lang="tr-TR" dirty="0"/>
              <a:t>doğru olarak kullanmak, keyfi olarak çıkarmamak </a:t>
            </a:r>
            <a:r>
              <a:rPr lang="tr-TR" dirty="0" smtClean="0"/>
              <a:t>ve değiştirmemekle yükümlüdür. İşçinin </a:t>
            </a:r>
            <a:r>
              <a:rPr lang="tr-TR" dirty="0"/>
              <a:t>sadakat borcu, işverenin işi ve işyeri ile ilgili </a:t>
            </a:r>
            <a:r>
              <a:rPr lang="tr-TR" dirty="0" smtClean="0"/>
              <a:t>menfaatlerini korumak </a:t>
            </a:r>
            <a:r>
              <a:rPr lang="tr-TR" dirty="0"/>
              <a:t>ve onun menfaatlerine zarar verecek </a:t>
            </a:r>
            <a:r>
              <a:rPr lang="tr-TR" dirty="0" smtClean="0"/>
              <a:t>davranışlardan kaçınmasını </a:t>
            </a:r>
            <a:r>
              <a:rPr lang="tr-TR" dirty="0"/>
              <a:t>gerektirir.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5706" y="3106653"/>
            <a:ext cx="6096000" cy="3962400"/>
          </a:xfrm>
          <a:prstGeom prst="rect">
            <a:avLst/>
          </a:prstGeom>
        </p:spPr>
      </p:pic>
      <p:sp>
        <p:nvSpPr>
          <p:cNvPr id="5"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29494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FF"/>
                </a:solidFill>
              </a:rPr>
              <a:t>11.8. Araç ve Gereçleri Usulüne Göre Kullanmak</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283" y="733927"/>
            <a:ext cx="9689432" cy="6353662"/>
          </a:xfrm>
          <a:prstGeom prst="rect">
            <a:avLst/>
          </a:prstGeom>
        </p:spPr>
      </p:pic>
      <p:sp>
        <p:nvSpPr>
          <p:cNvPr id="5" name="Dikdörtgen 4"/>
          <p:cNvSpPr/>
          <p:nvPr/>
        </p:nvSpPr>
        <p:spPr>
          <a:xfrm rot="21386400">
            <a:off x="3189173" y="2582087"/>
            <a:ext cx="5855436" cy="3293209"/>
          </a:xfrm>
          <a:prstGeom prst="rect">
            <a:avLst/>
          </a:prstGeom>
          <a:solidFill>
            <a:schemeClr val="bg2">
              <a:lumMod val="20000"/>
              <a:lumOff val="80000"/>
            </a:schemeClr>
          </a:solidFill>
        </p:spPr>
        <p:txBody>
          <a:bodyPr wrap="square">
            <a:spAutoFit/>
          </a:bodyPr>
          <a:lstStyle/>
          <a:p>
            <a:r>
              <a:rPr lang="tr-TR" sz="1600" dirty="0" err="1">
                <a:latin typeface="Calibri" panose="020F0502020204030204" pitchFamily="34" charset="0"/>
                <a:cs typeface="Calibri" panose="020F0502020204030204" pitchFamily="34" charset="0"/>
              </a:rPr>
              <a:t>Zararlandırıcı</a:t>
            </a:r>
            <a:r>
              <a:rPr lang="tr-TR" sz="1600" dirty="0">
                <a:latin typeface="Calibri" panose="020F0502020204030204" pitchFamily="34" charset="0"/>
                <a:cs typeface="Calibri" panose="020F0502020204030204" pitchFamily="34" charset="0"/>
              </a:rPr>
              <a:t> olaya maruz kalan işçi, olay günü, davalıya ait işyerinde, </a:t>
            </a:r>
            <a:r>
              <a:rPr lang="tr-TR" sz="1600" dirty="0" smtClean="0">
                <a:latin typeface="Calibri" panose="020F0502020204030204" pitchFamily="34" charset="0"/>
                <a:cs typeface="Calibri" panose="020F0502020204030204" pitchFamily="34" charset="0"/>
              </a:rPr>
              <a:t>daire demir </a:t>
            </a:r>
            <a:r>
              <a:rPr lang="tr-TR" sz="1600" dirty="0">
                <a:latin typeface="Calibri" panose="020F0502020204030204" pitchFamily="34" charset="0"/>
                <a:cs typeface="Calibri" panose="020F0502020204030204" pitchFamily="34" charset="0"/>
              </a:rPr>
              <a:t>testere tezgâhında 1 cm kalınlığında ve 2x7 cm. ebadındaki </a:t>
            </a:r>
            <a:r>
              <a:rPr lang="tr-TR" sz="1600" dirty="0" smtClean="0">
                <a:latin typeface="Calibri" panose="020F0502020204030204" pitchFamily="34" charset="0"/>
                <a:cs typeface="Calibri" panose="020F0502020204030204" pitchFamily="34" charset="0"/>
              </a:rPr>
              <a:t>demir lamayı </a:t>
            </a:r>
            <a:r>
              <a:rPr lang="tr-TR" sz="1600" dirty="0">
                <a:latin typeface="Calibri" panose="020F0502020204030204" pitchFamily="34" charset="0"/>
                <a:cs typeface="Calibri" panose="020F0502020204030204" pitchFamily="34" charset="0"/>
              </a:rPr>
              <a:t>açılı biçimde kesme işlemi yaparken, daire testere tezgâhının </a:t>
            </a:r>
            <a:r>
              <a:rPr lang="tr-TR" sz="1600" dirty="0" smtClean="0">
                <a:latin typeface="Calibri" panose="020F0502020204030204" pitchFamily="34" charset="0"/>
                <a:cs typeface="Calibri" panose="020F0502020204030204" pitchFamily="34" charset="0"/>
              </a:rPr>
              <a:t>kesici bıçağına </a:t>
            </a:r>
            <a:r>
              <a:rPr lang="tr-TR" sz="1600" dirty="0">
                <a:latin typeface="Calibri" panose="020F0502020204030204" pitchFamily="34" charset="0"/>
                <a:cs typeface="Calibri" panose="020F0502020204030204" pitchFamily="34" charset="0"/>
              </a:rPr>
              <a:t>temas eden sağ elinin üç parmağının kesilmesi sonucu, %</a:t>
            </a:r>
            <a:r>
              <a:rPr lang="tr-TR" sz="1600" dirty="0" smtClean="0">
                <a:latin typeface="Calibri" panose="020F0502020204030204" pitchFamily="34" charset="0"/>
                <a:cs typeface="Calibri" panose="020F0502020204030204" pitchFamily="34" charset="0"/>
              </a:rPr>
              <a:t>23 oranında </a:t>
            </a:r>
            <a:r>
              <a:rPr lang="tr-TR" sz="1600" dirty="0">
                <a:latin typeface="Calibri" panose="020F0502020204030204" pitchFamily="34" charset="0"/>
                <a:cs typeface="Calibri" panose="020F0502020204030204" pitchFamily="34" charset="0"/>
              </a:rPr>
              <a:t>meslekte kazanma gücünü yitirmiştir, İşçilerin iş </a:t>
            </a:r>
            <a:r>
              <a:rPr lang="tr-TR" sz="1600" dirty="0" smtClean="0">
                <a:latin typeface="Calibri" panose="020F0502020204030204" pitchFamily="34" charset="0"/>
                <a:cs typeface="Calibri" panose="020F0502020204030204" pitchFamily="34" charset="0"/>
              </a:rPr>
              <a:t>kazalarına uğramalarını </a:t>
            </a:r>
            <a:r>
              <a:rPr lang="tr-TR" sz="1600" dirty="0">
                <a:latin typeface="Calibri" panose="020F0502020204030204" pitchFamily="34" charset="0"/>
                <a:cs typeface="Calibri" panose="020F0502020204030204" pitchFamily="34" charset="0"/>
              </a:rPr>
              <a:t>ve meslek hastalığına tutulmalarını önlemek, sağlıklı ve </a:t>
            </a:r>
            <a:r>
              <a:rPr lang="tr-TR" sz="1600" dirty="0" smtClean="0">
                <a:latin typeface="Calibri" panose="020F0502020204030204" pitchFamily="34" charset="0"/>
                <a:cs typeface="Calibri" panose="020F0502020204030204" pitchFamily="34" charset="0"/>
              </a:rPr>
              <a:t>güvenli çalışma </a:t>
            </a:r>
            <a:r>
              <a:rPr lang="tr-TR" sz="1600" dirty="0">
                <a:latin typeface="Calibri" panose="020F0502020204030204" pitchFamily="34" charset="0"/>
                <a:cs typeface="Calibri" panose="020F0502020204030204" pitchFamily="34" charset="0"/>
              </a:rPr>
              <a:t>ortamını oluşturmak için alınması gereken önlemler dizisi "iş </a:t>
            </a:r>
            <a:r>
              <a:rPr lang="tr-TR" sz="1600" dirty="0" smtClean="0">
                <a:latin typeface="Calibri" panose="020F0502020204030204" pitchFamily="34" charset="0"/>
                <a:cs typeface="Calibri" panose="020F0502020204030204" pitchFamily="34" charset="0"/>
              </a:rPr>
              <a:t>sağlığı ve </a:t>
            </a:r>
            <a:r>
              <a:rPr lang="tr-TR" sz="1600" dirty="0">
                <a:latin typeface="Calibri" panose="020F0502020204030204" pitchFamily="34" charset="0"/>
                <a:cs typeface="Calibri" panose="020F0502020204030204" pitchFamily="34" charset="0"/>
              </a:rPr>
              <a:t>güvenliği" olarak nitelendirilmektedir. 4857 Sayılı İş Kanunu'nun </a:t>
            </a:r>
            <a:r>
              <a:rPr lang="tr-TR" sz="1600" dirty="0" smtClean="0">
                <a:latin typeface="Calibri" panose="020F0502020204030204" pitchFamily="34" charset="0"/>
                <a:cs typeface="Calibri" panose="020F0502020204030204" pitchFamily="34" charset="0"/>
              </a:rPr>
              <a:t>77. maddesi </a:t>
            </a:r>
            <a:r>
              <a:rPr lang="tr-TR" sz="1600" dirty="0">
                <a:latin typeface="Calibri" panose="020F0502020204030204" pitchFamily="34" charset="0"/>
                <a:cs typeface="Calibri" panose="020F0502020204030204" pitchFamily="34" charset="0"/>
              </a:rPr>
              <a:t>uyarınca işverenler işyerlerinde iş sağlığı ve </a:t>
            </a:r>
            <a:r>
              <a:rPr lang="tr-TR" sz="1600" dirty="0" smtClean="0">
                <a:latin typeface="Calibri" panose="020F0502020204030204" pitchFamily="34" charset="0"/>
                <a:cs typeface="Calibri" panose="020F0502020204030204" pitchFamily="34" charset="0"/>
              </a:rPr>
              <a:t>güvenliğinin sağlanması için </a:t>
            </a:r>
            <a:r>
              <a:rPr lang="tr-TR" sz="1600" dirty="0">
                <a:latin typeface="Calibri" panose="020F0502020204030204" pitchFamily="34" charset="0"/>
                <a:cs typeface="Calibri" panose="020F0502020204030204" pitchFamily="34" charset="0"/>
              </a:rPr>
              <a:t>gerekli her türlü önlem almak, araç ve gereçleri noksansız </a:t>
            </a:r>
            <a:r>
              <a:rPr lang="tr-TR" sz="1600" dirty="0" smtClean="0">
                <a:latin typeface="Calibri" panose="020F0502020204030204" pitchFamily="34" charset="0"/>
                <a:cs typeface="Calibri" panose="020F0502020204030204" pitchFamily="34" charset="0"/>
              </a:rPr>
              <a:t>bulundurmak, işçiler </a:t>
            </a:r>
            <a:r>
              <a:rPr lang="tr-TR" sz="1600" dirty="0">
                <a:latin typeface="Calibri" panose="020F0502020204030204" pitchFamily="34" charset="0"/>
                <a:cs typeface="Calibri" panose="020F0502020204030204" pitchFamily="34" charset="0"/>
              </a:rPr>
              <a:t>de iş sağlığı ve güvenliği konusunda alınan her türlü önleme </a:t>
            </a:r>
            <a:r>
              <a:rPr lang="tr-TR" sz="1600" dirty="0" smtClean="0">
                <a:latin typeface="Calibri" panose="020F0502020204030204" pitchFamily="34" charset="0"/>
                <a:cs typeface="Calibri" panose="020F0502020204030204" pitchFamily="34" charset="0"/>
              </a:rPr>
              <a:t>uymakla yükümlüdürler</a:t>
            </a:r>
            <a:r>
              <a:rPr lang="tr-TR" sz="1600" dirty="0">
                <a:latin typeface="Calibri" panose="020F0502020204030204" pitchFamily="34" charset="0"/>
                <a:cs typeface="Calibri" panose="020F0502020204030204" pitchFamily="34" charset="0"/>
              </a:rPr>
              <a:t>.</a:t>
            </a:r>
          </a:p>
        </p:txBody>
      </p:sp>
      <p:sp>
        <p:nvSpPr>
          <p:cNvPr id="6"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3488266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3"/>
          <p:cNvSpPr txBox="1">
            <a:spLocks noGrp="1"/>
          </p:cNvSpPr>
          <p:nvPr>
            <p:ph type="body" idx="1"/>
          </p:nvPr>
        </p:nvSpPr>
        <p:spPr>
          <a:xfrm>
            <a:off x="838199" y="1384209"/>
            <a:ext cx="10214811" cy="4792754"/>
          </a:xfrm>
          <a:prstGeom prst="rect">
            <a:avLst/>
          </a:prstGeom>
          <a:noFill/>
          <a:ln>
            <a:noFill/>
          </a:ln>
        </p:spPr>
        <p:txBody>
          <a:bodyPr spcFirstLastPara="1" wrap="square" lIns="91425" tIns="45700" rIns="91425" bIns="45700" anchor="t" anchorCtr="0">
            <a:normAutofit/>
          </a:bodyPr>
          <a:lstStyle/>
          <a:p>
            <a:pPr marL="495300" lvl="0" indent="-342900" algn="l" rtl="0">
              <a:lnSpc>
                <a:spcPct val="90000"/>
              </a:lnSpc>
              <a:spcBef>
                <a:spcPts val="600"/>
              </a:spcBef>
              <a:spcAft>
                <a:spcPts val="1200"/>
              </a:spcAft>
              <a:buClr>
                <a:schemeClr val="dk1"/>
              </a:buClr>
              <a:buSzPts val="2400"/>
              <a:buFont typeface="Wingdings" panose="05000000000000000000" pitchFamily="2" charset="2"/>
              <a:buChar char="Ø"/>
            </a:pPr>
            <a:r>
              <a:rPr lang="tr-TR" dirty="0" smtClean="0"/>
              <a:t>Çalışanların bilgilendirilmesi yükümlülüğün </a:t>
            </a:r>
            <a:r>
              <a:rPr lang="tr-TR" dirty="0" smtClean="0"/>
              <a:t>önemini açıklar.</a:t>
            </a:r>
            <a:endParaRPr lang="tr-TR" dirty="0" smtClean="0"/>
          </a:p>
          <a:p>
            <a:pPr marL="495300" lvl="0" indent="-342900" algn="l" rtl="0">
              <a:lnSpc>
                <a:spcPct val="90000"/>
              </a:lnSpc>
              <a:spcBef>
                <a:spcPts val="600"/>
              </a:spcBef>
              <a:spcAft>
                <a:spcPts val="1200"/>
              </a:spcAft>
              <a:buClr>
                <a:schemeClr val="dk1"/>
              </a:buClr>
              <a:buSzPts val="2400"/>
              <a:buFont typeface="Wingdings" panose="05000000000000000000" pitchFamily="2" charset="2"/>
              <a:buChar char="Ø"/>
            </a:pPr>
            <a:r>
              <a:rPr lang="tr-TR" dirty="0" smtClean="0"/>
              <a:t>Çalışanların iş sağlığı ve güvenliği konularında eğitiminin nasıl </a:t>
            </a:r>
            <a:r>
              <a:rPr lang="tr-TR" dirty="0" smtClean="0"/>
              <a:t>gerçekleştirildiğini açıklar. </a:t>
            </a:r>
            <a:endParaRPr lang="tr-TR" dirty="0" smtClean="0"/>
          </a:p>
          <a:p>
            <a:pPr marL="495300" lvl="0" indent="-342900" algn="l" rtl="0">
              <a:lnSpc>
                <a:spcPct val="90000"/>
              </a:lnSpc>
              <a:spcBef>
                <a:spcPts val="600"/>
              </a:spcBef>
              <a:spcAft>
                <a:spcPts val="1200"/>
              </a:spcAft>
              <a:buClr>
                <a:schemeClr val="dk1"/>
              </a:buClr>
              <a:buSzPts val="2400"/>
              <a:buFont typeface="Wingdings" panose="05000000000000000000" pitchFamily="2" charset="2"/>
              <a:buChar char="Ø"/>
            </a:pPr>
            <a:r>
              <a:rPr lang="tr-TR" dirty="0" smtClean="0"/>
              <a:t>İş sağlığı ve güvenliğinde kayıt tutma yükümlülüğünün </a:t>
            </a:r>
            <a:r>
              <a:rPr lang="tr-TR" dirty="0" smtClean="0"/>
              <a:t>önemini açıklar.</a:t>
            </a:r>
            <a:endParaRPr lang="tr-TR" dirty="0" smtClean="0"/>
          </a:p>
          <a:p>
            <a:pPr marL="495300" lvl="0" indent="-342900" algn="l" rtl="0">
              <a:lnSpc>
                <a:spcPct val="90000"/>
              </a:lnSpc>
              <a:spcBef>
                <a:spcPts val="600"/>
              </a:spcBef>
              <a:spcAft>
                <a:spcPts val="1200"/>
              </a:spcAft>
              <a:buClr>
                <a:schemeClr val="dk1"/>
              </a:buClr>
              <a:buSzPts val="2400"/>
              <a:buFont typeface="Wingdings" panose="05000000000000000000" pitchFamily="2" charset="2"/>
              <a:buChar char="Ø"/>
            </a:pPr>
            <a:r>
              <a:rPr lang="tr-TR" dirty="0" smtClean="0"/>
              <a:t>İş sağlığı ve güvenliğinde çalışanların hak ve yükümlülükleri </a:t>
            </a:r>
            <a:r>
              <a:rPr lang="tr-TR" dirty="0" smtClean="0"/>
              <a:t/>
            </a:r>
            <a:br>
              <a:rPr lang="tr-TR" dirty="0" smtClean="0"/>
            </a:br>
            <a:r>
              <a:rPr lang="tr-TR" dirty="0" smtClean="0"/>
              <a:t>tanımlar.</a:t>
            </a:r>
            <a:endParaRPr lang="tr-TR" dirty="0" smtClean="0"/>
          </a:p>
        </p:txBody>
      </p:sp>
      <p:sp>
        <p:nvSpPr>
          <p:cNvPr id="130" name="Google Shape;130;p3"/>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Hedefleri</a:t>
            </a:r>
            <a:endParaRPr/>
          </a:p>
        </p:txBody>
      </p:sp>
      <p:sp>
        <p:nvSpPr>
          <p:cNvPr id="131" name="Google Shape;131;p3"/>
          <p:cNvSpPr txBox="1"/>
          <p:nvPr/>
        </p:nvSpPr>
        <p:spPr>
          <a:xfrm>
            <a:off x="1684421" y="115749"/>
            <a:ext cx="8823158" cy="497307"/>
          </a:xfrm>
          <a:prstGeom prst="rect">
            <a:avLst/>
          </a:prstGeom>
          <a:noFill/>
          <a:ln>
            <a:noFill/>
          </a:ln>
        </p:spPr>
        <p:txBody>
          <a:bodyPr spcFirstLastPara="1" wrap="square" lIns="91425" tIns="45700" rIns="91425" bIns="45700" anchor="ctr" anchorCtr="0">
            <a:noAutofit/>
          </a:bodyPr>
          <a:lstStyle/>
          <a:p>
            <a:pPr lvl="0" algn="ctr">
              <a:lnSpc>
                <a:spcPct val="90000"/>
              </a:lnSpc>
              <a:buClr>
                <a:srgbClr val="E6272D"/>
              </a:buClr>
              <a:buSzPts val="2600"/>
            </a:pPr>
            <a:r>
              <a:rPr lang="tr-TR" sz="2400" b="1" i="0" u="none" strike="noStrike" cap="none" dirty="0" smtClean="0">
                <a:solidFill>
                  <a:srgbClr val="E6272D"/>
                </a:solidFill>
                <a:latin typeface="Calibri"/>
                <a:ea typeface="Calibri"/>
                <a:cs typeface="Calibri"/>
                <a:sym typeface="Calibri"/>
              </a:rPr>
              <a:t>BÖLÜM 11</a:t>
            </a:r>
            <a:r>
              <a:rPr lang="tr-TR" sz="2400" b="1" dirty="0" smtClean="0">
                <a:solidFill>
                  <a:srgbClr val="E6272D"/>
                </a:solidFill>
                <a:latin typeface="Calibri"/>
                <a:ea typeface="Calibri"/>
                <a:cs typeface="Calibri"/>
                <a:sym typeface="Calibri"/>
              </a:rPr>
              <a:t>. ÇALIŞANLARIN İŞ SAĞLIĞI VE GÜVENLİĞİ KAPSAMINDAKİ YASAL SORUMLULUKLARI VE HAKLARI </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11.9. Kişisel Koruyucu Donanım Kullanmak</a:t>
            </a:r>
            <a:endParaRPr lang="tr-TR" dirty="0"/>
          </a:p>
        </p:txBody>
      </p:sp>
      <p:sp>
        <p:nvSpPr>
          <p:cNvPr id="3" name="Metin Yer Tutucusu 2"/>
          <p:cNvSpPr>
            <a:spLocks noGrp="1"/>
          </p:cNvSpPr>
          <p:nvPr>
            <p:ph type="body" idx="1"/>
          </p:nvPr>
        </p:nvSpPr>
        <p:spPr/>
        <p:txBody>
          <a:bodyPr/>
          <a:lstStyle/>
          <a:p>
            <a:pPr>
              <a:buFont typeface="Wingdings" panose="05000000000000000000" pitchFamily="2" charset="2"/>
              <a:buChar char="Ø"/>
            </a:pPr>
            <a:r>
              <a:rPr lang="tr-TR" dirty="0"/>
              <a:t>Çalışanlar kendilerine sağlanan kişisel </a:t>
            </a:r>
            <a:r>
              <a:rPr lang="tr-TR" dirty="0" smtClean="0"/>
              <a:t>koruyucu donanımları </a:t>
            </a:r>
            <a:r>
              <a:rPr lang="tr-TR" dirty="0"/>
              <a:t>kullanmak ve korumakla yükümlüdür.</a:t>
            </a:r>
          </a:p>
          <a:p>
            <a:pPr>
              <a:buFont typeface="Wingdings" panose="05000000000000000000" pitchFamily="2" charset="2"/>
              <a:buChar char="Ø"/>
            </a:pPr>
            <a:r>
              <a:rPr lang="tr-TR" dirty="0"/>
              <a:t>İşyerinde kullanılacak kişisel koruyucu donanımlar </a:t>
            </a:r>
            <a:r>
              <a:rPr lang="tr-TR" dirty="0" smtClean="0"/>
              <a:t>risk değerlendirmesinde </a:t>
            </a:r>
            <a:r>
              <a:rPr lang="tr-TR" dirty="0"/>
              <a:t>belirlenir.</a:t>
            </a:r>
          </a:p>
          <a:p>
            <a:pPr>
              <a:buFont typeface="Wingdings" panose="05000000000000000000" pitchFamily="2" charset="2"/>
              <a:buChar char="Ø"/>
            </a:pPr>
            <a:r>
              <a:rPr lang="tr-TR" dirty="0" err="1"/>
              <a:t>KKD’lerin</a:t>
            </a:r>
            <a:r>
              <a:rPr lang="tr-TR" dirty="0"/>
              <a:t> kullanımı konusunda işveren çalışanları ve </a:t>
            </a:r>
            <a:r>
              <a:rPr lang="tr-TR" dirty="0" smtClean="0"/>
              <a:t/>
            </a:r>
            <a:br>
              <a:rPr lang="tr-TR" dirty="0" smtClean="0"/>
            </a:br>
            <a:r>
              <a:rPr lang="tr-TR" dirty="0" smtClean="0"/>
              <a:t>çalışan temsilcilerini </a:t>
            </a:r>
            <a:r>
              <a:rPr lang="tr-TR" dirty="0"/>
              <a:t>bilgilendirmek durumundadır.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8762" y="2823902"/>
            <a:ext cx="4853238" cy="4484278"/>
          </a:xfrm>
          <a:prstGeom prst="rect">
            <a:avLst/>
          </a:prstGeom>
        </p:spPr>
      </p:pic>
      <p:sp>
        <p:nvSpPr>
          <p:cNvPr id="5"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1790790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FF"/>
                </a:solidFill>
              </a:rPr>
              <a:t>11.9. Kişisel Koruyucu Donanım Kullanmak</a:t>
            </a:r>
            <a:endParaRPr lang="tr-TR" dirty="0"/>
          </a:p>
        </p:txBody>
      </p:sp>
      <p:sp>
        <p:nvSpPr>
          <p:cNvPr id="3" name="Metin Yer Tutucusu 2"/>
          <p:cNvSpPr>
            <a:spLocks noGrp="1"/>
          </p:cNvSpPr>
          <p:nvPr>
            <p:ph type="body" idx="1"/>
          </p:nvPr>
        </p:nvSpPr>
        <p:spPr>
          <a:xfrm>
            <a:off x="838200" y="1384209"/>
            <a:ext cx="8193506" cy="4792754"/>
          </a:xfrm>
        </p:spPr>
        <p:txBody>
          <a:bodyPr>
            <a:normAutofit lnSpcReduction="10000"/>
          </a:bodyPr>
          <a:lstStyle/>
          <a:p>
            <a:pPr>
              <a:buFont typeface="Wingdings" panose="05000000000000000000" pitchFamily="2" charset="2"/>
              <a:buChar char="Ø"/>
            </a:pPr>
            <a:r>
              <a:rPr lang="tr-TR" dirty="0"/>
              <a:t>Çalışanı, yürütülen işten kaynaklanan, sağlık ve güvenliği etkileyen bir veya birden </a:t>
            </a:r>
            <a:r>
              <a:rPr lang="tr-TR" dirty="0" smtClean="0"/>
              <a:t>fazla riske </a:t>
            </a:r>
            <a:r>
              <a:rPr lang="tr-TR" dirty="0"/>
              <a:t>karşı koruyan, çalışan tarafından giyilen, takılan veya tutulan, bu amaca uygun </a:t>
            </a:r>
            <a:r>
              <a:rPr lang="tr-TR" dirty="0" smtClean="0"/>
              <a:t>olarak tasarımı </a:t>
            </a:r>
            <a:r>
              <a:rPr lang="tr-TR" dirty="0"/>
              <a:t>yapılmış tüm alet, araç, gereç ve cihazları,</a:t>
            </a:r>
          </a:p>
          <a:p>
            <a:pPr>
              <a:buFont typeface="Wingdings" panose="05000000000000000000" pitchFamily="2" charset="2"/>
              <a:buChar char="Ø"/>
            </a:pPr>
            <a:r>
              <a:rPr lang="tr-TR" dirty="0" smtClean="0"/>
              <a:t>Kişiyi </a:t>
            </a:r>
            <a:r>
              <a:rPr lang="tr-TR" dirty="0"/>
              <a:t>bir veya birden fazla riske karşı korumak amacıyla üretici tarafından bir </a:t>
            </a:r>
            <a:r>
              <a:rPr lang="tr-TR" dirty="0" smtClean="0"/>
              <a:t>bütün haline </a:t>
            </a:r>
            <a:r>
              <a:rPr lang="tr-TR" dirty="0"/>
              <a:t>getirilmiş cihaz, alet veya malzemeden oluşmuş donanımı,</a:t>
            </a:r>
          </a:p>
          <a:p>
            <a:pPr>
              <a:buFont typeface="Wingdings" panose="05000000000000000000" pitchFamily="2" charset="2"/>
              <a:buChar char="Ø"/>
            </a:pPr>
            <a:r>
              <a:rPr lang="tr-TR" dirty="0" smtClean="0"/>
              <a:t>Belirli </a:t>
            </a:r>
            <a:r>
              <a:rPr lang="tr-TR" dirty="0"/>
              <a:t>bir faaliyette bulunmak için korunma amacı olmaksızın taşınan veya </a:t>
            </a:r>
            <a:r>
              <a:rPr lang="tr-TR" dirty="0" smtClean="0"/>
              <a:t>giyilen donanımla </a:t>
            </a:r>
            <a:r>
              <a:rPr lang="tr-TR" dirty="0"/>
              <a:t>birlikte kullanılan, ayrılabilir veya ayrılamaz nitelikteki koruyucu cihaz, </a:t>
            </a:r>
            <a:r>
              <a:rPr lang="tr-TR" dirty="0" smtClean="0"/>
              <a:t>alet veya </a:t>
            </a:r>
            <a:r>
              <a:rPr lang="tr-TR" dirty="0"/>
              <a:t>malzemeyi,</a:t>
            </a:r>
          </a:p>
          <a:p>
            <a:pPr>
              <a:buFont typeface="Wingdings" panose="05000000000000000000" pitchFamily="2" charset="2"/>
              <a:buChar char="Ø"/>
            </a:pPr>
            <a:r>
              <a:rPr lang="tr-TR" dirty="0" smtClean="0"/>
              <a:t>Kişisel </a:t>
            </a:r>
            <a:r>
              <a:rPr lang="tr-TR" dirty="0"/>
              <a:t>koruyucu donanımın rahat ve işlevsel bir şekilde çalışması için gerekli olan </a:t>
            </a:r>
            <a:r>
              <a:rPr lang="tr-TR" dirty="0" smtClean="0"/>
              <a:t>ve sadece </a:t>
            </a:r>
            <a:r>
              <a:rPr lang="tr-TR" dirty="0"/>
              <a:t>bu tür donanımlarla kullanılan değiştirilebilir </a:t>
            </a:r>
            <a:r>
              <a:rPr lang="tr-TR" dirty="0" smtClean="0"/>
              <a:t>parçalarını, ifade </a:t>
            </a:r>
            <a:r>
              <a:rPr lang="tr-TR" dirty="0"/>
              <a:t>eder.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2951" y="1812758"/>
            <a:ext cx="4483767" cy="4138862"/>
          </a:xfrm>
          <a:prstGeom prst="rect">
            <a:avLst/>
          </a:prstGeom>
        </p:spPr>
      </p:pic>
      <p:sp>
        <p:nvSpPr>
          <p:cNvPr id="5"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3584950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FF"/>
                </a:solidFill>
              </a:rPr>
              <a:t>11.9. Kişisel Koruyucu Donanım Kullanmak</a:t>
            </a:r>
            <a:endParaRPr lang="tr-TR" dirty="0"/>
          </a:p>
        </p:txBody>
      </p:sp>
      <p:sp>
        <p:nvSpPr>
          <p:cNvPr id="3" name="Metin Yer Tutucusu 2"/>
          <p:cNvSpPr>
            <a:spLocks noGrp="1"/>
          </p:cNvSpPr>
          <p:nvPr>
            <p:ph type="body" idx="1"/>
          </p:nvPr>
        </p:nvSpPr>
        <p:spPr/>
        <p:txBody>
          <a:bodyPr/>
          <a:lstStyle/>
          <a:p>
            <a:pPr marL="114300" indent="0">
              <a:buNone/>
            </a:pPr>
            <a:r>
              <a:rPr lang="tr-TR" dirty="0"/>
              <a:t>Çalışanlar, iş sağlığı ve güvenliği ile ilgili aldıkları eğitim ve </a:t>
            </a:r>
            <a:r>
              <a:rPr lang="tr-TR" dirty="0" smtClean="0"/>
              <a:t>işverenin bu </a:t>
            </a:r>
            <a:r>
              <a:rPr lang="tr-TR" dirty="0"/>
              <a:t>konudaki talimatları doğrultusunda, kendilerinin </a:t>
            </a:r>
            <a:r>
              <a:rPr lang="tr-TR" dirty="0" smtClean="0"/>
              <a:t>ve hareketlerinden </a:t>
            </a:r>
            <a:r>
              <a:rPr lang="tr-TR" dirty="0"/>
              <a:t>veya yaptıkları işten etkilenen diğer </a:t>
            </a:r>
            <a:r>
              <a:rPr lang="tr-TR" dirty="0" smtClean="0"/>
              <a:t>çalışanların sağlık </a:t>
            </a:r>
            <a:r>
              <a:rPr lang="tr-TR" dirty="0"/>
              <a:t>ve güvenliklerini tehlikeye düşürmemekle </a:t>
            </a:r>
            <a:r>
              <a:rPr lang="tr-TR" dirty="0" smtClean="0"/>
              <a:t>yükümlüdür. Çalışanların</a:t>
            </a:r>
            <a:r>
              <a:rPr lang="tr-TR" dirty="0"/>
              <a:t>, işveren tarafından verilen eğitim ve </a:t>
            </a:r>
            <a:r>
              <a:rPr lang="tr-TR" dirty="0" smtClean="0"/>
              <a:t>talimatlar doğrultusunda </a:t>
            </a:r>
            <a:r>
              <a:rPr lang="tr-TR" dirty="0"/>
              <a:t>yükümlülükleri şunlardır: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443663"/>
            <a:ext cx="5447378" cy="1733300"/>
          </a:xfrm>
          <a:prstGeom prst="rect">
            <a:avLst/>
          </a:prstGeom>
        </p:spPr>
      </p:pic>
      <p:sp>
        <p:nvSpPr>
          <p:cNvPr id="5" name="Dikdörtgen 4"/>
          <p:cNvSpPr/>
          <p:nvPr/>
        </p:nvSpPr>
        <p:spPr>
          <a:xfrm>
            <a:off x="1459832" y="3388746"/>
            <a:ext cx="8839200" cy="1323439"/>
          </a:xfrm>
          <a:prstGeom prst="rect">
            <a:avLst/>
          </a:prstGeom>
        </p:spPr>
        <p:txBody>
          <a:bodyPr wrap="square">
            <a:spAutoFit/>
          </a:bodyPr>
          <a:lstStyle/>
          <a:p>
            <a:pPr marL="342900" indent="-342900">
              <a:buFont typeface="Arial" panose="020B0604020202020204" pitchFamily="34" charset="0"/>
              <a:buChar char="•"/>
            </a:pPr>
            <a:r>
              <a:rPr lang="tr-TR" sz="2000" dirty="0">
                <a:latin typeface="Calibri" panose="020F0502020204030204" pitchFamily="34" charset="0"/>
                <a:cs typeface="Calibri" panose="020F0502020204030204" pitchFamily="34" charset="0"/>
              </a:rPr>
              <a:t>İşyerindeki makine, cihaz, araç, gereç, tehlikeli madde, </a:t>
            </a:r>
            <a:r>
              <a:rPr lang="tr-TR" sz="2000" dirty="0" smtClean="0">
                <a:latin typeface="Calibri" panose="020F0502020204030204" pitchFamily="34" charset="0"/>
                <a:cs typeface="Calibri" panose="020F0502020204030204" pitchFamily="34" charset="0"/>
              </a:rPr>
              <a:t>taşıma ekipmanı </a:t>
            </a:r>
            <a:r>
              <a:rPr lang="tr-TR" sz="2000" dirty="0">
                <a:latin typeface="Calibri" panose="020F0502020204030204" pitchFamily="34" charset="0"/>
                <a:cs typeface="Calibri" panose="020F0502020204030204" pitchFamily="34" charset="0"/>
              </a:rPr>
              <a:t>ve diğer üretim araçlarını kurallara uygun </a:t>
            </a:r>
            <a:r>
              <a:rPr lang="tr-TR" sz="2000" dirty="0" smtClean="0">
                <a:latin typeface="Calibri" panose="020F0502020204030204" pitchFamily="34" charset="0"/>
                <a:cs typeface="Calibri" panose="020F0502020204030204" pitchFamily="34" charset="0"/>
              </a:rPr>
              <a:t>şekilde kullanmak</a:t>
            </a:r>
            <a:r>
              <a:rPr lang="tr-TR" sz="2000" dirty="0">
                <a:latin typeface="Calibri" panose="020F0502020204030204" pitchFamily="34" charset="0"/>
                <a:cs typeface="Calibri" panose="020F0502020204030204" pitchFamily="34" charset="0"/>
              </a:rPr>
              <a:t>, bunların güvenlik donanımlarını doğru </a:t>
            </a:r>
            <a:r>
              <a:rPr lang="tr-TR" sz="2000" dirty="0" smtClean="0">
                <a:latin typeface="Calibri" panose="020F0502020204030204" pitchFamily="34" charset="0"/>
                <a:cs typeface="Calibri" panose="020F0502020204030204" pitchFamily="34" charset="0"/>
              </a:rPr>
              <a:t>olarak kullanmak</a:t>
            </a:r>
            <a:r>
              <a:rPr lang="tr-TR" sz="2000" dirty="0">
                <a:latin typeface="Calibri" panose="020F0502020204030204" pitchFamily="34" charset="0"/>
                <a:cs typeface="Calibri" panose="020F0502020204030204" pitchFamily="34" charset="0"/>
              </a:rPr>
              <a:t>, keyfi olarak çıkarmamak ve değiştirmemek.</a:t>
            </a:r>
          </a:p>
        </p:txBody>
      </p:sp>
      <p:sp>
        <p:nvSpPr>
          <p:cNvPr id="6" name="Dikdörtgen 5"/>
          <p:cNvSpPr/>
          <p:nvPr/>
        </p:nvSpPr>
        <p:spPr>
          <a:xfrm>
            <a:off x="1459832" y="6104332"/>
            <a:ext cx="7435515" cy="707886"/>
          </a:xfrm>
          <a:prstGeom prst="rect">
            <a:avLst/>
          </a:prstGeom>
        </p:spPr>
        <p:txBody>
          <a:bodyPr wrap="square">
            <a:spAutoFit/>
          </a:bodyPr>
          <a:lstStyle/>
          <a:p>
            <a:pPr marL="342900" indent="-342900">
              <a:buFont typeface="Arial" panose="020B0604020202020204" pitchFamily="34" charset="0"/>
              <a:buChar char="•"/>
            </a:pPr>
            <a:r>
              <a:rPr lang="tr-TR" sz="2000" dirty="0">
                <a:latin typeface="Calibri" panose="020F0502020204030204" pitchFamily="34" charset="0"/>
                <a:cs typeface="Calibri" panose="020F0502020204030204" pitchFamily="34" charset="0"/>
              </a:rPr>
              <a:t>Kendilerine sağlanan kişisel koruyucu donanımı doğru kullanmak </a:t>
            </a:r>
            <a:r>
              <a:rPr lang="tr-TR" sz="2000" dirty="0" smtClean="0">
                <a:latin typeface="Calibri" panose="020F0502020204030204" pitchFamily="34" charset="0"/>
                <a:cs typeface="Calibri" panose="020F0502020204030204" pitchFamily="34" charset="0"/>
              </a:rPr>
              <a:t>ve korumak</a:t>
            </a:r>
            <a:r>
              <a:rPr lang="tr-TR" sz="2000" dirty="0">
                <a:latin typeface="Calibri" panose="020F0502020204030204" pitchFamily="34" charset="0"/>
                <a:cs typeface="Calibri" panose="020F0502020204030204" pitchFamily="34" charset="0"/>
              </a:rPr>
              <a:t>.</a:t>
            </a:r>
          </a:p>
        </p:txBody>
      </p:sp>
      <p:sp>
        <p:nvSpPr>
          <p:cNvPr id="7"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38099901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FF"/>
                </a:solidFill>
              </a:rPr>
              <a:t>11.9. Kişisel Koruyucu Donanım Kullanmak</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87579"/>
            <a:ext cx="1974715" cy="2093494"/>
          </a:xfrm>
          <a:prstGeom prst="rect">
            <a:avLst/>
          </a:prstGeom>
        </p:spPr>
      </p:pic>
      <p:sp>
        <p:nvSpPr>
          <p:cNvPr id="5" name="Dikdörtgen 4"/>
          <p:cNvSpPr/>
          <p:nvPr/>
        </p:nvSpPr>
        <p:spPr>
          <a:xfrm>
            <a:off x="1475873" y="1564140"/>
            <a:ext cx="8871284" cy="1323439"/>
          </a:xfrm>
          <a:prstGeom prst="rect">
            <a:avLst/>
          </a:prstGeom>
        </p:spPr>
        <p:txBody>
          <a:bodyPr wrap="square">
            <a:spAutoFit/>
          </a:bodyPr>
          <a:lstStyle/>
          <a:p>
            <a:pPr marL="342900" indent="-342900">
              <a:buFont typeface="Arial" panose="020B0604020202020204" pitchFamily="34" charset="0"/>
              <a:buChar char="•"/>
            </a:pPr>
            <a:r>
              <a:rPr lang="tr-TR" sz="2000" dirty="0">
                <a:latin typeface="Calibri" panose="020F0502020204030204" pitchFamily="34" charset="0"/>
                <a:cs typeface="Calibri" panose="020F0502020204030204" pitchFamily="34" charset="0"/>
              </a:rPr>
              <a:t>İşyerindeki makine, cihaz, araç, gereç, tesis ve binalarda sağlık ve </a:t>
            </a:r>
            <a:r>
              <a:rPr lang="tr-TR" sz="2000" dirty="0" smtClean="0">
                <a:latin typeface="Calibri" panose="020F0502020204030204" pitchFamily="34" charset="0"/>
                <a:cs typeface="Calibri" panose="020F0502020204030204" pitchFamily="34" charset="0"/>
              </a:rPr>
              <a:t>güvenlik yönünden </a:t>
            </a:r>
            <a:r>
              <a:rPr lang="tr-TR" sz="2000" dirty="0">
                <a:latin typeface="Calibri" panose="020F0502020204030204" pitchFamily="34" charset="0"/>
                <a:cs typeface="Calibri" panose="020F0502020204030204" pitchFamily="34" charset="0"/>
              </a:rPr>
              <a:t>ciddi ve yakın bir tehlike ile karşılaştıklarında ve </a:t>
            </a:r>
            <a:r>
              <a:rPr lang="tr-TR" sz="2000" dirty="0" smtClean="0">
                <a:latin typeface="Calibri" panose="020F0502020204030204" pitchFamily="34" charset="0"/>
                <a:cs typeface="Calibri" panose="020F0502020204030204" pitchFamily="34" charset="0"/>
              </a:rPr>
              <a:t>koruma tedbirlerinde </a:t>
            </a:r>
            <a:r>
              <a:rPr lang="tr-TR" sz="2000" dirty="0">
                <a:latin typeface="Calibri" panose="020F0502020204030204" pitchFamily="34" charset="0"/>
                <a:cs typeface="Calibri" panose="020F0502020204030204" pitchFamily="34" charset="0"/>
              </a:rPr>
              <a:t>bir eksiklik gördüklerinde, işverene veya çalışan </a:t>
            </a:r>
            <a:r>
              <a:rPr lang="tr-TR" sz="2000" dirty="0" smtClean="0">
                <a:latin typeface="Calibri" panose="020F0502020204030204" pitchFamily="34" charset="0"/>
                <a:cs typeface="Calibri" panose="020F0502020204030204" pitchFamily="34" charset="0"/>
              </a:rPr>
              <a:t>temsilcisine derhal </a:t>
            </a:r>
            <a:r>
              <a:rPr lang="tr-TR" sz="2000" dirty="0">
                <a:latin typeface="Calibri" panose="020F0502020204030204" pitchFamily="34" charset="0"/>
                <a:cs typeface="Calibri" panose="020F0502020204030204" pitchFamily="34" charset="0"/>
              </a:rPr>
              <a:t>haber vermek.</a:t>
            </a:r>
          </a:p>
        </p:txBody>
      </p:sp>
      <p:sp>
        <p:nvSpPr>
          <p:cNvPr id="6" name="Dikdörtgen 5"/>
          <p:cNvSpPr/>
          <p:nvPr/>
        </p:nvSpPr>
        <p:spPr>
          <a:xfrm>
            <a:off x="1475873" y="3576388"/>
            <a:ext cx="8390021" cy="1015663"/>
          </a:xfrm>
          <a:prstGeom prst="rect">
            <a:avLst/>
          </a:prstGeom>
        </p:spPr>
        <p:txBody>
          <a:bodyPr wrap="square">
            <a:spAutoFit/>
          </a:bodyPr>
          <a:lstStyle/>
          <a:p>
            <a:pPr marL="342900" indent="-342900">
              <a:buFont typeface="Arial" panose="020B0604020202020204" pitchFamily="34" charset="0"/>
              <a:buChar char="•"/>
            </a:pPr>
            <a:r>
              <a:rPr lang="tr-TR" sz="2000" dirty="0">
                <a:latin typeface="Calibri" panose="020F0502020204030204" pitchFamily="34" charset="0"/>
                <a:cs typeface="Calibri" panose="020F0502020204030204" pitchFamily="34" charset="0"/>
              </a:rPr>
              <a:t>Teftişe yetkili makam tarafından işyerinde tespit edilen noksanlık </a:t>
            </a:r>
            <a:r>
              <a:rPr lang="tr-TR" sz="2000" dirty="0" smtClean="0">
                <a:latin typeface="Calibri" panose="020F0502020204030204" pitchFamily="34" charset="0"/>
                <a:cs typeface="Calibri" panose="020F0502020204030204" pitchFamily="34" charset="0"/>
              </a:rPr>
              <a:t>ve mevzuata </a:t>
            </a:r>
            <a:r>
              <a:rPr lang="tr-TR" sz="2000" dirty="0">
                <a:latin typeface="Calibri" panose="020F0502020204030204" pitchFamily="34" charset="0"/>
                <a:cs typeface="Calibri" panose="020F0502020204030204" pitchFamily="34" charset="0"/>
              </a:rPr>
              <a:t>aykırılıkların giderilmesi konusunda, işveren ve çalışan temsilcisi </a:t>
            </a:r>
            <a:r>
              <a:rPr lang="tr-TR" sz="2000" dirty="0" smtClean="0">
                <a:latin typeface="Calibri" panose="020F0502020204030204" pitchFamily="34" charset="0"/>
                <a:cs typeface="Calibri" panose="020F0502020204030204" pitchFamily="34" charset="0"/>
              </a:rPr>
              <a:t>ile iş </a:t>
            </a:r>
            <a:r>
              <a:rPr lang="tr-TR" sz="2000" dirty="0">
                <a:latin typeface="Calibri" panose="020F0502020204030204" pitchFamily="34" charset="0"/>
                <a:cs typeface="Calibri" panose="020F0502020204030204" pitchFamily="34" charset="0"/>
              </a:rPr>
              <a:t>birliği yapmak.</a:t>
            </a:r>
          </a:p>
        </p:txBody>
      </p:sp>
      <p:sp>
        <p:nvSpPr>
          <p:cNvPr id="7" name="Dikdörtgen 6"/>
          <p:cNvSpPr/>
          <p:nvPr/>
        </p:nvSpPr>
        <p:spPr>
          <a:xfrm>
            <a:off x="1507957" y="5288849"/>
            <a:ext cx="8839200" cy="1015663"/>
          </a:xfrm>
          <a:prstGeom prst="rect">
            <a:avLst/>
          </a:prstGeom>
        </p:spPr>
        <p:txBody>
          <a:bodyPr wrap="square">
            <a:spAutoFit/>
          </a:bodyPr>
          <a:lstStyle/>
          <a:p>
            <a:pPr marL="342900" indent="-342900">
              <a:buFont typeface="Arial" panose="020B0604020202020204" pitchFamily="34" charset="0"/>
              <a:buChar char="•"/>
            </a:pPr>
            <a:r>
              <a:rPr lang="tr-TR" sz="2000" dirty="0">
                <a:latin typeface="Calibri" panose="020F0502020204030204" pitchFamily="34" charset="0"/>
                <a:cs typeface="Calibri" panose="020F0502020204030204" pitchFamily="34" charset="0"/>
              </a:rPr>
              <a:t>Kendi görev alanında, iş sağlığı ve güvenliğinin sağlanması için işveren </a:t>
            </a:r>
            <a:r>
              <a:rPr lang="tr-TR" sz="2000" dirty="0" smtClean="0">
                <a:latin typeface="Calibri" panose="020F0502020204030204" pitchFamily="34" charset="0"/>
                <a:cs typeface="Calibri" panose="020F0502020204030204" pitchFamily="34" charset="0"/>
              </a:rPr>
              <a:t>ve çalışan </a:t>
            </a:r>
            <a:r>
              <a:rPr lang="tr-TR" sz="2000" dirty="0">
                <a:latin typeface="Calibri" panose="020F0502020204030204" pitchFamily="34" charset="0"/>
                <a:cs typeface="Calibri" panose="020F0502020204030204" pitchFamily="34" charset="0"/>
              </a:rPr>
              <a:t>temsilcisi ile iş birliği yapmak.” </a:t>
            </a:r>
            <a:r>
              <a:rPr lang="tr-TR" sz="2000" dirty="0" smtClean="0">
                <a:latin typeface="Calibri" panose="020F0502020204030204" pitchFamily="34" charset="0"/>
                <a:cs typeface="Calibri" panose="020F0502020204030204" pitchFamily="34" charset="0"/>
              </a:rPr>
              <a:t>zorundadır. İşçi </a:t>
            </a:r>
            <a:r>
              <a:rPr lang="tr-TR" sz="2000" dirty="0">
                <a:latin typeface="Calibri" panose="020F0502020204030204" pitchFamily="34" charset="0"/>
                <a:cs typeface="Calibri" panose="020F0502020204030204" pitchFamily="34" charset="0"/>
              </a:rPr>
              <a:t>iş güvenliğini tehlikeye düşürücü her türle davranıştan </a:t>
            </a:r>
            <a:r>
              <a:rPr lang="tr-TR" sz="2000" dirty="0" smtClean="0">
                <a:latin typeface="Calibri" panose="020F0502020204030204" pitchFamily="34" charset="0"/>
                <a:cs typeface="Calibri" panose="020F0502020204030204" pitchFamily="34" charset="0"/>
              </a:rPr>
              <a:t>kaçınmak zorundadır</a:t>
            </a:r>
            <a:r>
              <a:rPr lang="tr-TR" sz="2000" dirty="0">
                <a:latin typeface="Calibri" panose="020F0502020204030204" pitchFamily="34" charset="0"/>
                <a:cs typeface="Calibri" panose="020F0502020204030204" pitchFamily="34" charset="0"/>
              </a:rPr>
              <a:t>.</a:t>
            </a:r>
          </a:p>
        </p:txBody>
      </p:sp>
      <p:sp>
        <p:nvSpPr>
          <p:cNvPr id="8"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742945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FF"/>
                </a:solidFill>
              </a:rPr>
              <a:t>11.9. Kişisel Koruyucu Donanım Kullanmak</a:t>
            </a:r>
            <a:endParaRPr lang="tr-TR" dirty="0"/>
          </a:p>
        </p:txBody>
      </p:sp>
      <p:pic>
        <p:nvPicPr>
          <p:cNvPr id="6" name="Google Shape;208;g396c021c27f_0_100"/>
          <p:cNvPicPr preferRelativeResize="0"/>
          <p:nvPr/>
        </p:nvPicPr>
        <p:blipFill rotWithShape="1">
          <a:blip r:embed="rId2">
            <a:alphaModFix/>
          </a:blip>
          <a:srcRect/>
          <a:stretch/>
        </p:blipFill>
        <p:spPr>
          <a:xfrm>
            <a:off x="625642" y="55028"/>
            <a:ext cx="11277599" cy="7056972"/>
          </a:xfrm>
          <a:prstGeom prst="rect">
            <a:avLst/>
          </a:prstGeom>
          <a:noFill/>
          <a:ln>
            <a:noFill/>
          </a:ln>
        </p:spPr>
      </p:pic>
      <p:sp>
        <p:nvSpPr>
          <p:cNvPr id="7" name="Dikdörtgen 6"/>
          <p:cNvSpPr/>
          <p:nvPr/>
        </p:nvSpPr>
        <p:spPr>
          <a:xfrm>
            <a:off x="2360618" y="1937489"/>
            <a:ext cx="7586945" cy="3970318"/>
          </a:xfrm>
          <a:prstGeom prst="rect">
            <a:avLst/>
          </a:prstGeom>
          <a:noFill/>
        </p:spPr>
        <p:txBody>
          <a:bodyPr wrap="square">
            <a:spAutoFit/>
          </a:bodyPr>
          <a:lstStyle/>
          <a:p>
            <a:r>
              <a:rPr lang="tr-TR" sz="1800" dirty="0">
                <a:solidFill>
                  <a:schemeClr val="tx1"/>
                </a:solidFill>
                <a:latin typeface="Calibri" panose="020F0502020204030204" pitchFamily="34" charset="0"/>
                <a:cs typeface="Calibri" panose="020F0502020204030204" pitchFamily="34" charset="0"/>
              </a:rPr>
              <a:t>4857 sayılı Yasa’ </a:t>
            </a:r>
            <a:r>
              <a:rPr lang="tr-TR" sz="1800" dirty="0" err="1">
                <a:solidFill>
                  <a:schemeClr val="tx1"/>
                </a:solidFill>
                <a:latin typeface="Calibri" panose="020F0502020204030204" pitchFamily="34" charset="0"/>
                <a:cs typeface="Calibri" panose="020F0502020204030204" pitchFamily="34" charset="0"/>
              </a:rPr>
              <a:t>nın</a:t>
            </a:r>
            <a:r>
              <a:rPr lang="tr-TR" sz="1800" dirty="0">
                <a:solidFill>
                  <a:schemeClr val="tx1"/>
                </a:solidFill>
                <a:latin typeface="Calibri" panose="020F0502020204030204" pitchFamily="34" charset="0"/>
                <a:cs typeface="Calibri" panose="020F0502020204030204" pitchFamily="34" charset="0"/>
              </a:rPr>
              <a:t> 25/II- ı maddesine göre «İşçinin kendi isteği veya </a:t>
            </a:r>
            <a:r>
              <a:rPr lang="tr-TR" sz="1800" dirty="0" smtClean="0">
                <a:solidFill>
                  <a:schemeClr val="tx1"/>
                </a:solidFill>
                <a:latin typeface="Calibri" panose="020F0502020204030204" pitchFamily="34" charset="0"/>
                <a:cs typeface="Calibri" panose="020F0502020204030204" pitchFamily="34" charset="0"/>
              </a:rPr>
              <a:t>savsaması yüzünden </a:t>
            </a:r>
            <a:r>
              <a:rPr lang="tr-TR" sz="1800" dirty="0">
                <a:solidFill>
                  <a:schemeClr val="tx1"/>
                </a:solidFill>
                <a:latin typeface="Calibri" panose="020F0502020204030204" pitchFamily="34" charset="0"/>
                <a:cs typeface="Calibri" panose="020F0502020204030204" pitchFamily="34" charset="0"/>
              </a:rPr>
              <a:t>işin güvenliğini tehlikeye düşürmesi,» işveren açısından haklı fesih sebebidir</a:t>
            </a:r>
            <a:r>
              <a:rPr lang="tr-TR" sz="1800" dirty="0" smtClean="0">
                <a:solidFill>
                  <a:schemeClr val="tx1"/>
                </a:solidFill>
                <a:latin typeface="Calibri" panose="020F0502020204030204" pitchFamily="34" charset="0"/>
                <a:cs typeface="Calibri" panose="020F0502020204030204" pitchFamily="34" charset="0"/>
              </a:rPr>
              <a:t>. Somut </a:t>
            </a:r>
            <a:r>
              <a:rPr lang="tr-TR" sz="1800" dirty="0">
                <a:solidFill>
                  <a:schemeClr val="tx1"/>
                </a:solidFill>
                <a:latin typeface="Calibri" panose="020F0502020204030204" pitchFamily="34" charset="0"/>
                <a:cs typeface="Calibri" panose="020F0502020204030204" pitchFamily="34" charset="0"/>
              </a:rPr>
              <a:t>uyuşmazlık bu yasal düzenlemeler ve açıklamalara </a:t>
            </a:r>
            <a:r>
              <a:rPr lang="tr-TR" sz="1800" dirty="0" smtClean="0">
                <a:solidFill>
                  <a:schemeClr val="tx1"/>
                </a:solidFill>
                <a:latin typeface="Calibri" panose="020F0502020204030204" pitchFamily="34" charset="0"/>
                <a:cs typeface="Calibri" panose="020F0502020204030204" pitchFamily="34" charset="0"/>
              </a:rPr>
              <a:t>göre değerlendirildiğinde;</a:t>
            </a:r>
          </a:p>
          <a:p>
            <a:endParaRPr lang="tr-TR" sz="1800" dirty="0">
              <a:solidFill>
                <a:schemeClr val="tx1"/>
              </a:solidFill>
              <a:latin typeface="Calibri" panose="020F0502020204030204" pitchFamily="34" charset="0"/>
              <a:cs typeface="Calibri" panose="020F0502020204030204" pitchFamily="34" charset="0"/>
            </a:endParaRPr>
          </a:p>
          <a:p>
            <a:r>
              <a:rPr lang="tr-TR" sz="1800" dirty="0">
                <a:solidFill>
                  <a:schemeClr val="tx1"/>
                </a:solidFill>
                <a:latin typeface="Calibri" panose="020F0502020204030204" pitchFamily="34" charset="0"/>
                <a:cs typeface="Calibri" panose="020F0502020204030204" pitchFamily="34" charset="0"/>
              </a:rPr>
              <a:t>Dosyadaki bilgi ve belgelerden taraf tanıklarının anlatımları, tutanaklar, disiplin </a:t>
            </a:r>
            <a:r>
              <a:rPr lang="tr-TR" sz="1800" dirty="0" smtClean="0">
                <a:solidFill>
                  <a:schemeClr val="tx1"/>
                </a:solidFill>
                <a:latin typeface="Calibri" panose="020F0502020204030204" pitchFamily="34" charset="0"/>
                <a:cs typeface="Calibri" panose="020F0502020204030204" pitchFamily="34" charset="0"/>
              </a:rPr>
              <a:t>kurulu kararından </a:t>
            </a:r>
            <a:r>
              <a:rPr lang="tr-TR" sz="1800" dirty="0">
                <a:solidFill>
                  <a:schemeClr val="tx1"/>
                </a:solidFill>
                <a:latin typeface="Calibri" panose="020F0502020204030204" pitchFamily="34" charset="0"/>
                <a:cs typeface="Calibri" panose="020F0502020204030204" pitchFamily="34" charset="0"/>
              </a:rPr>
              <a:t>ağır ve tehlikeli işler yapılan davalı işyerinde işçilerin iş güvenliği gereği </a:t>
            </a:r>
            <a:r>
              <a:rPr lang="tr-TR" sz="1800" dirty="0" smtClean="0">
                <a:solidFill>
                  <a:schemeClr val="tx1"/>
                </a:solidFill>
                <a:latin typeface="Calibri" panose="020F0502020204030204" pitchFamily="34" charset="0"/>
                <a:cs typeface="Calibri" panose="020F0502020204030204" pitchFamily="34" charset="0"/>
              </a:rPr>
              <a:t>iş elbisesi </a:t>
            </a:r>
            <a:r>
              <a:rPr lang="tr-TR" sz="1800" dirty="0">
                <a:solidFill>
                  <a:schemeClr val="tx1"/>
                </a:solidFill>
                <a:latin typeface="Calibri" panose="020F0502020204030204" pitchFamily="34" charset="0"/>
                <a:cs typeface="Calibri" panose="020F0502020204030204" pitchFamily="34" charset="0"/>
              </a:rPr>
              <a:t>ve özellikle ayaklarını korumak için çelik uçlu ayakkabıların giyilmesi </a:t>
            </a:r>
            <a:r>
              <a:rPr lang="tr-TR" sz="1800" dirty="0" smtClean="0">
                <a:solidFill>
                  <a:schemeClr val="tx1"/>
                </a:solidFill>
                <a:latin typeface="Calibri" panose="020F0502020204030204" pitchFamily="34" charset="0"/>
                <a:cs typeface="Calibri" panose="020F0502020204030204" pitchFamily="34" charset="0"/>
              </a:rPr>
              <a:t>gerektiği, İşçiye </a:t>
            </a:r>
            <a:r>
              <a:rPr lang="tr-TR" sz="1800" dirty="0">
                <a:solidFill>
                  <a:schemeClr val="tx1"/>
                </a:solidFill>
                <a:latin typeface="Calibri" panose="020F0502020204030204" pitchFamily="34" charset="0"/>
                <a:cs typeface="Calibri" panose="020F0502020204030204" pitchFamily="34" charset="0"/>
              </a:rPr>
              <a:t>işin ifası sırasında giyilmesi gereken çelik uçlu ayakkabının verildiği, ancak </a:t>
            </a:r>
            <a:r>
              <a:rPr lang="tr-TR" sz="1800" dirty="0" smtClean="0">
                <a:solidFill>
                  <a:schemeClr val="tx1"/>
                </a:solidFill>
                <a:latin typeface="Calibri" panose="020F0502020204030204" pitchFamily="34" charset="0"/>
                <a:cs typeface="Calibri" panose="020F0502020204030204" pitchFamily="34" charset="0"/>
              </a:rPr>
              <a:t>davacı işçinin </a:t>
            </a:r>
            <a:r>
              <a:rPr lang="tr-TR" sz="1800" dirty="0">
                <a:solidFill>
                  <a:schemeClr val="tx1"/>
                </a:solidFill>
                <a:latin typeface="Calibri" panose="020F0502020204030204" pitchFamily="34" charset="0"/>
                <a:cs typeface="Calibri" panose="020F0502020204030204" pitchFamily="34" charset="0"/>
              </a:rPr>
              <a:t>çelik uçlu ayakkabıyı almamakta ısrar ettiği, İşyerinde </a:t>
            </a:r>
            <a:r>
              <a:rPr lang="tr-TR" sz="1800" dirty="0" smtClean="0">
                <a:solidFill>
                  <a:schemeClr val="tx1"/>
                </a:solidFill>
                <a:latin typeface="Calibri" panose="020F0502020204030204" pitchFamily="34" charset="0"/>
                <a:cs typeface="Calibri" panose="020F0502020204030204" pitchFamily="34" charset="0"/>
              </a:rPr>
              <a:t>davacı dışındaki </a:t>
            </a:r>
            <a:r>
              <a:rPr lang="tr-TR" sz="1800" dirty="0">
                <a:solidFill>
                  <a:schemeClr val="tx1"/>
                </a:solidFill>
                <a:latin typeface="Calibri" panose="020F0502020204030204" pitchFamily="34" charset="0"/>
                <a:cs typeface="Calibri" panose="020F0502020204030204" pitchFamily="34" charset="0"/>
              </a:rPr>
              <a:t>işçilerin </a:t>
            </a:r>
            <a:r>
              <a:rPr lang="tr-TR" sz="1800" dirty="0" smtClean="0">
                <a:solidFill>
                  <a:schemeClr val="tx1"/>
                </a:solidFill>
                <a:latin typeface="Calibri" panose="020F0502020204030204" pitchFamily="34" charset="0"/>
                <a:cs typeface="Calibri" panose="020F0502020204030204" pitchFamily="34" charset="0"/>
              </a:rPr>
              <a:t>iş güvenliği </a:t>
            </a:r>
            <a:r>
              <a:rPr lang="tr-TR" sz="1800" dirty="0">
                <a:solidFill>
                  <a:schemeClr val="tx1"/>
                </a:solidFill>
                <a:latin typeface="Calibri" panose="020F0502020204030204" pitchFamily="34" charset="0"/>
                <a:cs typeface="Calibri" panose="020F0502020204030204" pitchFamily="34" charset="0"/>
              </a:rPr>
              <a:t>açısından gerekli olan bu hususa riayet ettikleri, Davalı işveren </a:t>
            </a:r>
            <a:r>
              <a:rPr lang="tr-TR" sz="1800" dirty="0" smtClean="0">
                <a:solidFill>
                  <a:schemeClr val="tx1"/>
                </a:solidFill>
                <a:latin typeface="Calibri" panose="020F0502020204030204" pitchFamily="34" charset="0"/>
                <a:cs typeface="Calibri" panose="020F0502020204030204" pitchFamily="34" charset="0"/>
              </a:rPr>
              <a:t>tarafından ayakkabıyı </a:t>
            </a:r>
            <a:r>
              <a:rPr lang="tr-TR" sz="1800" dirty="0">
                <a:solidFill>
                  <a:schemeClr val="tx1"/>
                </a:solidFill>
                <a:latin typeface="Calibri" panose="020F0502020204030204" pitchFamily="34" charset="0"/>
                <a:cs typeface="Calibri" panose="020F0502020204030204" pitchFamily="34" charset="0"/>
              </a:rPr>
              <a:t>almamakta ısrar eden davacıya “çelik uçlu ayakkabıyı giymeyi </a:t>
            </a:r>
            <a:r>
              <a:rPr lang="tr-TR" sz="1800" dirty="0" smtClean="0">
                <a:solidFill>
                  <a:schemeClr val="tx1"/>
                </a:solidFill>
                <a:latin typeface="Calibri" panose="020F0502020204030204" pitchFamily="34" charset="0"/>
                <a:cs typeface="Calibri" panose="020F0502020204030204" pitchFamily="34" charset="0"/>
              </a:rPr>
              <a:t>engelleyici sağlık </a:t>
            </a:r>
            <a:r>
              <a:rPr lang="tr-TR" sz="1800" dirty="0">
                <a:solidFill>
                  <a:schemeClr val="tx1"/>
                </a:solidFill>
                <a:latin typeface="Calibri" panose="020F0502020204030204" pitchFamily="34" charset="0"/>
                <a:cs typeface="Calibri" panose="020F0502020204030204" pitchFamily="34" charset="0"/>
              </a:rPr>
              <a:t>sorunu var ise buna ilişkin raporunu sunması” için süre verildiği, saptanmıştır.</a:t>
            </a:r>
          </a:p>
        </p:txBody>
      </p:sp>
      <p:sp>
        <p:nvSpPr>
          <p:cNvPr id="5"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3988668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FF"/>
                </a:solidFill>
              </a:rPr>
              <a:t>11.9. Kişisel Koruyucu Donanım Kullanmak</a:t>
            </a:r>
            <a:endParaRPr lang="tr-TR" dirty="0"/>
          </a:p>
        </p:txBody>
      </p:sp>
      <p:pic>
        <p:nvPicPr>
          <p:cNvPr id="4" name="Google Shape;423;p41"/>
          <p:cNvPicPr preferRelativeResize="0"/>
          <p:nvPr/>
        </p:nvPicPr>
        <p:blipFill rotWithShape="1">
          <a:blip r:embed="rId2">
            <a:alphaModFix/>
          </a:blip>
          <a:srcRect/>
          <a:stretch/>
        </p:blipFill>
        <p:spPr>
          <a:xfrm>
            <a:off x="208548" y="1102897"/>
            <a:ext cx="12897852" cy="6870029"/>
          </a:xfrm>
          <a:prstGeom prst="rect">
            <a:avLst/>
          </a:prstGeom>
          <a:noFill/>
          <a:ln>
            <a:noFill/>
          </a:ln>
        </p:spPr>
      </p:pic>
      <p:sp>
        <p:nvSpPr>
          <p:cNvPr id="5" name="Dikdörtgen 4"/>
          <p:cNvSpPr/>
          <p:nvPr/>
        </p:nvSpPr>
        <p:spPr>
          <a:xfrm>
            <a:off x="1556082" y="2329792"/>
            <a:ext cx="10074443" cy="3477875"/>
          </a:xfrm>
          <a:prstGeom prst="rect">
            <a:avLst/>
          </a:prstGeom>
        </p:spPr>
        <p:txBody>
          <a:bodyPr wrap="square">
            <a:spAutoFit/>
          </a:bodyPr>
          <a:lstStyle/>
          <a:p>
            <a:r>
              <a:rPr lang="tr-TR" sz="2200" dirty="0">
                <a:latin typeface="Calibri" panose="020F0502020204030204" pitchFamily="34" charset="0"/>
                <a:cs typeface="Calibri" panose="020F0502020204030204" pitchFamily="34" charset="0"/>
              </a:rPr>
              <a:t>Davacı işçinin uyarılara rağmen her hangi bir sağlık raporu sunmadığı </a:t>
            </a:r>
            <a:r>
              <a:rPr lang="tr-TR" sz="2200" dirty="0" smtClean="0">
                <a:latin typeface="Calibri" panose="020F0502020204030204" pitchFamily="34" charset="0"/>
                <a:cs typeface="Calibri" panose="020F0502020204030204" pitchFamily="34" charset="0"/>
              </a:rPr>
              <a:t>ve çelik </a:t>
            </a:r>
            <a:r>
              <a:rPr lang="tr-TR" sz="2200" dirty="0">
                <a:latin typeface="Calibri" panose="020F0502020204030204" pitchFamily="34" charset="0"/>
                <a:cs typeface="Calibri" panose="020F0502020204030204" pitchFamily="34" charset="0"/>
              </a:rPr>
              <a:t>uçlu ayakkabıyı almamakta ısrar ettiği, iş güvenliği için gerekli </a:t>
            </a:r>
            <a:r>
              <a:rPr lang="tr-TR" sz="2200" dirty="0" smtClean="0">
                <a:latin typeface="Calibri" panose="020F0502020204030204" pitchFamily="34" charset="0"/>
                <a:cs typeface="Calibri" panose="020F0502020204030204" pitchFamily="34" charset="0"/>
              </a:rPr>
              <a:t>çelik uçlu </a:t>
            </a:r>
            <a:r>
              <a:rPr lang="tr-TR" sz="2200" dirty="0">
                <a:latin typeface="Calibri" panose="020F0502020204030204" pitchFamily="34" charset="0"/>
                <a:cs typeface="Calibri" panose="020F0502020204030204" pitchFamily="34" charset="0"/>
              </a:rPr>
              <a:t>ayakkabıyı ısrarla teslim almayan ve giymeyen davacının iş </a:t>
            </a:r>
            <a:r>
              <a:rPr lang="tr-TR" sz="2200" dirty="0" smtClean="0">
                <a:latin typeface="Calibri" panose="020F0502020204030204" pitchFamily="34" charset="0"/>
                <a:cs typeface="Calibri" panose="020F0502020204030204" pitchFamily="34" charset="0"/>
              </a:rPr>
              <a:t>güvenliği kapsamında </a:t>
            </a:r>
            <a:r>
              <a:rPr lang="tr-TR" sz="2200" dirty="0">
                <a:latin typeface="Calibri" panose="020F0502020204030204" pitchFamily="34" charset="0"/>
                <a:cs typeface="Calibri" panose="020F0502020204030204" pitchFamily="34" charset="0"/>
              </a:rPr>
              <a:t>kendi can güvenliğini ve buna bağlı olarak iş </a:t>
            </a:r>
            <a:r>
              <a:rPr lang="tr-TR" sz="2200" dirty="0" smtClean="0">
                <a:latin typeface="Calibri" panose="020F0502020204030204" pitchFamily="34" charset="0"/>
                <a:cs typeface="Calibri" panose="020F0502020204030204" pitchFamily="34" charset="0"/>
              </a:rPr>
              <a:t>güvenliğini tehlikeye </a:t>
            </a:r>
            <a:r>
              <a:rPr lang="tr-TR" sz="2200" dirty="0">
                <a:latin typeface="Calibri" panose="020F0502020204030204" pitchFamily="34" charset="0"/>
                <a:cs typeface="Calibri" panose="020F0502020204030204" pitchFamily="34" charset="0"/>
              </a:rPr>
              <a:t>düşürdüğü, bu davranışında ısrarlı olduğu, «Kendi isteği </a:t>
            </a:r>
            <a:r>
              <a:rPr lang="tr-TR" sz="2200" dirty="0" smtClean="0">
                <a:latin typeface="Calibri" panose="020F0502020204030204" pitchFamily="34" charset="0"/>
                <a:cs typeface="Calibri" panose="020F0502020204030204" pitchFamily="34" charset="0"/>
              </a:rPr>
              <a:t>veya savsaması </a:t>
            </a:r>
            <a:r>
              <a:rPr lang="tr-TR" sz="2200" dirty="0">
                <a:latin typeface="Calibri" panose="020F0502020204030204" pitchFamily="34" charset="0"/>
                <a:cs typeface="Calibri" panose="020F0502020204030204" pitchFamily="34" charset="0"/>
              </a:rPr>
              <a:t>yüzünden işin güvenliğini tehlikeye </a:t>
            </a:r>
            <a:r>
              <a:rPr lang="tr-TR" sz="2200" dirty="0" smtClean="0">
                <a:latin typeface="Calibri" panose="020F0502020204030204" pitchFamily="34" charset="0"/>
                <a:cs typeface="Calibri" panose="020F0502020204030204" pitchFamily="34" charset="0"/>
              </a:rPr>
              <a:t>düşüren» davacının iş akdinin </a:t>
            </a:r>
            <a:r>
              <a:rPr lang="tr-TR" sz="2200" dirty="0">
                <a:latin typeface="Calibri" panose="020F0502020204030204" pitchFamily="34" charset="0"/>
                <a:cs typeface="Calibri" panose="020F0502020204030204" pitchFamily="34" charset="0"/>
              </a:rPr>
              <a:t>işveren tarafından 4857 sayılı Yasa’nın 25/II- ı maddesine </a:t>
            </a:r>
            <a:r>
              <a:rPr lang="tr-TR" sz="2200" dirty="0" smtClean="0">
                <a:latin typeface="Calibri" panose="020F0502020204030204" pitchFamily="34" charset="0"/>
                <a:cs typeface="Calibri" panose="020F0502020204030204" pitchFamily="34" charset="0"/>
              </a:rPr>
              <a:t>göre feshinin </a:t>
            </a:r>
            <a:r>
              <a:rPr lang="tr-TR" sz="2200" dirty="0">
                <a:latin typeface="Calibri" panose="020F0502020204030204" pitchFamily="34" charset="0"/>
                <a:cs typeface="Calibri" panose="020F0502020204030204" pitchFamily="34" charset="0"/>
              </a:rPr>
              <a:t>yasaya uygun olduğu, </a:t>
            </a:r>
            <a:r>
              <a:rPr lang="tr-TR" sz="2200" dirty="0" smtClean="0">
                <a:latin typeface="Calibri" panose="020F0502020204030204" pitchFamily="34" charset="0"/>
                <a:cs typeface="Calibri" panose="020F0502020204030204" pitchFamily="34" charset="0"/>
              </a:rPr>
              <a:t>davacının davranışlarının </a:t>
            </a:r>
            <a:r>
              <a:rPr lang="tr-TR" sz="2200" dirty="0">
                <a:latin typeface="Calibri" panose="020F0502020204030204" pitchFamily="34" charset="0"/>
                <a:cs typeface="Calibri" panose="020F0502020204030204" pitchFamily="34" charset="0"/>
              </a:rPr>
              <a:t>temadi </a:t>
            </a:r>
            <a:r>
              <a:rPr lang="tr-TR" sz="2200" dirty="0" smtClean="0">
                <a:latin typeface="Calibri" panose="020F0502020204030204" pitchFamily="34" charset="0"/>
                <a:cs typeface="Calibri" panose="020F0502020204030204" pitchFamily="34" charset="0"/>
              </a:rPr>
              <a:t>etmesi karşısında </a:t>
            </a:r>
            <a:r>
              <a:rPr lang="tr-TR" sz="2200" dirty="0">
                <a:latin typeface="Calibri" panose="020F0502020204030204" pitchFamily="34" charset="0"/>
                <a:cs typeface="Calibri" panose="020F0502020204030204" pitchFamily="34" charset="0"/>
              </a:rPr>
              <a:t>İş Kanunu’nun </a:t>
            </a:r>
            <a:r>
              <a:rPr lang="tr-TR" sz="2200" dirty="0" smtClean="0">
                <a:latin typeface="Calibri" panose="020F0502020204030204" pitchFamily="34" charset="0"/>
                <a:cs typeface="Calibri" panose="020F0502020204030204" pitchFamily="34" charset="0"/>
              </a:rPr>
              <a:t>26. maddesindeki </a:t>
            </a:r>
            <a:r>
              <a:rPr lang="tr-TR" sz="2200" dirty="0">
                <a:latin typeface="Calibri" panose="020F0502020204030204" pitchFamily="34" charset="0"/>
                <a:cs typeface="Calibri" panose="020F0502020204030204" pitchFamily="34" charset="0"/>
              </a:rPr>
              <a:t>altı iş günlük hak </a:t>
            </a:r>
            <a:r>
              <a:rPr lang="tr-TR" sz="2200" dirty="0" smtClean="0">
                <a:latin typeface="Calibri" panose="020F0502020204030204" pitchFamily="34" charset="0"/>
                <a:cs typeface="Calibri" panose="020F0502020204030204" pitchFamily="34" charset="0"/>
              </a:rPr>
              <a:t>düşürücü sürenin </a:t>
            </a:r>
            <a:r>
              <a:rPr lang="tr-TR" sz="2200" dirty="0">
                <a:latin typeface="Calibri" panose="020F0502020204030204" pitchFamily="34" charset="0"/>
                <a:cs typeface="Calibri" panose="020F0502020204030204" pitchFamily="34" charset="0"/>
              </a:rPr>
              <a:t>söz konusu olmayacağı anlaşıldığından, davacının kıdem </a:t>
            </a:r>
            <a:r>
              <a:rPr lang="tr-TR" sz="2200" dirty="0" smtClean="0">
                <a:latin typeface="Calibri" panose="020F0502020204030204" pitchFamily="34" charset="0"/>
                <a:cs typeface="Calibri" panose="020F0502020204030204" pitchFamily="34" charset="0"/>
              </a:rPr>
              <a:t>tazminatı ve </a:t>
            </a:r>
            <a:r>
              <a:rPr lang="tr-TR" sz="2200" dirty="0">
                <a:latin typeface="Calibri" panose="020F0502020204030204" pitchFamily="34" charset="0"/>
                <a:cs typeface="Calibri" panose="020F0502020204030204" pitchFamily="34" charset="0"/>
              </a:rPr>
              <a:t>ihbar tazminatı taleplerinin reddi gerekirken yerinde </a:t>
            </a:r>
            <a:r>
              <a:rPr lang="tr-TR" sz="2200" dirty="0" smtClean="0">
                <a:latin typeface="Calibri" panose="020F0502020204030204" pitchFamily="34" charset="0"/>
                <a:cs typeface="Calibri" panose="020F0502020204030204" pitchFamily="34" charset="0"/>
              </a:rPr>
              <a:t>olmayan gerekçeyle </a:t>
            </a:r>
            <a:r>
              <a:rPr lang="tr-TR" sz="2200" dirty="0">
                <a:latin typeface="Calibri" panose="020F0502020204030204" pitchFamily="34" charset="0"/>
                <a:cs typeface="Calibri" panose="020F0502020204030204" pitchFamily="34" charset="0"/>
              </a:rPr>
              <a:t>kabulü hatalı olup bozmayı </a:t>
            </a:r>
            <a:r>
              <a:rPr lang="tr-TR" sz="2200" dirty="0" smtClean="0">
                <a:latin typeface="Calibri" panose="020F0502020204030204" pitchFamily="34" charset="0"/>
                <a:cs typeface="Calibri" panose="020F0502020204030204" pitchFamily="34" charset="0"/>
              </a:rPr>
              <a:t>gerektirmiştir. </a:t>
            </a:r>
            <a:endParaRPr lang="tr-TR" sz="2200" dirty="0">
              <a:latin typeface="Calibri" panose="020F0502020204030204" pitchFamily="34" charset="0"/>
              <a:cs typeface="Calibri" panose="020F0502020204030204" pitchFamily="34" charset="0"/>
            </a:endParaRPr>
          </a:p>
        </p:txBody>
      </p:sp>
      <p:sp>
        <p:nvSpPr>
          <p:cNvPr id="6"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2491948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8548" y="624062"/>
            <a:ext cx="8823158" cy="497307"/>
          </a:xfrm>
        </p:spPr>
        <p:txBody>
          <a:bodyPr/>
          <a:lstStyle/>
          <a:p>
            <a:r>
              <a:rPr lang="tr-TR" sz="2400" dirty="0" smtClean="0"/>
              <a:t>11.10. Ciddi ve Yakın Tehlike </a:t>
            </a:r>
            <a:r>
              <a:rPr lang="tr-TR" sz="2400" dirty="0" smtClean="0"/>
              <a:t>ile </a:t>
            </a:r>
            <a:r>
              <a:rPr lang="tr-TR" sz="2400" dirty="0" smtClean="0"/>
              <a:t>Karşılaştığında İşverene Haber Vermek</a:t>
            </a:r>
            <a:endParaRPr lang="tr-TR" sz="2400" dirty="0"/>
          </a:p>
        </p:txBody>
      </p:sp>
      <p:pic>
        <p:nvPicPr>
          <p:cNvPr id="7" name="Resim 6"/>
          <p:cNvPicPr>
            <a:picLocks noChangeAspect="1"/>
          </p:cNvPicPr>
          <p:nvPr/>
        </p:nvPicPr>
        <p:blipFill>
          <a:blip r:embed="rId2"/>
          <a:stretch>
            <a:fillRect/>
          </a:stretch>
        </p:blipFill>
        <p:spPr>
          <a:xfrm>
            <a:off x="433138" y="1102897"/>
            <a:ext cx="12307566" cy="6436891"/>
          </a:xfrm>
          <a:prstGeom prst="rect">
            <a:avLst/>
          </a:prstGeom>
        </p:spPr>
      </p:pic>
      <p:sp>
        <p:nvSpPr>
          <p:cNvPr id="8" name="Dikdörtgen 7"/>
          <p:cNvSpPr/>
          <p:nvPr/>
        </p:nvSpPr>
        <p:spPr>
          <a:xfrm rot="603033">
            <a:off x="1131411" y="1657086"/>
            <a:ext cx="6000790" cy="3949799"/>
          </a:xfrm>
          <a:prstGeom prst="rect">
            <a:avLst/>
          </a:prstGeom>
        </p:spPr>
        <p:txBody>
          <a:bodyPr wrap="square">
            <a:spAutoFit/>
          </a:bodyPr>
          <a:lstStyle/>
          <a:p>
            <a:pPr marL="457200" lvl="0" indent="-342900">
              <a:lnSpc>
                <a:spcPct val="90000"/>
              </a:lnSpc>
              <a:spcBef>
                <a:spcPts val="1000"/>
              </a:spcBef>
              <a:buSzPts val="1800"/>
              <a:buFont typeface="Wingdings" panose="05000000000000000000" pitchFamily="2" charset="2"/>
              <a:buChar char="Ø"/>
            </a:pPr>
            <a:r>
              <a:rPr lang="tr-TR" sz="2000" dirty="0">
                <a:latin typeface="Calibri"/>
                <a:cs typeface="Calibri"/>
                <a:sym typeface="Calibri"/>
              </a:rPr>
              <a:t>Çalışanlar, işyerindeki makine, </a:t>
            </a:r>
            <a:r>
              <a:rPr lang="tr-TR" sz="2000" dirty="0" err="1" smtClean="0">
                <a:latin typeface="Calibri"/>
                <a:cs typeface="Calibri"/>
                <a:sym typeface="Calibri"/>
              </a:rPr>
              <a:t>klarında</a:t>
            </a:r>
            <a:r>
              <a:rPr lang="tr-TR" sz="2000" dirty="0" smtClean="0">
                <a:latin typeface="Calibri"/>
                <a:cs typeface="Calibri"/>
                <a:sym typeface="Calibri"/>
              </a:rPr>
              <a:t> </a:t>
            </a:r>
            <a:r>
              <a:rPr lang="tr-TR" sz="2000" dirty="0">
                <a:latin typeface="Calibri"/>
                <a:cs typeface="Calibri"/>
                <a:sym typeface="Calibri"/>
              </a:rPr>
              <a:t>işverene ve çalışan temsilcisin </a:t>
            </a:r>
            <a:r>
              <a:rPr lang="tr-TR" sz="2000" dirty="0" smtClean="0">
                <a:latin typeface="Calibri"/>
                <a:cs typeface="Calibri"/>
                <a:sym typeface="Calibri"/>
              </a:rPr>
              <a:t>derhal cihaz</a:t>
            </a:r>
            <a:r>
              <a:rPr lang="tr-TR" sz="2000" dirty="0">
                <a:latin typeface="Calibri"/>
                <a:cs typeface="Calibri"/>
                <a:sym typeface="Calibri"/>
              </a:rPr>
              <a:t>, araç, gereç, tesis ve binalarda sağlık ve güvenlik yönünden ciddi ve yakın bir tehlike ile karşılaştı</a:t>
            </a:r>
            <a:r>
              <a:rPr lang="tr-TR" sz="2000" dirty="0" smtClean="0">
                <a:latin typeface="Calibri"/>
                <a:cs typeface="Calibri"/>
                <a:sym typeface="Calibri"/>
              </a:rPr>
              <a:t> </a:t>
            </a:r>
            <a:r>
              <a:rPr lang="tr-TR" sz="2000" dirty="0">
                <a:latin typeface="Calibri"/>
                <a:cs typeface="Calibri"/>
                <a:sym typeface="Calibri"/>
              </a:rPr>
              <a:t>haber vermekle yükümlüdür.</a:t>
            </a:r>
          </a:p>
          <a:p>
            <a:pPr marL="457200" lvl="0" indent="-342900">
              <a:lnSpc>
                <a:spcPct val="90000"/>
              </a:lnSpc>
              <a:spcBef>
                <a:spcPts val="1000"/>
              </a:spcBef>
              <a:buSzPts val="1800"/>
              <a:buFont typeface="Wingdings" panose="05000000000000000000" pitchFamily="2" charset="2"/>
              <a:buChar char="Ø"/>
            </a:pPr>
            <a:r>
              <a:rPr lang="tr-TR" sz="2000" dirty="0">
                <a:latin typeface="Calibri"/>
                <a:cs typeface="Calibri"/>
                <a:sym typeface="Calibri"/>
              </a:rPr>
              <a:t>Çalışanlar, teftişe yetkili makam tarafından işyerinde tespit edilen noksanlık ve mevzuata aykırılıkların giderilmesi konusunda, işveren ve çalışan temsilcisi ile işbirliği yapmakla yükümlüdür.</a:t>
            </a:r>
          </a:p>
          <a:p>
            <a:pPr marL="457200" lvl="0" indent="-342900">
              <a:lnSpc>
                <a:spcPct val="90000"/>
              </a:lnSpc>
              <a:spcBef>
                <a:spcPts val="1000"/>
              </a:spcBef>
              <a:buSzPts val="1800"/>
              <a:buFont typeface="Wingdings" panose="05000000000000000000" pitchFamily="2" charset="2"/>
              <a:buChar char="Ø"/>
            </a:pPr>
            <a:r>
              <a:rPr lang="tr-TR" sz="2000" dirty="0">
                <a:latin typeface="Calibri"/>
                <a:cs typeface="Calibri"/>
                <a:sym typeface="Calibri"/>
              </a:rPr>
              <a:t>Çalışanlar aldıkları eğitim doğrultusunda işyerinde ve kendi görev alanında iş sağlığı ve güvenliğinin sağlanması için işveren ve çalışan temsilcisi ile işbirliği yapmakla yükümlüdür.</a:t>
            </a:r>
          </a:p>
        </p:txBody>
      </p:sp>
      <p:sp>
        <p:nvSpPr>
          <p:cNvPr id="5"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1831826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11.11. Bağımlılık Yapan Maddeler Kullanma Yasağına Uyma</a:t>
            </a:r>
            <a:endParaRPr lang="tr-TR" dirty="0"/>
          </a:p>
        </p:txBody>
      </p:sp>
      <p:sp>
        <p:nvSpPr>
          <p:cNvPr id="3" name="Metin Yer Tutucusu 2"/>
          <p:cNvSpPr>
            <a:spLocks noGrp="1"/>
          </p:cNvSpPr>
          <p:nvPr>
            <p:ph type="body" idx="1"/>
          </p:nvPr>
        </p:nvSpPr>
        <p:spPr>
          <a:xfrm>
            <a:off x="2931224" y="2029971"/>
            <a:ext cx="6100482" cy="3908892"/>
          </a:xfrm>
        </p:spPr>
        <p:txBody>
          <a:bodyPr>
            <a:normAutofit lnSpcReduction="10000"/>
          </a:bodyPr>
          <a:lstStyle/>
          <a:p>
            <a:pPr marL="114300" indent="0" algn="ctr">
              <a:buNone/>
            </a:pPr>
            <a:r>
              <a:rPr lang="tr-TR" dirty="0"/>
              <a:t>Çalışanlar işyerine, sarhoş veya uyuşturucu madde almış olarak </a:t>
            </a:r>
            <a:r>
              <a:rPr lang="tr-TR" dirty="0" smtClean="0"/>
              <a:t>gelemezler. Bu </a:t>
            </a:r>
            <a:r>
              <a:rPr lang="tr-TR" dirty="0"/>
              <a:t>yükümlülüğe uymayan çalışanın iş sözleşmesi tazminatsız </a:t>
            </a:r>
            <a:r>
              <a:rPr lang="tr-TR" dirty="0" smtClean="0"/>
              <a:t>olarak feshedilebilir</a:t>
            </a:r>
            <a:r>
              <a:rPr lang="tr-TR" dirty="0"/>
              <a:t>.</a:t>
            </a:r>
          </a:p>
          <a:p>
            <a:pPr marL="114300" indent="0" algn="ctr">
              <a:buNone/>
            </a:pPr>
            <a:r>
              <a:rPr lang="tr-TR" dirty="0"/>
              <a:t>Çalışanın aldığı içki miktarı işçinin irade ve davranışlarını, işini normal </a:t>
            </a:r>
            <a:r>
              <a:rPr lang="tr-TR" dirty="0" smtClean="0"/>
              <a:t>bir şekilde </a:t>
            </a:r>
            <a:r>
              <a:rPr lang="tr-TR" dirty="0"/>
              <a:t>yürütmesini engellemiyorsa, bu durum iş sözleşmesinin </a:t>
            </a:r>
            <a:r>
              <a:rPr lang="tr-TR" dirty="0" smtClean="0"/>
              <a:t>işveren tarafından </a:t>
            </a:r>
            <a:r>
              <a:rPr lang="tr-TR" dirty="0"/>
              <a:t>feshi için yeterli değildir. Ancak çalışanın işyerinde işçi </a:t>
            </a:r>
            <a:r>
              <a:rPr lang="tr-TR" dirty="0" smtClean="0"/>
              <a:t>veya uyuşturucu </a:t>
            </a:r>
            <a:r>
              <a:rPr lang="tr-TR" dirty="0"/>
              <a:t>madde kullanması, işverene haklı nedenle fesih hakkı verir. </a:t>
            </a:r>
            <a:r>
              <a:rPr lang="tr-TR" dirty="0" smtClean="0"/>
              <a:t>Bu durumda </a:t>
            </a:r>
            <a:r>
              <a:rPr lang="tr-TR" dirty="0"/>
              <a:t>miktar önemli olmaz.</a:t>
            </a:r>
          </a:p>
        </p:txBody>
      </p:sp>
      <p:pic>
        <p:nvPicPr>
          <p:cNvPr id="4" name="Google Shape;471;p47"/>
          <p:cNvPicPr preferRelativeResize="0"/>
          <p:nvPr/>
        </p:nvPicPr>
        <p:blipFill rotWithShape="1">
          <a:blip r:embed="rId2">
            <a:alphaModFix/>
          </a:blip>
          <a:srcRect/>
          <a:stretch/>
        </p:blipFill>
        <p:spPr>
          <a:xfrm>
            <a:off x="1369714" y="854243"/>
            <a:ext cx="9009528" cy="6508377"/>
          </a:xfrm>
          <a:prstGeom prst="rect">
            <a:avLst/>
          </a:prstGeom>
          <a:noFill/>
          <a:ln>
            <a:noFill/>
          </a:ln>
        </p:spPr>
      </p:pic>
      <p:sp>
        <p:nvSpPr>
          <p:cNvPr id="5"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3632997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FF"/>
                </a:solidFill>
              </a:rPr>
              <a:t>11.11. Bağımlılık Yapan Maddeler Kullanma Yasağına Uyma</a:t>
            </a:r>
            <a:endParaRPr lang="tr-TR" dirty="0"/>
          </a:p>
        </p:txBody>
      </p:sp>
      <p:pic>
        <p:nvPicPr>
          <p:cNvPr id="4" name="Google Shape;431;p42"/>
          <p:cNvPicPr preferRelativeResize="0"/>
          <p:nvPr/>
        </p:nvPicPr>
        <p:blipFill rotWithShape="1">
          <a:blip r:embed="rId2">
            <a:alphaModFix/>
          </a:blip>
          <a:srcRect r="6209"/>
          <a:stretch/>
        </p:blipFill>
        <p:spPr>
          <a:xfrm>
            <a:off x="924687" y="1046500"/>
            <a:ext cx="10342625" cy="5811500"/>
          </a:xfrm>
          <a:prstGeom prst="rect">
            <a:avLst/>
          </a:prstGeom>
          <a:noFill/>
          <a:ln>
            <a:noFill/>
          </a:ln>
        </p:spPr>
      </p:pic>
      <p:sp>
        <p:nvSpPr>
          <p:cNvPr id="5" name="Dikdörtgen 4"/>
          <p:cNvSpPr/>
          <p:nvPr/>
        </p:nvSpPr>
        <p:spPr>
          <a:xfrm>
            <a:off x="1515505" y="2194270"/>
            <a:ext cx="9441253" cy="3444020"/>
          </a:xfrm>
          <a:prstGeom prst="rect">
            <a:avLst/>
          </a:prstGeom>
        </p:spPr>
        <p:txBody>
          <a:bodyPr wrap="square">
            <a:spAutoFit/>
          </a:bodyPr>
          <a:lstStyle/>
          <a:p>
            <a:pPr marL="114300" lvl="0">
              <a:lnSpc>
                <a:spcPct val="90000"/>
              </a:lnSpc>
              <a:spcBef>
                <a:spcPts val="1000"/>
              </a:spcBef>
              <a:buSzPts val="1800"/>
            </a:pPr>
            <a:r>
              <a:rPr lang="tr-TR" sz="2200" dirty="0">
                <a:latin typeface="Calibri"/>
                <a:cs typeface="Calibri"/>
                <a:sym typeface="Calibri"/>
              </a:rPr>
              <a:t>Somut olayda, davacı işçinin iş yerine alkollü bir şekilde gelerek verilen görevleri yerine getirmediği 16.11.2007 ve 20.11.2007 tarihli tutanak İÇERİKLERİNDEN ANLAŞILMAKTADIR. Davalı tanıkları da davacının işyerine alkollü olarak geldiğini ve verilen görevleri yerine getirmediğini, bu hususta uyarılmasına rağmen aynı davranışı devam ettirdiğini doğrulamışlardır. İşçinin işini yapmasını engellememesi halinde işe alkollü gelmek haklı fesih sebebi değil ise de, somut olayda olduğu gibi işçinin iş görme edimini yerine getirmesini engellemesi halinde iş yerine alkollü gelmek işverene iş sözleşmesini haklı nedenle feshetme imkanı verir. Saptanan bu durum karşısında yukarıda açıklanan maddi ve hukuki olgular göz önünde tutulduğunda davanın reddi gerekirken kabulüne karar VERİLMESİ İSABETSİZDİR.</a:t>
            </a:r>
          </a:p>
        </p:txBody>
      </p:sp>
      <p:sp>
        <p:nvSpPr>
          <p:cNvPr id="6"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1012968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11.12. İSG Açısından Çalışanların Hakları</a:t>
            </a:r>
            <a:endParaRPr lang="tr-TR" dirty="0"/>
          </a:p>
        </p:txBody>
      </p:sp>
      <p:sp>
        <p:nvSpPr>
          <p:cNvPr id="3" name="Metin Yer Tutucusu 2"/>
          <p:cNvSpPr>
            <a:spLocks noGrp="1"/>
          </p:cNvSpPr>
          <p:nvPr>
            <p:ph type="body" idx="1"/>
          </p:nvPr>
        </p:nvSpPr>
        <p:spPr/>
        <p:txBody>
          <a:bodyPr/>
          <a:lstStyle/>
          <a:p>
            <a:pPr>
              <a:buFont typeface="Wingdings" panose="05000000000000000000" pitchFamily="2" charset="2"/>
              <a:buChar char="Ø"/>
            </a:pPr>
            <a:r>
              <a:rPr lang="tr-TR" dirty="0" smtClean="0"/>
              <a:t>Çalışmaktan </a:t>
            </a:r>
            <a:r>
              <a:rPr lang="tr-TR" dirty="0"/>
              <a:t>kaçınma hakkı</a:t>
            </a:r>
          </a:p>
          <a:p>
            <a:pPr>
              <a:buFont typeface="Wingdings" panose="05000000000000000000" pitchFamily="2" charset="2"/>
              <a:buChar char="Ø"/>
            </a:pPr>
            <a:r>
              <a:rPr lang="tr-TR" dirty="0" smtClean="0"/>
              <a:t>İş </a:t>
            </a:r>
            <a:r>
              <a:rPr lang="tr-TR" dirty="0"/>
              <a:t>sözleşmesini </a:t>
            </a:r>
            <a:r>
              <a:rPr lang="tr-TR" dirty="0" smtClean="0"/>
              <a:t>fesh</a:t>
            </a:r>
            <a:r>
              <a:rPr lang="tr-TR" dirty="0"/>
              <a:t>e</a:t>
            </a:r>
            <a:r>
              <a:rPr lang="tr-TR" dirty="0" smtClean="0"/>
              <a:t>tme hakkı</a:t>
            </a:r>
          </a:p>
          <a:p>
            <a:pPr>
              <a:buFont typeface="Wingdings" panose="05000000000000000000" pitchFamily="2" charset="2"/>
              <a:buChar char="Ø"/>
            </a:pPr>
            <a:endParaRPr lang="tr-TR" dirty="0"/>
          </a:p>
          <a:p>
            <a:pPr marL="114300" indent="0">
              <a:buNone/>
            </a:pPr>
            <a:r>
              <a:rPr lang="tr-TR" dirty="0"/>
              <a:t>Ciddi ve yakın tehlike ile karşı karşıya kalan çalışanların İSG kuruluna, </a:t>
            </a:r>
            <a:r>
              <a:rPr lang="tr-TR" dirty="0" smtClean="0"/>
              <a:t>kurul yoksa </a:t>
            </a:r>
            <a:r>
              <a:rPr lang="tr-TR" dirty="0"/>
              <a:t>işverene başvurarak durumun tespit edilmesini isteme ve eğer ciddi </a:t>
            </a:r>
            <a:r>
              <a:rPr lang="tr-TR" dirty="0" smtClean="0"/>
              <a:t>ve yakın </a:t>
            </a:r>
            <a:r>
              <a:rPr lang="tr-TR" dirty="0"/>
              <a:t>tehlike önlenemez ise kurula başvurmadan </a:t>
            </a:r>
            <a:r>
              <a:rPr lang="tr-TR" b="1" dirty="0"/>
              <a:t>çalışmaktan </a:t>
            </a:r>
            <a:r>
              <a:rPr lang="tr-TR" b="1" dirty="0" smtClean="0"/>
              <a:t>kaçınma hakkını </a:t>
            </a:r>
            <a:r>
              <a:rPr lang="tr-TR" b="1" dirty="0"/>
              <a:t>kullanması mümkündür.</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67874"/>
            <a:ext cx="12192000" cy="1476779"/>
          </a:xfrm>
          <a:prstGeom prst="rect">
            <a:avLst/>
          </a:prstGeom>
        </p:spPr>
      </p:pic>
      <p:sp>
        <p:nvSpPr>
          <p:cNvPr id="6" name="Dikdörtgen 5"/>
          <p:cNvSpPr/>
          <p:nvPr/>
        </p:nvSpPr>
        <p:spPr>
          <a:xfrm>
            <a:off x="208548" y="5182003"/>
            <a:ext cx="3368841" cy="830997"/>
          </a:xfrm>
          <a:prstGeom prst="rect">
            <a:avLst/>
          </a:prstGeom>
        </p:spPr>
        <p:txBody>
          <a:bodyPr wrap="square">
            <a:spAutoFit/>
          </a:bodyPr>
          <a:lstStyle/>
          <a:p>
            <a:pPr algn="ctr"/>
            <a:r>
              <a:rPr lang="tr-TR" sz="2400" dirty="0">
                <a:solidFill>
                  <a:schemeClr val="bg1"/>
                </a:solidFill>
                <a:latin typeface="Calibri" panose="020F0502020204030204" pitchFamily="34" charset="0"/>
                <a:cs typeface="Calibri" panose="020F0502020204030204" pitchFamily="34" charset="0"/>
              </a:rPr>
              <a:t>Ciddi ve yakın bir tehlike bulunmalı,</a:t>
            </a:r>
          </a:p>
        </p:txBody>
      </p:sp>
      <p:sp>
        <p:nvSpPr>
          <p:cNvPr id="7" name="Dikdörtgen 6"/>
          <p:cNvSpPr/>
          <p:nvPr/>
        </p:nvSpPr>
        <p:spPr>
          <a:xfrm>
            <a:off x="4207041" y="5182002"/>
            <a:ext cx="3814011" cy="830997"/>
          </a:xfrm>
          <a:prstGeom prst="rect">
            <a:avLst/>
          </a:prstGeom>
        </p:spPr>
        <p:txBody>
          <a:bodyPr wrap="square">
            <a:spAutoFit/>
          </a:bodyPr>
          <a:lstStyle/>
          <a:p>
            <a:pPr algn="ctr"/>
            <a:r>
              <a:rPr lang="tr-TR" sz="2400" dirty="0">
                <a:solidFill>
                  <a:schemeClr val="bg1"/>
                </a:solidFill>
                <a:latin typeface="Calibri" panose="020F0502020204030204" pitchFamily="34" charset="0"/>
                <a:cs typeface="Calibri" panose="020F0502020204030204" pitchFamily="34" charset="0"/>
              </a:rPr>
              <a:t>Durumun tespiti için kurula veya işverene başvuru,</a:t>
            </a:r>
          </a:p>
        </p:txBody>
      </p:sp>
      <p:sp>
        <p:nvSpPr>
          <p:cNvPr id="8" name="Dikdörtgen 7"/>
          <p:cNvSpPr/>
          <p:nvPr/>
        </p:nvSpPr>
        <p:spPr>
          <a:xfrm>
            <a:off x="8534401" y="5073289"/>
            <a:ext cx="3866147" cy="1200329"/>
          </a:xfrm>
          <a:prstGeom prst="rect">
            <a:avLst/>
          </a:prstGeom>
        </p:spPr>
        <p:txBody>
          <a:bodyPr wrap="square">
            <a:spAutoFit/>
          </a:bodyPr>
          <a:lstStyle/>
          <a:p>
            <a:pPr algn="ctr"/>
            <a:r>
              <a:rPr lang="tr-TR" sz="2400" dirty="0">
                <a:solidFill>
                  <a:schemeClr val="bg1"/>
                </a:solidFill>
                <a:latin typeface="Calibri" panose="020F0502020204030204" pitchFamily="34" charset="0"/>
                <a:cs typeface="Calibri" panose="020F0502020204030204" pitchFamily="34" charset="0"/>
              </a:rPr>
              <a:t>Kurulun kararına göre çalışmaktan kaçınma hakkı kullanılabilir</a:t>
            </a:r>
          </a:p>
        </p:txBody>
      </p:sp>
      <p:sp>
        <p:nvSpPr>
          <p:cNvPr id="9"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1533455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smtClean="0"/>
              <a:t>11.1. Çalışanların Bilgilendirilmesi </a:t>
            </a:r>
            <a:endParaRPr dirty="0"/>
          </a:p>
        </p:txBody>
      </p:sp>
      <p:sp>
        <p:nvSpPr>
          <p:cNvPr id="137" name="Google Shape;137;p4"/>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0" lvl="0" indent="0">
              <a:spcBef>
                <a:spcPts val="0"/>
              </a:spcBef>
              <a:buSzPts val="2400"/>
              <a:buNone/>
            </a:pPr>
            <a:r>
              <a:rPr lang="tr-TR" dirty="0"/>
              <a:t>İşyerinde iş sağlığı ve güvenliğinin sağlanması ve </a:t>
            </a:r>
            <a:r>
              <a:rPr lang="tr-TR" dirty="0" smtClean="0"/>
              <a:t>sürdürülebilmesi amacıyla </a:t>
            </a:r>
            <a:r>
              <a:rPr lang="tr-TR" dirty="0"/>
              <a:t>işveren, çalışanları ve çalışan temsilcilerini </a:t>
            </a:r>
            <a:r>
              <a:rPr lang="tr-TR" dirty="0" smtClean="0"/>
              <a:t>işyerinin özelliklerini </a:t>
            </a:r>
            <a:r>
              <a:rPr lang="tr-TR" dirty="0"/>
              <a:t>de dikkate alarak aşağıdaki konularda bilgilendirir</a:t>
            </a:r>
            <a:r>
              <a:rPr lang="tr-TR" dirty="0" smtClean="0"/>
              <a:t>:</a:t>
            </a:r>
          </a:p>
          <a:p>
            <a:pPr marL="0" lvl="0" indent="0">
              <a:spcBef>
                <a:spcPts val="0"/>
              </a:spcBef>
              <a:buSzPts val="2400"/>
              <a:buNone/>
            </a:pPr>
            <a:endParaRPr dirty="0"/>
          </a:p>
        </p:txBody>
      </p:sp>
      <p:sp>
        <p:nvSpPr>
          <p:cNvPr id="138"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24" y="2654374"/>
            <a:ext cx="2069332" cy="4195011"/>
          </a:xfrm>
          <a:prstGeom prst="rect">
            <a:avLst/>
          </a:prstGeom>
        </p:spPr>
      </p:pic>
      <p:sp>
        <p:nvSpPr>
          <p:cNvPr id="3" name="Dikdörtgen 2"/>
          <p:cNvSpPr/>
          <p:nvPr/>
        </p:nvSpPr>
        <p:spPr>
          <a:xfrm>
            <a:off x="1561957" y="2699822"/>
            <a:ext cx="8534400" cy="830997"/>
          </a:xfrm>
          <a:prstGeom prst="rect">
            <a:avLst/>
          </a:prstGeom>
        </p:spPr>
        <p:txBody>
          <a:bodyPr wrap="square">
            <a:spAutoFit/>
          </a:bodyPr>
          <a:lstStyle/>
          <a:p>
            <a:r>
              <a:rPr lang="tr-TR" sz="2400" dirty="0">
                <a:latin typeface="Calibri" panose="020F0502020204030204" pitchFamily="34" charset="0"/>
                <a:cs typeface="Calibri" panose="020F0502020204030204" pitchFamily="34" charset="0"/>
              </a:rPr>
              <a:t>İşyerinde karşılaşılabilecek sağlık ve güvenlik riskleri, koruyucu</a:t>
            </a:r>
          </a:p>
          <a:p>
            <a:r>
              <a:rPr lang="tr-TR" sz="2400" dirty="0">
                <a:latin typeface="Calibri" panose="020F0502020204030204" pitchFamily="34" charset="0"/>
                <a:cs typeface="Calibri" panose="020F0502020204030204" pitchFamily="34" charset="0"/>
              </a:rPr>
              <a:t>ve önleyici tedbirler.</a:t>
            </a:r>
          </a:p>
        </p:txBody>
      </p:sp>
      <p:sp>
        <p:nvSpPr>
          <p:cNvPr id="4" name="Dikdörtgen 3"/>
          <p:cNvSpPr/>
          <p:nvPr/>
        </p:nvSpPr>
        <p:spPr>
          <a:xfrm>
            <a:off x="2097456" y="4488905"/>
            <a:ext cx="5671745" cy="461665"/>
          </a:xfrm>
          <a:prstGeom prst="rect">
            <a:avLst/>
          </a:prstGeom>
        </p:spPr>
        <p:txBody>
          <a:bodyPr wrap="none">
            <a:spAutoFit/>
          </a:bodyPr>
          <a:lstStyle/>
          <a:p>
            <a:r>
              <a:rPr lang="tr-TR" sz="2400" dirty="0">
                <a:latin typeface="Calibri" panose="020F0502020204030204" pitchFamily="34" charset="0"/>
                <a:cs typeface="Calibri" panose="020F0502020204030204" pitchFamily="34" charset="0"/>
              </a:rPr>
              <a:t>Kendileri ile ilgili yasal hak ve sorumluluklar.</a:t>
            </a:r>
          </a:p>
        </p:txBody>
      </p:sp>
      <p:sp>
        <p:nvSpPr>
          <p:cNvPr id="5" name="Dikdörtgen 4"/>
          <p:cNvSpPr/>
          <p:nvPr/>
        </p:nvSpPr>
        <p:spPr>
          <a:xfrm>
            <a:off x="1688332" y="5838406"/>
            <a:ext cx="9781673" cy="830997"/>
          </a:xfrm>
          <a:prstGeom prst="rect">
            <a:avLst/>
          </a:prstGeom>
        </p:spPr>
        <p:txBody>
          <a:bodyPr wrap="square">
            <a:spAutoFit/>
          </a:bodyPr>
          <a:lstStyle/>
          <a:p>
            <a:r>
              <a:rPr lang="tr-TR" sz="2400" dirty="0">
                <a:latin typeface="Calibri" panose="020F0502020204030204" pitchFamily="34" charset="0"/>
                <a:cs typeface="Calibri" panose="020F0502020204030204" pitchFamily="34" charset="0"/>
              </a:rPr>
              <a:t>İlk yardım, olağan dışı durumlar, afetler ve yangınla mücadele ve</a:t>
            </a:r>
          </a:p>
          <a:p>
            <a:r>
              <a:rPr lang="tr-TR" sz="2400" dirty="0">
                <a:latin typeface="Calibri" panose="020F0502020204030204" pitchFamily="34" charset="0"/>
                <a:cs typeface="Calibri" panose="020F0502020204030204" pitchFamily="34" charset="0"/>
              </a:rPr>
              <a:t>tahliye işleri konusunda görevlendirilen kişiler.</a:t>
            </a:r>
          </a:p>
        </p:txBody>
      </p:sp>
      <p:sp>
        <p:nvSpPr>
          <p:cNvPr id="6" name="Metin kutusu 5"/>
          <p:cNvSpPr txBox="1"/>
          <p:nvPr/>
        </p:nvSpPr>
        <p:spPr>
          <a:xfrm>
            <a:off x="584804" y="3164517"/>
            <a:ext cx="977153" cy="461665"/>
          </a:xfrm>
          <a:prstGeom prst="rect">
            <a:avLst/>
          </a:prstGeom>
          <a:noFill/>
        </p:spPr>
        <p:txBody>
          <a:bodyPr wrap="square" rtlCol="0">
            <a:spAutoFit/>
          </a:bodyPr>
          <a:lstStyle/>
          <a:p>
            <a:pPr algn="ctr"/>
            <a:r>
              <a:rPr lang="tr-TR" sz="2400" b="1" dirty="0" smtClean="0">
                <a:solidFill>
                  <a:schemeClr val="bg1"/>
                </a:solidFill>
                <a:latin typeface="Calibri" panose="020F0502020204030204" pitchFamily="34" charset="0"/>
                <a:cs typeface="Calibri" panose="020F0502020204030204" pitchFamily="34" charset="0"/>
              </a:rPr>
              <a:t>A</a:t>
            </a:r>
            <a:endParaRPr lang="tr-TR" sz="2400" b="1" dirty="0">
              <a:solidFill>
                <a:schemeClr val="bg1"/>
              </a:solidFill>
              <a:latin typeface="Calibri" panose="020F0502020204030204" pitchFamily="34" charset="0"/>
              <a:cs typeface="Calibri" panose="020F0502020204030204" pitchFamily="34" charset="0"/>
            </a:endParaRPr>
          </a:p>
        </p:txBody>
      </p:sp>
      <p:sp>
        <p:nvSpPr>
          <p:cNvPr id="7" name="Metin kutusu 6"/>
          <p:cNvSpPr txBox="1"/>
          <p:nvPr/>
        </p:nvSpPr>
        <p:spPr>
          <a:xfrm>
            <a:off x="1211106" y="4597990"/>
            <a:ext cx="766010" cy="461665"/>
          </a:xfrm>
          <a:prstGeom prst="rect">
            <a:avLst/>
          </a:prstGeom>
          <a:noFill/>
        </p:spPr>
        <p:txBody>
          <a:bodyPr wrap="square" rtlCol="0">
            <a:spAutoFit/>
          </a:bodyPr>
          <a:lstStyle/>
          <a:p>
            <a:pPr algn="ctr"/>
            <a:r>
              <a:rPr lang="tr-TR" sz="2400" b="1" dirty="0" smtClean="0">
                <a:solidFill>
                  <a:schemeClr val="bg1"/>
                </a:solidFill>
                <a:latin typeface="Calibri" panose="020F0502020204030204" pitchFamily="34" charset="0"/>
                <a:cs typeface="Calibri" panose="020F0502020204030204" pitchFamily="34" charset="0"/>
              </a:rPr>
              <a:t>B</a:t>
            </a:r>
            <a:endParaRPr lang="tr-TR" sz="2400" b="1" dirty="0">
              <a:solidFill>
                <a:schemeClr val="bg1"/>
              </a:solidFill>
              <a:latin typeface="Calibri" panose="020F0502020204030204" pitchFamily="34" charset="0"/>
              <a:cs typeface="Calibri" panose="020F0502020204030204" pitchFamily="34" charset="0"/>
            </a:endParaRPr>
          </a:p>
        </p:txBody>
      </p:sp>
      <p:sp>
        <p:nvSpPr>
          <p:cNvPr id="8" name="Metin kutusu 7"/>
          <p:cNvSpPr txBox="1"/>
          <p:nvPr/>
        </p:nvSpPr>
        <p:spPr>
          <a:xfrm>
            <a:off x="553428" y="6023073"/>
            <a:ext cx="609600" cy="461665"/>
          </a:xfrm>
          <a:prstGeom prst="rect">
            <a:avLst/>
          </a:prstGeom>
          <a:noFill/>
        </p:spPr>
        <p:txBody>
          <a:bodyPr wrap="square" rtlCol="0">
            <a:spAutoFit/>
          </a:bodyPr>
          <a:lstStyle/>
          <a:p>
            <a:pPr algn="ctr"/>
            <a:r>
              <a:rPr lang="tr-TR" sz="2400" b="1" dirty="0" smtClean="0">
                <a:solidFill>
                  <a:schemeClr val="bg1"/>
                </a:solidFill>
                <a:latin typeface="Calibri" panose="020F0502020204030204" pitchFamily="34" charset="0"/>
                <a:cs typeface="Calibri" panose="020F0502020204030204" pitchFamily="34" charset="0"/>
              </a:rPr>
              <a:t>C</a:t>
            </a:r>
            <a:endParaRPr lang="tr-TR" sz="2400" b="1"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11.13. Çalışmaktan Kaçınma Hakkı </a:t>
            </a:r>
            <a:endParaRPr lang="tr-TR" dirty="0"/>
          </a:p>
        </p:txBody>
      </p:sp>
      <p:sp>
        <p:nvSpPr>
          <p:cNvPr id="3" name="Metin Yer Tutucusu 2"/>
          <p:cNvSpPr>
            <a:spLocks noGrp="1"/>
          </p:cNvSpPr>
          <p:nvPr>
            <p:ph type="body" idx="1"/>
          </p:nvPr>
        </p:nvSpPr>
        <p:spPr/>
        <p:txBody>
          <a:bodyPr/>
          <a:lstStyle/>
          <a:p>
            <a:pPr marL="114300" indent="0">
              <a:buNone/>
            </a:pPr>
            <a:endParaRPr lang="tr-TR" dirty="0"/>
          </a:p>
        </p:txBody>
      </p:sp>
      <p:pic>
        <p:nvPicPr>
          <p:cNvPr id="4" name="Google Shape;288;p33" title="Ekran görüntüsü 2026-04-01 115513-Photoroom.png"/>
          <p:cNvPicPr preferRelativeResize="0"/>
          <p:nvPr/>
        </p:nvPicPr>
        <p:blipFill>
          <a:blip r:embed="rId2">
            <a:alphaModFix/>
          </a:blip>
          <a:stretch>
            <a:fillRect/>
          </a:stretch>
        </p:blipFill>
        <p:spPr>
          <a:xfrm>
            <a:off x="1187117" y="637675"/>
            <a:ext cx="10555704" cy="6252410"/>
          </a:xfrm>
          <a:prstGeom prst="rect">
            <a:avLst/>
          </a:prstGeom>
          <a:noFill/>
          <a:ln>
            <a:noFill/>
          </a:ln>
        </p:spPr>
      </p:pic>
      <p:sp>
        <p:nvSpPr>
          <p:cNvPr id="5" name="Dikdörtgen 4"/>
          <p:cNvSpPr/>
          <p:nvPr/>
        </p:nvSpPr>
        <p:spPr>
          <a:xfrm>
            <a:off x="3112655" y="3623653"/>
            <a:ext cx="6409551" cy="2834622"/>
          </a:xfrm>
          <a:prstGeom prst="rect">
            <a:avLst/>
          </a:prstGeom>
        </p:spPr>
        <p:txBody>
          <a:bodyPr wrap="square">
            <a:spAutoFit/>
          </a:bodyPr>
          <a:lstStyle/>
          <a:p>
            <a:pPr marL="114300" lvl="0">
              <a:lnSpc>
                <a:spcPct val="90000"/>
              </a:lnSpc>
              <a:spcBef>
                <a:spcPts val="1000"/>
              </a:spcBef>
              <a:buSzPts val="1800"/>
            </a:pPr>
            <a:r>
              <a:rPr lang="tr-TR" sz="2200" dirty="0">
                <a:latin typeface="Calibri"/>
                <a:cs typeface="Calibri"/>
                <a:sym typeface="Calibri"/>
              </a:rPr>
              <a:t>Çalışmaktan kaçınma hakkını kullanan işçi, iş görme edimini yerine getirmemektedir. Çalışanların bu dönemdeki ücret ve diğer hakları saklıdır. Diğer yandan ciddi ve yakın bir tehlikenin alınan önlemler sonrası ortadan kalkması halinde, çalışanın iş görme edimini ifa etmesi gerekmektedir. Aksi taktirde işveren haklı nedenle iş sözleşmesini feshedebilir. </a:t>
            </a:r>
            <a:r>
              <a:rPr lang="tr-TR" sz="2200" dirty="0" smtClean="0">
                <a:latin typeface="Calibri"/>
                <a:cs typeface="Calibri"/>
                <a:sym typeface="Calibri"/>
              </a:rPr>
              <a:t/>
            </a:r>
            <a:br>
              <a:rPr lang="tr-TR" sz="2200" dirty="0" smtClean="0">
                <a:latin typeface="Calibri"/>
                <a:cs typeface="Calibri"/>
                <a:sym typeface="Calibri"/>
              </a:rPr>
            </a:br>
            <a:r>
              <a:rPr lang="tr-TR" sz="2200" dirty="0" smtClean="0">
                <a:latin typeface="Calibri"/>
                <a:cs typeface="Calibri"/>
                <a:sym typeface="Calibri"/>
              </a:rPr>
              <a:t>İşin </a:t>
            </a:r>
            <a:r>
              <a:rPr lang="tr-TR" sz="2200" dirty="0">
                <a:latin typeface="Calibri"/>
                <a:cs typeface="Calibri"/>
                <a:sym typeface="Calibri"/>
              </a:rPr>
              <a:t>durdurulmasının söz konusu olduğu hallerde çalışmaktan kaçınma hakkı kullanılamaz.</a:t>
            </a:r>
          </a:p>
        </p:txBody>
      </p:sp>
      <p:sp>
        <p:nvSpPr>
          <p:cNvPr id="6"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3537972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11.13. Çalışmaktan Kaçınma Hakkı </a:t>
            </a:r>
            <a:endParaRPr lang="tr-TR" dirty="0"/>
          </a:p>
        </p:txBody>
      </p:sp>
      <p:sp>
        <p:nvSpPr>
          <p:cNvPr id="3" name="Metin Yer Tutucusu 2"/>
          <p:cNvSpPr>
            <a:spLocks noGrp="1"/>
          </p:cNvSpPr>
          <p:nvPr>
            <p:ph type="body" idx="1"/>
          </p:nvPr>
        </p:nvSpPr>
        <p:spPr/>
        <p:txBody>
          <a:bodyPr/>
          <a:lstStyle/>
          <a:p>
            <a:pPr marL="114300" indent="0">
              <a:buNone/>
            </a:pPr>
            <a:endParaRPr lang="tr-TR" dirty="0"/>
          </a:p>
        </p:txBody>
      </p:sp>
      <p:pic>
        <p:nvPicPr>
          <p:cNvPr id="4" name="Google Shape;288;p33" title="Ekran görüntüsü 2026-04-01 115513-Photoroom.png"/>
          <p:cNvPicPr preferRelativeResize="0"/>
          <p:nvPr/>
        </p:nvPicPr>
        <p:blipFill>
          <a:blip r:embed="rId2">
            <a:alphaModFix/>
          </a:blip>
          <a:stretch>
            <a:fillRect/>
          </a:stretch>
        </p:blipFill>
        <p:spPr>
          <a:xfrm>
            <a:off x="1187117" y="637675"/>
            <a:ext cx="10555704" cy="6252410"/>
          </a:xfrm>
          <a:prstGeom prst="rect">
            <a:avLst/>
          </a:prstGeom>
          <a:noFill/>
          <a:ln>
            <a:noFill/>
          </a:ln>
        </p:spPr>
      </p:pic>
      <p:sp>
        <p:nvSpPr>
          <p:cNvPr id="5" name="Dikdörtgen 4"/>
          <p:cNvSpPr/>
          <p:nvPr/>
        </p:nvSpPr>
        <p:spPr>
          <a:xfrm>
            <a:off x="3112655" y="3697541"/>
            <a:ext cx="6409551" cy="2308324"/>
          </a:xfrm>
          <a:prstGeom prst="rect">
            <a:avLst/>
          </a:prstGeom>
        </p:spPr>
        <p:txBody>
          <a:bodyPr wrap="square">
            <a:spAutoFit/>
          </a:bodyPr>
          <a:lstStyle/>
          <a:p>
            <a:pPr marL="114300" lvl="0">
              <a:lnSpc>
                <a:spcPct val="90000"/>
              </a:lnSpc>
              <a:spcBef>
                <a:spcPts val="1000"/>
              </a:spcBef>
              <a:buSzPts val="1800"/>
            </a:pPr>
            <a:r>
              <a:rPr lang="tr-TR" sz="2000" dirty="0">
                <a:latin typeface="Calibri"/>
                <a:cs typeface="Calibri"/>
                <a:sym typeface="Calibri"/>
              </a:rPr>
              <a:t>Talep etmelerine rağmen gerekli tedbirlerin alınmadığı durumlarda iş sözleşmesiyle çalışanlar, tabi oldukları kanun hükümlerine göre iş sözleşmesini feshedebilirler. Yani işçi eğer tedbir alınmazsa kıdem ve ihbar tazminatını talep ederek iş sözleşmesini feshedebilir. Bu hak yalnızca iş sözleşmesiyle çalışan kişilere tanınmıştır. Memurlar, sözleşmeli ve geçici personeller bu haktan faydalanamaz. Kamu işçileri ise bu haklarını kullanabilirler.</a:t>
            </a:r>
            <a:endParaRPr lang="tr-TR" sz="2000" dirty="0">
              <a:latin typeface="Calibri"/>
              <a:cs typeface="Calibri"/>
              <a:sym typeface="Calibri"/>
            </a:endParaRPr>
          </a:p>
        </p:txBody>
      </p:sp>
      <p:sp>
        <p:nvSpPr>
          <p:cNvPr id="6"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16707685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7"/>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p>
            <a:pPr marL="495300" lvl="0" indent="-342900" algn="l">
              <a:buFont typeface="Wingdings" panose="05000000000000000000" pitchFamily="2" charset="2"/>
              <a:buChar char="Ø"/>
            </a:pPr>
            <a:r>
              <a:rPr lang="tr-TR" dirty="0"/>
              <a:t>Bu bölümde, işyerinde güvenliğin sadece işverenin değil, aynı </a:t>
            </a:r>
            <a:r>
              <a:rPr lang="tr-TR" dirty="0" smtClean="0"/>
              <a:t>zamanda bilgilendirilmiş </a:t>
            </a:r>
            <a:r>
              <a:rPr lang="tr-TR" dirty="0"/>
              <a:t>ve eğitilmiş çalışanların da sorumluluğunda olduğu vurgulanmıştır. Çalışanların İSG kurallarına (KKD kullanımı, talimatlara uyum vb.) uymaması iş akdinin feshine yol açabilirken; ciddi tehlike durumlarında çalışmaktan kaçınma ve gerekli önlemler alınmadığında sözleşmeyi feshetme hakları yasal güvence altına alınmıştır.</a:t>
            </a:r>
            <a:endParaRPr dirty="0"/>
          </a:p>
        </p:txBody>
      </p:sp>
      <p:sp>
        <p:nvSpPr>
          <p:cNvPr id="160" name="Google Shape;160;p7"/>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Özeti</a:t>
            </a:r>
            <a:endParaRPr/>
          </a:p>
        </p:txBody>
      </p:sp>
      <p:sp>
        <p:nvSpPr>
          <p:cNvPr id="5" name="Google Shape;131;p3"/>
          <p:cNvSpPr txBox="1"/>
          <p:nvPr/>
        </p:nvSpPr>
        <p:spPr>
          <a:xfrm>
            <a:off x="1684421" y="115749"/>
            <a:ext cx="8823158" cy="497307"/>
          </a:xfrm>
          <a:prstGeom prst="rect">
            <a:avLst/>
          </a:prstGeom>
          <a:noFill/>
          <a:ln>
            <a:noFill/>
          </a:ln>
        </p:spPr>
        <p:txBody>
          <a:bodyPr spcFirstLastPara="1" wrap="square" lIns="91425" tIns="45700" rIns="91425" bIns="45700" anchor="ctr" anchorCtr="0">
            <a:noAutofit/>
          </a:bodyPr>
          <a:lstStyle/>
          <a:p>
            <a:pPr lvl="0" algn="ctr">
              <a:lnSpc>
                <a:spcPct val="90000"/>
              </a:lnSpc>
              <a:buClr>
                <a:srgbClr val="E6272D"/>
              </a:buClr>
              <a:buSzPts val="2600"/>
            </a:pPr>
            <a:r>
              <a:rPr lang="tr-TR" sz="2400" b="1" i="0" u="none" strike="noStrike" cap="none" dirty="0" smtClean="0">
                <a:solidFill>
                  <a:srgbClr val="E6272D"/>
                </a:solidFill>
                <a:latin typeface="Calibri"/>
                <a:ea typeface="Calibri"/>
                <a:cs typeface="Calibri"/>
                <a:sym typeface="Calibri"/>
              </a:rPr>
              <a:t>BÖLÜM 11</a:t>
            </a:r>
            <a:r>
              <a:rPr lang="tr-TR" sz="2400" b="1" dirty="0" smtClean="0">
                <a:solidFill>
                  <a:srgbClr val="E6272D"/>
                </a:solidFill>
                <a:latin typeface="Calibri"/>
                <a:ea typeface="Calibri"/>
                <a:cs typeface="Calibri"/>
                <a:sym typeface="Calibri"/>
              </a:rPr>
              <a:t>. ÇALIŞANLARIN İŞ SAĞLIĞI VE GÜVENLİĞİ KAPSAMINDAKİ YASAL SORUMLULUKLARI VE HAKLARI </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8"/>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Sonu Soruları</a:t>
            </a:r>
            <a:endParaRPr/>
          </a:p>
        </p:txBody>
      </p:sp>
      <p:sp>
        <p:nvSpPr>
          <p:cNvPr id="167" name="Google Shape;167;p8"/>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a:bodyPr>
          <a:lstStyle/>
          <a:p>
            <a:pPr marL="495300">
              <a:buSzPts val="2400"/>
            </a:pPr>
            <a:r>
              <a:rPr lang="tr-TR" dirty="0"/>
              <a:t>İşyerinde sigara içilmesi iş </a:t>
            </a:r>
            <a:r>
              <a:rPr lang="tr-TR" dirty="0" smtClean="0"/>
              <a:t>güvenliğini tehdit </a:t>
            </a:r>
            <a:r>
              <a:rPr lang="tr-TR" dirty="0"/>
              <a:t>edecek bir davranış olarak değerlendirilebilir mi?</a:t>
            </a:r>
          </a:p>
          <a:p>
            <a:pPr marL="495300">
              <a:buSzPts val="2400"/>
            </a:pPr>
            <a:r>
              <a:rPr lang="tr-TR" dirty="0"/>
              <a:t>İşyerinde sigara içen işçi tazminatsız olarak </a:t>
            </a:r>
            <a:r>
              <a:rPr lang="tr-TR" dirty="0" smtClean="0"/>
              <a:t>işten çıkartılabilir </a:t>
            </a:r>
            <a:r>
              <a:rPr lang="tr-TR" dirty="0"/>
              <a:t>mi?</a:t>
            </a:r>
          </a:p>
          <a:p>
            <a:pPr marL="495300">
              <a:buSzPts val="2400"/>
            </a:pPr>
            <a:r>
              <a:rPr lang="tr-TR" dirty="0"/>
              <a:t>Bu soruya cevap verirken hangi kavramdan hareket </a:t>
            </a:r>
            <a:r>
              <a:rPr lang="tr-TR" dirty="0" smtClean="0"/>
              <a:t>etmek gerekir</a:t>
            </a:r>
            <a:r>
              <a:rPr lang="tr-TR" dirty="0"/>
              <a:t>?</a:t>
            </a:r>
          </a:p>
          <a:p>
            <a:pPr marL="495300">
              <a:buSzPts val="2400"/>
            </a:pPr>
            <a:r>
              <a:rPr lang="tr-TR" dirty="0"/>
              <a:t>Sadakat borcu, yönetim hakkı nasıl bu soruya </a:t>
            </a:r>
            <a:r>
              <a:rPr lang="tr-TR" dirty="0" smtClean="0"/>
              <a:t>cevapta kullanılır?</a:t>
            </a:r>
          </a:p>
          <a:p>
            <a:pPr marL="495300">
              <a:buSzPts val="2400"/>
            </a:pPr>
            <a:r>
              <a:rPr lang="tr-TR" dirty="0"/>
              <a:t>İşçinin araç ve gereçleri </a:t>
            </a:r>
            <a:r>
              <a:rPr lang="tr-TR" dirty="0" smtClean="0"/>
              <a:t>usulüne uygun </a:t>
            </a:r>
            <a:r>
              <a:rPr lang="tr-TR" dirty="0"/>
              <a:t>kullanmaması iş kazasında kendisine de </a:t>
            </a:r>
            <a:r>
              <a:rPr lang="tr-TR" dirty="0" smtClean="0"/>
              <a:t>kusur tahsis </a:t>
            </a:r>
            <a:r>
              <a:rPr lang="tr-TR" dirty="0"/>
              <a:t>edilmesine neden olabilir mi?</a:t>
            </a:r>
          </a:p>
          <a:p>
            <a:pPr marL="495300">
              <a:buSzPts val="2400"/>
            </a:pPr>
            <a:r>
              <a:rPr lang="tr-TR" dirty="0"/>
              <a:t>İşçinin iş kazasında kendi kusurunun olması </a:t>
            </a:r>
            <a:r>
              <a:rPr lang="tr-TR" dirty="0" smtClean="0"/>
              <a:t>neyi değiştirir</a:t>
            </a:r>
            <a:r>
              <a:rPr lang="tr-TR" dirty="0"/>
              <a:t>?</a:t>
            </a:r>
          </a:p>
          <a:p>
            <a:pPr marL="495300">
              <a:buSzPts val="2400"/>
            </a:pPr>
            <a:r>
              <a:rPr lang="tr-TR" dirty="0"/>
              <a:t>İşçinin kusurunun olduğuna hangi unsurlara </a:t>
            </a:r>
            <a:r>
              <a:rPr lang="tr-TR" dirty="0" smtClean="0"/>
              <a:t>göre karar </a:t>
            </a:r>
            <a:r>
              <a:rPr lang="tr-TR" dirty="0"/>
              <a:t>verilir</a:t>
            </a:r>
            <a:r>
              <a:rPr lang="tr-TR" dirty="0" smtClean="0"/>
              <a:t>?</a:t>
            </a:r>
          </a:p>
          <a:p>
            <a:pPr marL="495300">
              <a:buSzPts val="2400"/>
            </a:pPr>
            <a:r>
              <a:rPr lang="tr-TR" dirty="0"/>
              <a:t>KKD kullanmayan işçi </a:t>
            </a:r>
            <a:r>
              <a:rPr lang="tr-TR" dirty="0" smtClean="0"/>
              <a:t>tazminatsız işten </a:t>
            </a:r>
            <a:r>
              <a:rPr lang="tr-TR" dirty="0"/>
              <a:t>çıkartılabilir mir? Çıkartılırsa bunun </a:t>
            </a:r>
            <a:r>
              <a:rPr lang="tr-TR" dirty="0" smtClean="0"/>
              <a:t>gerekçesi nedir</a:t>
            </a:r>
            <a:r>
              <a:rPr lang="tr-TR" dirty="0"/>
              <a:t>?</a:t>
            </a:r>
            <a:endParaRPr dirty="0"/>
          </a:p>
        </p:txBody>
      </p:sp>
      <p:sp>
        <p:nvSpPr>
          <p:cNvPr id="4" name="Google Shape;131;p3"/>
          <p:cNvSpPr txBox="1"/>
          <p:nvPr/>
        </p:nvSpPr>
        <p:spPr>
          <a:xfrm>
            <a:off x="1684421" y="115749"/>
            <a:ext cx="8823158" cy="497307"/>
          </a:xfrm>
          <a:prstGeom prst="rect">
            <a:avLst/>
          </a:prstGeom>
          <a:noFill/>
          <a:ln>
            <a:noFill/>
          </a:ln>
        </p:spPr>
        <p:txBody>
          <a:bodyPr spcFirstLastPara="1" wrap="square" lIns="91425" tIns="45700" rIns="91425" bIns="45700" anchor="ctr" anchorCtr="0">
            <a:noAutofit/>
          </a:bodyPr>
          <a:lstStyle/>
          <a:p>
            <a:pPr lvl="0" algn="ctr">
              <a:lnSpc>
                <a:spcPct val="90000"/>
              </a:lnSpc>
              <a:buClr>
                <a:srgbClr val="E6272D"/>
              </a:buClr>
              <a:buSzPts val="2600"/>
            </a:pPr>
            <a:r>
              <a:rPr lang="tr-TR" sz="2400" b="1" i="0" u="none" strike="noStrike" cap="none" dirty="0" smtClean="0">
                <a:solidFill>
                  <a:srgbClr val="E6272D"/>
                </a:solidFill>
                <a:latin typeface="Calibri"/>
                <a:ea typeface="Calibri"/>
                <a:cs typeface="Calibri"/>
                <a:sym typeface="Calibri"/>
              </a:rPr>
              <a:t>BÖLÜM 11</a:t>
            </a:r>
            <a:r>
              <a:rPr lang="tr-TR" sz="2400" b="1" dirty="0" smtClean="0">
                <a:solidFill>
                  <a:srgbClr val="E6272D"/>
                </a:solidFill>
                <a:latin typeface="Calibri"/>
                <a:ea typeface="Calibri"/>
                <a:cs typeface="Calibri"/>
                <a:sym typeface="Calibri"/>
              </a:rPr>
              <a:t>. ÇALIŞANLARIN İŞ SAĞLIĞI VE GÜVENLİĞİ KAPSAMINDAKİ YASAL SORUMLULUKLARI VE HAKLARI </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11.1. Çalışanların Bilgilendirilmesi</a:t>
            </a:r>
            <a:endParaRPr lang="tr-TR" dirty="0"/>
          </a:p>
        </p:txBody>
      </p:sp>
      <p:sp>
        <p:nvSpPr>
          <p:cNvPr id="3" name="Metin Yer Tutucusu 2"/>
          <p:cNvSpPr>
            <a:spLocks noGrp="1"/>
          </p:cNvSpPr>
          <p:nvPr>
            <p:ph type="body" idx="1"/>
          </p:nvPr>
        </p:nvSpPr>
        <p:spPr>
          <a:xfrm>
            <a:off x="838200" y="1338027"/>
            <a:ext cx="3096491" cy="4792754"/>
          </a:xfrm>
        </p:spPr>
        <p:txBody>
          <a:bodyPr/>
          <a:lstStyle/>
          <a:p>
            <a:pPr marL="114300" indent="0">
              <a:buNone/>
            </a:pPr>
            <a:r>
              <a:rPr lang="tr-TR" dirty="0"/>
              <a:t>İşveren;</a:t>
            </a:r>
          </a:p>
        </p:txBody>
      </p:sp>
      <p:sp>
        <p:nvSpPr>
          <p:cNvPr id="5" name="Dikdörtgen 4"/>
          <p:cNvSpPr/>
          <p:nvPr/>
        </p:nvSpPr>
        <p:spPr>
          <a:xfrm>
            <a:off x="3825855" y="2268269"/>
            <a:ext cx="8305800" cy="1015663"/>
          </a:xfrm>
          <a:prstGeom prst="rect">
            <a:avLst/>
          </a:prstGeom>
        </p:spPr>
        <p:txBody>
          <a:bodyPr wrap="square">
            <a:spAutoFit/>
          </a:bodyPr>
          <a:lstStyle/>
          <a:p>
            <a:r>
              <a:rPr lang="tr-TR" sz="2000" dirty="0">
                <a:solidFill>
                  <a:schemeClr val="tx1"/>
                </a:solidFill>
                <a:latin typeface="Calibri" panose="020F0502020204030204" pitchFamily="34" charset="0"/>
                <a:cs typeface="Calibri" panose="020F0502020204030204" pitchFamily="34" charset="0"/>
              </a:rPr>
              <a:t>Ciddi ve yakın tehlikeye maruz kalan veya kalma riski olan </a:t>
            </a:r>
            <a:r>
              <a:rPr lang="tr-TR" sz="2000" dirty="0" smtClean="0">
                <a:solidFill>
                  <a:schemeClr val="tx1"/>
                </a:solidFill>
                <a:latin typeface="Calibri" panose="020F0502020204030204" pitchFamily="34" charset="0"/>
                <a:cs typeface="Calibri" panose="020F0502020204030204" pitchFamily="34" charset="0"/>
              </a:rPr>
              <a:t/>
            </a:r>
            <a:br>
              <a:rPr lang="tr-TR" sz="2000" dirty="0" smtClean="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bütün çalışanları</a:t>
            </a:r>
            <a:r>
              <a:rPr lang="tr-TR" sz="2000" dirty="0">
                <a:solidFill>
                  <a:schemeClr val="tx1"/>
                </a:solidFill>
                <a:latin typeface="Calibri" panose="020F0502020204030204" pitchFamily="34" charset="0"/>
                <a:cs typeface="Calibri" panose="020F0502020204030204" pitchFamily="34" charset="0"/>
              </a:rPr>
              <a:t>, tehlikeler ile bunlardan doğan risklere karşı </a:t>
            </a:r>
            <a:r>
              <a:rPr lang="tr-TR" sz="2000" dirty="0" smtClean="0">
                <a:solidFill>
                  <a:schemeClr val="tx1"/>
                </a:solidFill>
                <a:latin typeface="Calibri" panose="020F0502020204030204" pitchFamily="34" charset="0"/>
                <a:cs typeface="Calibri" panose="020F0502020204030204" pitchFamily="34" charset="0"/>
              </a:rPr>
              <a:t/>
            </a:r>
            <a:br>
              <a:rPr lang="tr-TR" sz="2000" dirty="0" smtClean="0">
                <a:solidFill>
                  <a:schemeClr val="tx1"/>
                </a:solidFill>
                <a:latin typeface="Calibri" panose="020F0502020204030204" pitchFamily="34" charset="0"/>
                <a:cs typeface="Calibri" panose="020F0502020204030204" pitchFamily="34" charset="0"/>
              </a:rPr>
            </a:br>
            <a:r>
              <a:rPr lang="tr-TR" sz="2000" dirty="0" smtClean="0">
                <a:solidFill>
                  <a:schemeClr val="tx1"/>
                </a:solidFill>
                <a:latin typeface="Calibri" panose="020F0502020204030204" pitchFamily="34" charset="0"/>
                <a:cs typeface="Calibri" panose="020F0502020204030204" pitchFamily="34" charset="0"/>
              </a:rPr>
              <a:t>alınmış ve alınacak </a:t>
            </a:r>
            <a:r>
              <a:rPr lang="tr-TR" sz="2000" dirty="0">
                <a:solidFill>
                  <a:schemeClr val="tx1"/>
                </a:solidFill>
                <a:latin typeface="Calibri" panose="020F0502020204030204" pitchFamily="34" charset="0"/>
                <a:cs typeface="Calibri" panose="020F0502020204030204" pitchFamily="34" charset="0"/>
              </a:rPr>
              <a:t>tedbirler hakkında derhal bilgilendirir.</a:t>
            </a:r>
          </a:p>
        </p:txBody>
      </p:sp>
      <p:sp>
        <p:nvSpPr>
          <p:cNvPr id="6" name="Dikdörtgen 5"/>
          <p:cNvSpPr/>
          <p:nvPr/>
        </p:nvSpPr>
        <p:spPr>
          <a:xfrm>
            <a:off x="4359564" y="3646814"/>
            <a:ext cx="7988968" cy="969496"/>
          </a:xfrm>
          <a:prstGeom prst="rect">
            <a:avLst/>
          </a:prstGeom>
        </p:spPr>
        <p:txBody>
          <a:bodyPr wrap="square">
            <a:spAutoFit/>
          </a:bodyPr>
          <a:lstStyle/>
          <a:p>
            <a:r>
              <a:rPr lang="tr-TR" sz="1900" dirty="0">
                <a:solidFill>
                  <a:schemeClr val="tx1"/>
                </a:solidFill>
                <a:latin typeface="Calibri" panose="020F0502020204030204" pitchFamily="34" charset="0"/>
                <a:cs typeface="Calibri" panose="020F0502020204030204" pitchFamily="34" charset="0"/>
              </a:rPr>
              <a:t>Başka işyerlerinden çalışmak üzere kendi işyerine gelen </a:t>
            </a:r>
            <a:r>
              <a:rPr lang="tr-TR" sz="1900" dirty="0" smtClean="0">
                <a:solidFill>
                  <a:schemeClr val="tx1"/>
                </a:solidFill>
                <a:latin typeface="Calibri" panose="020F0502020204030204" pitchFamily="34" charset="0"/>
                <a:cs typeface="Calibri" panose="020F0502020204030204" pitchFamily="34" charset="0"/>
              </a:rPr>
              <a:t/>
            </a:r>
            <a:br>
              <a:rPr lang="tr-TR" sz="1900" dirty="0" smtClean="0">
                <a:solidFill>
                  <a:schemeClr val="tx1"/>
                </a:solidFill>
                <a:latin typeface="Calibri" panose="020F0502020204030204" pitchFamily="34" charset="0"/>
                <a:cs typeface="Calibri" panose="020F0502020204030204" pitchFamily="34" charset="0"/>
              </a:rPr>
            </a:br>
            <a:r>
              <a:rPr lang="tr-TR" sz="1900" dirty="0" smtClean="0">
                <a:solidFill>
                  <a:schemeClr val="tx1"/>
                </a:solidFill>
                <a:latin typeface="Calibri" panose="020F0502020204030204" pitchFamily="34" charset="0"/>
                <a:cs typeface="Calibri" panose="020F0502020204030204" pitchFamily="34" charset="0"/>
              </a:rPr>
              <a:t>çalışanların birinci </a:t>
            </a:r>
            <a:r>
              <a:rPr lang="tr-TR" sz="1900" dirty="0">
                <a:solidFill>
                  <a:schemeClr val="tx1"/>
                </a:solidFill>
                <a:latin typeface="Calibri" panose="020F0502020204030204" pitchFamily="34" charset="0"/>
                <a:cs typeface="Calibri" panose="020F0502020204030204" pitchFamily="34" charset="0"/>
              </a:rPr>
              <a:t>fıkrada belirtilen bilgileri almalarını sağlamak </a:t>
            </a:r>
            <a:r>
              <a:rPr lang="tr-TR" sz="1900" dirty="0" smtClean="0">
                <a:solidFill>
                  <a:schemeClr val="tx1"/>
                </a:solidFill>
                <a:latin typeface="Calibri" panose="020F0502020204030204" pitchFamily="34" charset="0"/>
                <a:cs typeface="Calibri" panose="020F0502020204030204" pitchFamily="34" charset="0"/>
              </a:rPr>
              <a:t/>
            </a:r>
            <a:br>
              <a:rPr lang="tr-TR" sz="1900" dirty="0" smtClean="0">
                <a:solidFill>
                  <a:schemeClr val="tx1"/>
                </a:solidFill>
                <a:latin typeface="Calibri" panose="020F0502020204030204" pitchFamily="34" charset="0"/>
                <a:cs typeface="Calibri" panose="020F0502020204030204" pitchFamily="34" charset="0"/>
              </a:rPr>
            </a:br>
            <a:r>
              <a:rPr lang="tr-TR" sz="1900" dirty="0" smtClean="0">
                <a:solidFill>
                  <a:schemeClr val="tx1"/>
                </a:solidFill>
                <a:latin typeface="Calibri" panose="020F0502020204030204" pitchFamily="34" charset="0"/>
                <a:cs typeface="Calibri" panose="020F0502020204030204" pitchFamily="34" charset="0"/>
              </a:rPr>
              <a:t>üzere</a:t>
            </a:r>
            <a:r>
              <a:rPr lang="tr-TR" sz="1900" dirty="0">
                <a:solidFill>
                  <a:schemeClr val="tx1"/>
                </a:solidFill>
                <a:latin typeface="Calibri" panose="020F0502020204030204" pitchFamily="34" charset="0"/>
                <a:cs typeface="Calibri" panose="020F0502020204030204" pitchFamily="34" charset="0"/>
              </a:rPr>
              <a:t>, söz </a:t>
            </a:r>
            <a:r>
              <a:rPr lang="tr-TR" sz="1900" dirty="0" smtClean="0">
                <a:solidFill>
                  <a:schemeClr val="tx1"/>
                </a:solidFill>
                <a:latin typeface="Calibri" panose="020F0502020204030204" pitchFamily="34" charset="0"/>
                <a:cs typeface="Calibri" panose="020F0502020204030204" pitchFamily="34" charset="0"/>
              </a:rPr>
              <a:t>konusu çalışanların </a:t>
            </a:r>
            <a:r>
              <a:rPr lang="tr-TR" sz="1900" dirty="0">
                <a:solidFill>
                  <a:schemeClr val="tx1"/>
                </a:solidFill>
                <a:latin typeface="Calibri" panose="020F0502020204030204" pitchFamily="34" charset="0"/>
                <a:cs typeface="Calibri" panose="020F0502020204030204" pitchFamily="34" charset="0"/>
              </a:rPr>
              <a:t>işverenlerine gerekli bilgileri verir</a:t>
            </a:r>
            <a:r>
              <a:rPr lang="tr-TR" sz="1900" dirty="0" smtClean="0">
                <a:solidFill>
                  <a:schemeClr val="tx1"/>
                </a:solidFill>
                <a:latin typeface="Calibri" panose="020F0502020204030204" pitchFamily="34" charset="0"/>
                <a:cs typeface="Calibri" panose="020F0502020204030204" pitchFamily="34" charset="0"/>
              </a:rPr>
              <a:t>.</a:t>
            </a:r>
            <a:endParaRPr lang="tr-TR" sz="1900" dirty="0" smtClean="0">
              <a:solidFill>
                <a:schemeClr val="tx1"/>
              </a:solidFill>
              <a:latin typeface="Calibri" panose="020F0502020204030204" pitchFamily="34" charset="0"/>
              <a:cs typeface="Calibri" panose="020F0502020204030204" pitchFamily="34" charset="0"/>
            </a:endParaRPr>
          </a:p>
        </p:txBody>
      </p:sp>
      <p:sp>
        <p:nvSpPr>
          <p:cNvPr id="7" name="Dikdörtgen 6"/>
          <p:cNvSpPr/>
          <p:nvPr/>
        </p:nvSpPr>
        <p:spPr>
          <a:xfrm>
            <a:off x="3860801" y="4868360"/>
            <a:ext cx="7571874" cy="1200329"/>
          </a:xfrm>
          <a:prstGeom prst="rect">
            <a:avLst/>
          </a:prstGeom>
        </p:spPr>
        <p:txBody>
          <a:bodyPr wrap="square">
            <a:spAutoFit/>
          </a:bodyPr>
          <a:lstStyle/>
          <a:p>
            <a:r>
              <a:rPr lang="tr-TR" sz="1800" dirty="0">
                <a:solidFill>
                  <a:schemeClr val="tx1"/>
                </a:solidFill>
                <a:latin typeface="Calibri" panose="020F0502020204030204" pitchFamily="34" charset="0"/>
                <a:cs typeface="Calibri" panose="020F0502020204030204" pitchFamily="34" charset="0"/>
              </a:rPr>
              <a:t>Risk değerlendirmesi, iş sağlığı ve güvenliği ile ilgili koruyucu ve </a:t>
            </a:r>
            <a:r>
              <a:rPr lang="tr-TR" sz="1800" dirty="0" smtClean="0">
                <a:solidFill>
                  <a:schemeClr val="tx1"/>
                </a:solidFill>
                <a:latin typeface="Calibri" panose="020F0502020204030204" pitchFamily="34" charset="0"/>
                <a:cs typeface="Calibri" panose="020F0502020204030204" pitchFamily="34" charset="0"/>
              </a:rPr>
              <a:t/>
            </a:r>
            <a:br>
              <a:rPr lang="tr-TR" sz="1800" dirty="0" smtClean="0">
                <a:solidFill>
                  <a:schemeClr val="tx1"/>
                </a:solidFill>
                <a:latin typeface="Calibri" panose="020F0502020204030204" pitchFamily="34" charset="0"/>
                <a:cs typeface="Calibri" panose="020F0502020204030204" pitchFamily="34" charset="0"/>
              </a:rPr>
            </a:br>
            <a:r>
              <a:rPr lang="tr-TR" sz="1800" dirty="0" smtClean="0">
                <a:solidFill>
                  <a:schemeClr val="tx1"/>
                </a:solidFill>
                <a:latin typeface="Calibri" panose="020F0502020204030204" pitchFamily="34" charset="0"/>
                <a:cs typeface="Calibri" panose="020F0502020204030204" pitchFamily="34" charset="0"/>
              </a:rPr>
              <a:t>önleyici tedbirler</a:t>
            </a:r>
            <a:r>
              <a:rPr lang="tr-TR" sz="1800" dirty="0">
                <a:solidFill>
                  <a:schemeClr val="tx1"/>
                </a:solidFill>
                <a:latin typeface="Calibri" panose="020F0502020204030204" pitchFamily="34" charset="0"/>
                <a:cs typeface="Calibri" panose="020F0502020204030204" pitchFamily="34" charset="0"/>
              </a:rPr>
              <a:t>, ölçüm, analiz, teknik kontrol, kayıtlar, raporlar ve </a:t>
            </a:r>
            <a:r>
              <a:rPr lang="tr-TR" sz="1800" dirty="0" smtClean="0">
                <a:solidFill>
                  <a:schemeClr val="tx1"/>
                </a:solidFill>
                <a:latin typeface="Calibri" panose="020F0502020204030204" pitchFamily="34" charset="0"/>
                <a:cs typeface="Calibri" panose="020F0502020204030204" pitchFamily="34" charset="0"/>
              </a:rPr>
              <a:t/>
            </a:r>
            <a:br>
              <a:rPr lang="tr-TR" sz="1800" dirty="0" smtClean="0">
                <a:solidFill>
                  <a:schemeClr val="tx1"/>
                </a:solidFill>
                <a:latin typeface="Calibri" panose="020F0502020204030204" pitchFamily="34" charset="0"/>
                <a:cs typeface="Calibri" panose="020F0502020204030204" pitchFamily="34" charset="0"/>
              </a:rPr>
            </a:br>
            <a:r>
              <a:rPr lang="tr-TR" sz="1800" dirty="0" smtClean="0">
                <a:solidFill>
                  <a:schemeClr val="tx1"/>
                </a:solidFill>
                <a:latin typeface="Calibri" panose="020F0502020204030204" pitchFamily="34" charset="0"/>
                <a:cs typeface="Calibri" panose="020F0502020204030204" pitchFamily="34" charset="0"/>
              </a:rPr>
              <a:t>teftişten elde edilen </a:t>
            </a:r>
            <a:r>
              <a:rPr lang="tr-TR" sz="1800" dirty="0">
                <a:solidFill>
                  <a:schemeClr val="tx1"/>
                </a:solidFill>
                <a:latin typeface="Calibri" panose="020F0502020204030204" pitchFamily="34" charset="0"/>
                <a:cs typeface="Calibri" panose="020F0502020204030204" pitchFamily="34" charset="0"/>
              </a:rPr>
              <a:t>bilgilere, destek elemanları ile çalışan temsilcilerinin </a:t>
            </a:r>
            <a:r>
              <a:rPr lang="tr-TR" sz="1800" dirty="0" smtClean="0">
                <a:solidFill>
                  <a:schemeClr val="tx1"/>
                </a:solidFill>
                <a:latin typeface="Calibri" panose="020F0502020204030204" pitchFamily="34" charset="0"/>
                <a:cs typeface="Calibri" panose="020F0502020204030204" pitchFamily="34" charset="0"/>
              </a:rPr>
              <a:t>ulaşmasını sağlar</a:t>
            </a:r>
            <a:r>
              <a:rPr lang="tr-TR" sz="1800" dirty="0">
                <a:solidFill>
                  <a:schemeClr val="tx1"/>
                </a:solidFill>
                <a:latin typeface="Calibri" panose="020F0502020204030204" pitchFamily="34" charset="0"/>
                <a:cs typeface="Calibri" panose="020F0502020204030204" pitchFamily="34" charset="0"/>
              </a:rPr>
              <a:t>.</a:t>
            </a:r>
          </a:p>
        </p:txBody>
      </p:sp>
      <p:sp>
        <p:nvSpPr>
          <p:cNvPr id="8"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pic>
        <p:nvPicPr>
          <p:cNvPr id="9"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233" y="2210041"/>
            <a:ext cx="4225331" cy="3811421"/>
          </a:xfrm>
          <a:prstGeom prst="rect">
            <a:avLst/>
          </a:prstGeom>
        </p:spPr>
      </p:pic>
      <p:sp>
        <p:nvSpPr>
          <p:cNvPr id="10" name="Metin kutusu 9"/>
          <p:cNvSpPr txBox="1"/>
          <p:nvPr/>
        </p:nvSpPr>
        <p:spPr>
          <a:xfrm>
            <a:off x="2687782" y="2483712"/>
            <a:ext cx="412292" cy="584775"/>
          </a:xfrm>
          <a:prstGeom prst="rect">
            <a:avLst/>
          </a:prstGeom>
          <a:noFill/>
        </p:spPr>
        <p:txBody>
          <a:bodyPr wrap="none" rtlCol="0">
            <a:spAutoFit/>
          </a:bodyPr>
          <a:lstStyle/>
          <a:p>
            <a:r>
              <a:rPr lang="tr-TR" sz="3200" b="1" dirty="0" smtClean="0">
                <a:solidFill>
                  <a:srgbClr val="1188B4"/>
                </a:solidFill>
              </a:rPr>
              <a:t>1</a:t>
            </a:r>
            <a:endParaRPr lang="tr-TR" sz="3200" b="1" dirty="0">
              <a:solidFill>
                <a:srgbClr val="1188B4"/>
              </a:solidFill>
            </a:endParaRPr>
          </a:p>
        </p:txBody>
      </p:sp>
      <p:sp>
        <p:nvSpPr>
          <p:cNvPr id="11" name="Metin kutusu 10"/>
          <p:cNvSpPr txBox="1"/>
          <p:nvPr/>
        </p:nvSpPr>
        <p:spPr>
          <a:xfrm>
            <a:off x="3191164" y="3820702"/>
            <a:ext cx="412292" cy="584775"/>
          </a:xfrm>
          <a:prstGeom prst="rect">
            <a:avLst/>
          </a:prstGeom>
          <a:noFill/>
        </p:spPr>
        <p:txBody>
          <a:bodyPr wrap="none" rtlCol="0">
            <a:spAutoFit/>
          </a:bodyPr>
          <a:lstStyle/>
          <a:p>
            <a:r>
              <a:rPr lang="tr-TR" sz="3200" b="1" dirty="0" smtClean="0">
                <a:solidFill>
                  <a:srgbClr val="EA6206"/>
                </a:solidFill>
              </a:rPr>
              <a:t>2</a:t>
            </a:r>
            <a:endParaRPr lang="tr-TR" sz="3200" b="1" dirty="0">
              <a:solidFill>
                <a:srgbClr val="EA6206"/>
              </a:solidFill>
            </a:endParaRPr>
          </a:p>
        </p:txBody>
      </p:sp>
      <p:sp>
        <p:nvSpPr>
          <p:cNvPr id="12" name="Metin kutusu 11"/>
          <p:cNvSpPr txBox="1"/>
          <p:nvPr/>
        </p:nvSpPr>
        <p:spPr>
          <a:xfrm>
            <a:off x="2687782" y="5167913"/>
            <a:ext cx="412292" cy="584775"/>
          </a:xfrm>
          <a:prstGeom prst="rect">
            <a:avLst/>
          </a:prstGeom>
          <a:noFill/>
        </p:spPr>
        <p:txBody>
          <a:bodyPr wrap="none" rtlCol="0">
            <a:spAutoFit/>
          </a:bodyPr>
          <a:lstStyle/>
          <a:p>
            <a:r>
              <a:rPr lang="tr-TR" sz="3200" b="1" dirty="0" smtClean="0">
                <a:solidFill>
                  <a:srgbClr val="8B1F6B"/>
                </a:solidFill>
              </a:rPr>
              <a:t>3</a:t>
            </a:r>
            <a:endParaRPr lang="tr-TR" sz="3200" b="1" dirty="0">
              <a:solidFill>
                <a:srgbClr val="8B1F6B"/>
              </a:solidFill>
            </a:endParaRPr>
          </a:p>
        </p:txBody>
      </p:sp>
    </p:spTree>
    <p:extLst>
      <p:ext uri="{BB962C8B-B14F-4D97-AF65-F5344CB8AC3E}">
        <p14:creationId xmlns:p14="http://schemas.microsoft.com/office/powerpoint/2010/main" val="1515326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11.2. Çalışanların Eğitime Tabi Tutulması </a:t>
            </a:r>
            <a:endParaRPr lang="tr-TR" dirty="0"/>
          </a:p>
        </p:txBody>
      </p:sp>
      <p:sp>
        <p:nvSpPr>
          <p:cNvPr id="3" name="Metin Yer Tutucusu 2"/>
          <p:cNvSpPr>
            <a:spLocks noGrp="1"/>
          </p:cNvSpPr>
          <p:nvPr>
            <p:ph type="body" idx="1"/>
          </p:nvPr>
        </p:nvSpPr>
        <p:spPr/>
        <p:txBody>
          <a:bodyPr/>
          <a:lstStyle/>
          <a:p>
            <a:pPr>
              <a:buFont typeface="Wingdings" panose="05000000000000000000" pitchFamily="2" charset="2"/>
              <a:buChar char="Ø"/>
            </a:pPr>
            <a:r>
              <a:rPr lang="tr-TR" dirty="0"/>
              <a:t>İşveren, çalışanların iş sağlığı ve güvenliği eğitimlerini almasını sağlar. </a:t>
            </a:r>
            <a:r>
              <a:rPr lang="tr-TR" dirty="0" smtClean="0"/>
              <a:t>Bu eğitim özellikle; işe başlamadan önce, çalışma yeri veya iş değişikliğinde, iş </a:t>
            </a:r>
            <a:r>
              <a:rPr lang="tr-TR" dirty="0"/>
              <a:t>ekipmanının değişmesi hâlinde veya yeni teknoloji uygulanması </a:t>
            </a:r>
            <a:r>
              <a:rPr lang="tr-TR" dirty="0" smtClean="0"/>
              <a:t>hâlinde verilir.</a:t>
            </a:r>
          </a:p>
          <a:p>
            <a:pPr>
              <a:buFont typeface="Wingdings" panose="05000000000000000000" pitchFamily="2" charset="2"/>
              <a:buChar char="Ø"/>
            </a:pPr>
            <a:r>
              <a:rPr lang="tr-TR" dirty="0" smtClean="0"/>
              <a:t>Eğitimler</a:t>
            </a:r>
            <a:r>
              <a:rPr lang="tr-TR" dirty="0"/>
              <a:t>, değişen ve ortaya çıkan yeni risklere uygun olarak </a:t>
            </a:r>
            <a:r>
              <a:rPr lang="tr-TR" dirty="0" smtClean="0"/>
              <a:t>yenilenir, gerektiğinde </a:t>
            </a:r>
            <a:r>
              <a:rPr lang="tr-TR" dirty="0"/>
              <a:t>ve düzenli aralıklarla tekrarlanır.</a:t>
            </a:r>
          </a:p>
          <a:p>
            <a:pPr>
              <a:buFont typeface="Wingdings" panose="05000000000000000000" pitchFamily="2" charset="2"/>
              <a:buChar char="Ø"/>
            </a:pPr>
            <a:r>
              <a:rPr lang="tr-TR" dirty="0" smtClean="0"/>
              <a:t>Çalışan </a:t>
            </a:r>
            <a:r>
              <a:rPr lang="tr-TR" dirty="0"/>
              <a:t>temsilcileri özel olarak eğitilir.</a:t>
            </a:r>
          </a:p>
          <a:p>
            <a:pPr>
              <a:buFont typeface="Wingdings" panose="05000000000000000000" pitchFamily="2" charset="2"/>
              <a:buChar char="Ø"/>
            </a:pPr>
            <a:r>
              <a:rPr lang="tr-TR" dirty="0" smtClean="0"/>
              <a:t>Mesleki </a:t>
            </a:r>
            <a:r>
              <a:rPr lang="tr-TR" dirty="0"/>
              <a:t>eğitim alma zorunluluğu bulunan tehlikeli </a:t>
            </a:r>
            <a:r>
              <a:rPr lang="tr-TR" dirty="0" smtClean="0"/>
              <a:t/>
            </a:r>
            <a:br>
              <a:rPr lang="tr-TR" dirty="0" smtClean="0"/>
            </a:br>
            <a:r>
              <a:rPr lang="tr-TR" dirty="0" smtClean="0"/>
              <a:t>ve </a:t>
            </a:r>
            <a:r>
              <a:rPr lang="tr-TR" dirty="0"/>
              <a:t>çok tehlikeli </a:t>
            </a:r>
            <a:r>
              <a:rPr lang="tr-TR" dirty="0" smtClean="0"/>
              <a:t>sınıfta yer </a:t>
            </a:r>
            <a:r>
              <a:rPr lang="tr-TR" dirty="0"/>
              <a:t>alan işlerde, yapacağı işle ilgili </a:t>
            </a:r>
            <a:r>
              <a:rPr lang="tr-TR" dirty="0" smtClean="0"/>
              <a:t/>
            </a:r>
            <a:br>
              <a:rPr lang="tr-TR" dirty="0" smtClean="0"/>
            </a:br>
            <a:r>
              <a:rPr lang="tr-TR" dirty="0" smtClean="0"/>
              <a:t>mesleki </a:t>
            </a:r>
            <a:r>
              <a:rPr lang="tr-TR" dirty="0"/>
              <a:t>eğitim </a:t>
            </a:r>
            <a:r>
              <a:rPr lang="tr-TR" dirty="0" smtClean="0"/>
              <a:t>aldığını belgeleyemeyenler </a:t>
            </a:r>
            <a:r>
              <a:rPr lang="tr-TR" dirty="0"/>
              <a:t>çalıştırılamaz.</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4779" y="3161808"/>
            <a:ext cx="5823284" cy="3897971"/>
          </a:xfrm>
          <a:prstGeom prst="rect">
            <a:avLst/>
          </a:prstGeom>
        </p:spPr>
      </p:pic>
      <p:sp>
        <p:nvSpPr>
          <p:cNvPr id="5"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201945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11.2. Çalışanların Eğitime Tabi Tutulması </a:t>
            </a:r>
          </a:p>
        </p:txBody>
      </p:sp>
      <p:sp>
        <p:nvSpPr>
          <p:cNvPr id="3" name="Metin Yer Tutucusu 2"/>
          <p:cNvSpPr>
            <a:spLocks noGrp="1"/>
          </p:cNvSpPr>
          <p:nvPr>
            <p:ph type="body" idx="1"/>
          </p:nvPr>
        </p:nvSpPr>
        <p:spPr/>
        <p:txBody>
          <a:bodyPr/>
          <a:lstStyle/>
          <a:p>
            <a:pPr>
              <a:buFont typeface="Wingdings" panose="05000000000000000000" pitchFamily="2" charset="2"/>
              <a:buChar char="Ø"/>
            </a:pPr>
            <a:r>
              <a:rPr lang="tr-TR" dirty="0"/>
              <a:t>İş kazası geçiren veya meslek hastalığına yakalanan çalışana </a:t>
            </a:r>
            <a:r>
              <a:rPr lang="tr-TR" dirty="0" smtClean="0"/>
              <a:t>işe başlamadan </a:t>
            </a:r>
            <a:r>
              <a:rPr lang="tr-TR" dirty="0"/>
              <a:t>önce, söz konusu kazanın veya meslek hastalığının </a:t>
            </a:r>
            <a:r>
              <a:rPr lang="tr-TR" dirty="0" smtClean="0"/>
              <a:t>sebepleri, korunma </a:t>
            </a:r>
            <a:r>
              <a:rPr lang="tr-TR" dirty="0"/>
              <a:t>yolları ve güvenli çalışma yöntemleri ile ilgili ilave eğitim </a:t>
            </a:r>
            <a:r>
              <a:rPr lang="tr-TR" dirty="0" smtClean="0"/>
              <a:t>verilir. Ayrıca</a:t>
            </a:r>
            <a:r>
              <a:rPr lang="tr-TR" dirty="0"/>
              <a:t>, herhangi bir sebeple altı aydan fazla süreyle işten uzak </a:t>
            </a:r>
            <a:r>
              <a:rPr lang="tr-TR" dirty="0" smtClean="0"/>
              <a:t>kalanlara, tekrar </a:t>
            </a:r>
            <a:r>
              <a:rPr lang="tr-TR" dirty="0"/>
              <a:t>işe başlatılmadan önce bilgi yenileme eğitimi </a:t>
            </a:r>
            <a:r>
              <a:rPr lang="tr-TR" dirty="0" smtClean="0"/>
              <a:t>verilir. </a:t>
            </a:r>
          </a:p>
          <a:p>
            <a:pPr>
              <a:buFont typeface="Wingdings" panose="05000000000000000000" pitchFamily="2" charset="2"/>
              <a:buChar char="Ø"/>
            </a:pPr>
            <a:r>
              <a:rPr lang="tr-TR" dirty="0" smtClean="0"/>
              <a:t>Tehlikeli </a:t>
            </a:r>
            <a:r>
              <a:rPr lang="tr-TR" dirty="0"/>
              <a:t>ve çok tehlikeli sınıfta yer alan işyerlerinde; yapılacak </a:t>
            </a:r>
            <a:r>
              <a:rPr lang="tr-TR" dirty="0" smtClean="0"/>
              <a:t>işlerde karşılaşılacak </a:t>
            </a:r>
            <a:r>
              <a:rPr lang="tr-TR" dirty="0"/>
              <a:t>sağlık ve güvenlik riskleri ile ilgili yeterli bilgi ve </a:t>
            </a:r>
            <a:br>
              <a:rPr lang="tr-TR" dirty="0"/>
            </a:br>
            <a:r>
              <a:rPr lang="tr-TR" dirty="0" smtClean="0"/>
              <a:t>talimatları içeren </a:t>
            </a:r>
            <a:r>
              <a:rPr lang="tr-TR" dirty="0"/>
              <a:t>eğitimin alındığına dair belge olmaksızın, </a:t>
            </a:r>
            <a:r>
              <a:rPr lang="tr-TR" dirty="0" smtClean="0"/>
              <a:t/>
            </a:r>
            <a:br>
              <a:rPr lang="tr-TR" dirty="0" smtClean="0"/>
            </a:br>
            <a:r>
              <a:rPr lang="tr-TR" dirty="0" smtClean="0"/>
              <a:t>başka işyerlerinden çalışmak </a:t>
            </a:r>
            <a:r>
              <a:rPr lang="tr-TR" dirty="0"/>
              <a:t>üzere gelen çalışanlar </a:t>
            </a:r>
            <a:r>
              <a:rPr lang="tr-TR" dirty="0" smtClean="0"/>
              <a:t/>
            </a:r>
            <a:br>
              <a:rPr lang="tr-TR" dirty="0" smtClean="0"/>
            </a:br>
            <a:r>
              <a:rPr lang="tr-TR" dirty="0" smtClean="0"/>
              <a:t>işe </a:t>
            </a:r>
            <a:r>
              <a:rPr lang="tr-TR" dirty="0"/>
              <a:t>başlatılamaz.</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3746" y="2799056"/>
            <a:ext cx="5887453" cy="4706896"/>
          </a:xfrm>
          <a:prstGeom prst="rect">
            <a:avLst/>
          </a:prstGeom>
        </p:spPr>
      </p:pic>
      <p:sp>
        <p:nvSpPr>
          <p:cNvPr id="5"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421810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FF"/>
                </a:solidFill>
              </a:rPr>
              <a:t>11.2. Çalışanların Eğitime Tabi Tutulması </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548" y="1945820"/>
            <a:ext cx="11762484" cy="3604748"/>
          </a:xfrm>
          <a:prstGeom prst="rect">
            <a:avLst/>
          </a:prstGeom>
        </p:spPr>
      </p:pic>
      <p:sp>
        <p:nvSpPr>
          <p:cNvPr id="5" name="Dikdörtgen 4"/>
          <p:cNvSpPr/>
          <p:nvPr/>
        </p:nvSpPr>
        <p:spPr>
          <a:xfrm>
            <a:off x="96254" y="3748194"/>
            <a:ext cx="1989220" cy="1815882"/>
          </a:xfrm>
          <a:prstGeom prst="rect">
            <a:avLst/>
          </a:prstGeom>
          <a:solidFill>
            <a:schemeClr val="bg1"/>
          </a:solidFill>
        </p:spPr>
        <p:txBody>
          <a:bodyPr wrap="square">
            <a:spAutoFit/>
          </a:bodyPr>
          <a:lstStyle/>
          <a:p>
            <a:pPr algn="ctr"/>
            <a:r>
              <a:rPr lang="tr-TR" sz="1600" dirty="0">
                <a:latin typeface="Calibri" panose="020F0502020204030204" pitchFamily="34" charset="0"/>
                <a:cs typeface="Calibri" panose="020F0502020204030204" pitchFamily="34" charset="0"/>
              </a:rPr>
              <a:t>Geçici iş ilişkisi kurulan işveren, iş sağlığı ve güvenliği</a:t>
            </a:r>
          </a:p>
          <a:p>
            <a:pPr algn="ctr"/>
            <a:r>
              <a:rPr lang="tr-TR" sz="1600" dirty="0">
                <a:latin typeface="Calibri" panose="020F0502020204030204" pitchFamily="34" charset="0"/>
                <a:cs typeface="Calibri" panose="020F0502020204030204" pitchFamily="34" charset="0"/>
              </a:rPr>
              <a:t>risklerine karşı çalışana gerekli eğitimin verilmesini sağlar.</a:t>
            </a:r>
          </a:p>
        </p:txBody>
      </p:sp>
      <p:sp>
        <p:nvSpPr>
          <p:cNvPr id="6" name="Dikdörtgen 5"/>
          <p:cNvSpPr/>
          <p:nvPr/>
        </p:nvSpPr>
        <p:spPr>
          <a:xfrm>
            <a:off x="3577390" y="3748194"/>
            <a:ext cx="1844841" cy="1815882"/>
          </a:xfrm>
          <a:prstGeom prst="rect">
            <a:avLst/>
          </a:prstGeom>
          <a:solidFill>
            <a:schemeClr val="bg1"/>
          </a:solidFill>
        </p:spPr>
        <p:txBody>
          <a:bodyPr wrap="square">
            <a:spAutoFit/>
          </a:bodyPr>
          <a:lstStyle/>
          <a:p>
            <a:pPr algn="ctr"/>
            <a:r>
              <a:rPr lang="tr-TR" sz="1600" dirty="0">
                <a:latin typeface="Calibri" panose="020F0502020204030204" pitchFamily="34" charset="0"/>
                <a:cs typeface="Calibri" panose="020F0502020204030204" pitchFamily="34" charset="0"/>
              </a:rPr>
              <a:t>Verilecek eğitimin maliyeti çalışanlara yansıtılamaz</a:t>
            </a:r>
            <a:r>
              <a:rPr lang="tr-TR" sz="1600" dirty="0" smtClean="0">
                <a:latin typeface="Calibri" panose="020F0502020204030204" pitchFamily="34" charset="0"/>
                <a:cs typeface="Calibri" panose="020F0502020204030204" pitchFamily="34" charset="0"/>
              </a:rPr>
              <a:t>.</a:t>
            </a:r>
          </a:p>
          <a:p>
            <a:pPr algn="ctr"/>
            <a:endParaRPr lang="tr-TR" sz="1600" dirty="0">
              <a:latin typeface="Calibri" panose="020F0502020204030204" pitchFamily="34" charset="0"/>
              <a:cs typeface="Calibri" panose="020F0502020204030204" pitchFamily="34" charset="0"/>
            </a:endParaRPr>
          </a:p>
          <a:p>
            <a:pPr algn="ctr"/>
            <a:endParaRPr lang="tr-TR" sz="1600" dirty="0" smtClean="0">
              <a:latin typeface="Calibri" panose="020F0502020204030204" pitchFamily="34" charset="0"/>
              <a:cs typeface="Calibri" panose="020F0502020204030204" pitchFamily="34" charset="0"/>
            </a:endParaRPr>
          </a:p>
          <a:p>
            <a:pPr algn="ctr"/>
            <a:endParaRPr lang="tr-TR" sz="1600" dirty="0">
              <a:latin typeface="Calibri" panose="020F0502020204030204" pitchFamily="34" charset="0"/>
              <a:cs typeface="Calibri" panose="020F0502020204030204" pitchFamily="34" charset="0"/>
            </a:endParaRPr>
          </a:p>
          <a:p>
            <a:pPr algn="ctr"/>
            <a:endParaRPr lang="tr-TR" sz="1600" dirty="0" smtClean="0">
              <a:latin typeface="Calibri" panose="020F0502020204030204" pitchFamily="34" charset="0"/>
              <a:cs typeface="Calibri" panose="020F0502020204030204" pitchFamily="34" charset="0"/>
            </a:endParaRPr>
          </a:p>
        </p:txBody>
      </p:sp>
      <p:sp>
        <p:nvSpPr>
          <p:cNvPr id="7" name="Dikdörtgen 6"/>
          <p:cNvSpPr/>
          <p:nvPr/>
        </p:nvSpPr>
        <p:spPr>
          <a:xfrm>
            <a:off x="6763163" y="3758357"/>
            <a:ext cx="1819363" cy="1815882"/>
          </a:xfrm>
          <a:prstGeom prst="rect">
            <a:avLst/>
          </a:prstGeom>
          <a:solidFill>
            <a:schemeClr val="bg1"/>
          </a:solidFill>
        </p:spPr>
        <p:txBody>
          <a:bodyPr wrap="square">
            <a:spAutoFit/>
          </a:bodyPr>
          <a:lstStyle/>
          <a:p>
            <a:pPr algn="ctr"/>
            <a:r>
              <a:rPr lang="tr-TR" sz="1600" dirty="0">
                <a:latin typeface="Calibri" panose="020F0502020204030204" pitchFamily="34" charset="0"/>
                <a:cs typeface="Calibri" panose="020F0502020204030204" pitchFamily="34" charset="0"/>
              </a:rPr>
              <a:t>Eğitimlerde geçen süre çalışma süresinden sayılır</a:t>
            </a:r>
            <a:r>
              <a:rPr lang="tr-TR" sz="1600" dirty="0" smtClean="0">
                <a:latin typeface="Calibri" panose="020F0502020204030204" pitchFamily="34" charset="0"/>
                <a:cs typeface="Calibri" panose="020F0502020204030204" pitchFamily="34" charset="0"/>
              </a:rPr>
              <a:t>.</a:t>
            </a:r>
          </a:p>
          <a:p>
            <a:pPr algn="ctr"/>
            <a:endParaRPr lang="tr-TR" sz="1600" dirty="0">
              <a:latin typeface="Calibri" panose="020F0502020204030204" pitchFamily="34" charset="0"/>
              <a:cs typeface="Calibri" panose="020F0502020204030204" pitchFamily="34" charset="0"/>
            </a:endParaRPr>
          </a:p>
          <a:p>
            <a:pPr algn="ctr"/>
            <a:endParaRPr lang="tr-TR" sz="1600" dirty="0" smtClean="0">
              <a:latin typeface="Calibri" panose="020F0502020204030204" pitchFamily="34" charset="0"/>
              <a:cs typeface="Calibri" panose="020F0502020204030204" pitchFamily="34" charset="0"/>
            </a:endParaRPr>
          </a:p>
          <a:p>
            <a:pPr algn="ctr"/>
            <a:endParaRPr lang="tr-TR" sz="1600" dirty="0" smtClean="0">
              <a:latin typeface="Calibri" panose="020F0502020204030204" pitchFamily="34" charset="0"/>
              <a:cs typeface="Calibri" panose="020F0502020204030204" pitchFamily="34" charset="0"/>
            </a:endParaRPr>
          </a:p>
          <a:p>
            <a:pPr algn="ctr"/>
            <a:endParaRPr lang="tr-TR" sz="1600" dirty="0">
              <a:latin typeface="Calibri" panose="020F0502020204030204" pitchFamily="34" charset="0"/>
              <a:cs typeface="Calibri" panose="020F0502020204030204" pitchFamily="34" charset="0"/>
            </a:endParaRPr>
          </a:p>
        </p:txBody>
      </p:sp>
      <p:sp>
        <p:nvSpPr>
          <p:cNvPr id="8" name="Dikdörtgen 7"/>
          <p:cNvSpPr/>
          <p:nvPr/>
        </p:nvSpPr>
        <p:spPr>
          <a:xfrm>
            <a:off x="10130114" y="3748194"/>
            <a:ext cx="1972235" cy="1815882"/>
          </a:xfrm>
          <a:prstGeom prst="rect">
            <a:avLst/>
          </a:prstGeom>
          <a:solidFill>
            <a:schemeClr val="bg1"/>
          </a:solidFill>
        </p:spPr>
        <p:txBody>
          <a:bodyPr wrap="square">
            <a:spAutoFit/>
          </a:bodyPr>
          <a:lstStyle/>
          <a:p>
            <a:pPr algn="ctr"/>
            <a:r>
              <a:rPr lang="tr-TR" dirty="0">
                <a:latin typeface="Calibri" panose="020F0502020204030204" pitchFamily="34" charset="0"/>
                <a:cs typeface="Calibri" panose="020F0502020204030204" pitchFamily="34" charset="0"/>
              </a:rPr>
              <a:t>Eğitim sürelerinin haftalık çalışma süresinin üzerinde</a:t>
            </a:r>
          </a:p>
          <a:p>
            <a:pPr algn="ctr"/>
            <a:r>
              <a:rPr lang="tr-TR" dirty="0">
                <a:latin typeface="Calibri" panose="020F0502020204030204" pitchFamily="34" charset="0"/>
                <a:cs typeface="Calibri" panose="020F0502020204030204" pitchFamily="34" charset="0"/>
              </a:rPr>
              <a:t>olması hâlinde, bu süreler fazla sürelerle çalışma veya</a:t>
            </a:r>
          </a:p>
          <a:p>
            <a:pPr algn="ctr"/>
            <a:r>
              <a:rPr lang="tr-TR" dirty="0">
                <a:latin typeface="Calibri" panose="020F0502020204030204" pitchFamily="34" charset="0"/>
                <a:cs typeface="Calibri" panose="020F0502020204030204" pitchFamily="34" charset="0"/>
              </a:rPr>
              <a:t>fazla çalışma olarak değerlendirilir.</a:t>
            </a:r>
          </a:p>
        </p:txBody>
      </p:sp>
      <p:sp>
        <p:nvSpPr>
          <p:cNvPr id="9"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2377967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FF"/>
                </a:solidFill>
              </a:rPr>
              <a:t>11.2. Çalışanların Eğitime Tabi Tutulması </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8443" y="1327486"/>
            <a:ext cx="4771368" cy="5412575"/>
          </a:xfrm>
          <a:prstGeom prst="rect">
            <a:avLst/>
          </a:prstGeom>
        </p:spPr>
      </p:pic>
      <p:sp>
        <p:nvSpPr>
          <p:cNvPr id="5" name="Dikdörtgen 4"/>
          <p:cNvSpPr/>
          <p:nvPr/>
        </p:nvSpPr>
        <p:spPr>
          <a:xfrm>
            <a:off x="4088091" y="2652591"/>
            <a:ext cx="1416998" cy="1200329"/>
          </a:xfrm>
          <a:prstGeom prst="rect">
            <a:avLst/>
          </a:prstGeom>
        </p:spPr>
        <p:txBody>
          <a:bodyPr wrap="square">
            <a:spAutoFit/>
          </a:bodyPr>
          <a:lstStyle/>
          <a:p>
            <a:pPr algn="ctr"/>
            <a:r>
              <a:rPr lang="tr-TR" sz="1800" dirty="0">
                <a:solidFill>
                  <a:schemeClr val="bg1"/>
                </a:solidFill>
                <a:latin typeface="Calibri" panose="020F0502020204030204" pitchFamily="34" charset="0"/>
                <a:cs typeface="Calibri" panose="020F0502020204030204" pitchFamily="34" charset="0"/>
              </a:rPr>
              <a:t>Az tehlikeli işyerleri için en az sekiz saat,</a:t>
            </a:r>
          </a:p>
        </p:txBody>
      </p:sp>
      <p:sp>
        <p:nvSpPr>
          <p:cNvPr id="6" name="Dikdörtgen 5"/>
          <p:cNvSpPr/>
          <p:nvPr/>
        </p:nvSpPr>
        <p:spPr>
          <a:xfrm>
            <a:off x="5456784" y="1827837"/>
            <a:ext cx="1374686" cy="1200329"/>
          </a:xfrm>
          <a:prstGeom prst="rect">
            <a:avLst/>
          </a:prstGeom>
        </p:spPr>
        <p:txBody>
          <a:bodyPr wrap="square">
            <a:spAutoFit/>
          </a:bodyPr>
          <a:lstStyle/>
          <a:p>
            <a:pPr algn="ctr"/>
            <a:r>
              <a:rPr lang="fi-FI" sz="1800" dirty="0">
                <a:solidFill>
                  <a:schemeClr val="bg1"/>
                </a:solidFill>
                <a:latin typeface="Calibri" panose="020F0502020204030204" pitchFamily="34" charset="0"/>
                <a:cs typeface="Calibri" panose="020F0502020204030204" pitchFamily="34" charset="0"/>
              </a:rPr>
              <a:t>Tehlikeli işyerleri için en az on iki saat,</a:t>
            </a:r>
            <a:endParaRPr lang="tr-TR" sz="1800" dirty="0">
              <a:solidFill>
                <a:schemeClr val="bg1"/>
              </a:solidFill>
              <a:latin typeface="Calibri" panose="020F0502020204030204" pitchFamily="34" charset="0"/>
              <a:cs typeface="Calibri" panose="020F0502020204030204" pitchFamily="34" charset="0"/>
            </a:endParaRPr>
          </a:p>
        </p:txBody>
      </p:sp>
      <p:sp>
        <p:nvSpPr>
          <p:cNvPr id="7" name="Dikdörtgen 6"/>
          <p:cNvSpPr/>
          <p:nvPr/>
        </p:nvSpPr>
        <p:spPr>
          <a:xfrm>
            <a:off x="6831470" y="2652590"/>
            <a:ext cx="1368693" cy="1200329"/>
          </a:xfrm>
          <a:prstGeom prst="rect">
            <a:avLst/>
          </a:prstGeom>
        </p:spPr>
        <p:txBody>
          <a:bodyPr wrap="square">
            <a:spAutoFit/>
          </a:bodyPr>
          <a:lstStyle/>
          <a:p>
            <a:pPr algn="ctr"/>
            <a:r>
              <a:rPr lang="tr-TR" sz="1800" dirty="0">
                <a:solidFill>
                  <a:schemeClr val="bg1"/>
                </a:solidFill>
                <a:latin typeface="Calibri" panose="020F0502020204030204" pitchFamily="34" charset="0"/>
                <a:cs typeface="Calibri" panose="020F0502020204030204" pitchFamily="34" charset="0"/>
              </a:rPr>
              <a:t>Çok tehlikeli işyerleri için en az on altı saat</a:t>
            </a:r>
          </a:p>
        </p:txBody>
      </p:sp>
      <p:sp>
        <p:nvSpPr>
          <p:cNvPr id="8" name="Dikdörtgen 7"/>
          <p:cNvSpPr/>
          <p:nvPr/>
        </p:nvSpPr>
        <p:spPr>
          <a:xfrm>
            <a:off x="3891392" y="4077509"/>
            <a:ext cx="1521637" cy="1323439"/>
          </a:xfrm>
          <a:prstGeom prst="rect">
            <a:avLst/>
          </a:prstGeom>
        </p:spPr>
        <p:txBody>
          <a:bodyPr wrap="square">
            <a:spAutoFit/>
          </a:bodyPr>
          <a:lstStyle/>
          <a:p>
            <a:pPr algn="ctr"/>
            <a:r>
              <a:rPr lang="tr-TR" sz="1600" dirty="0">
                <a:solidFill>
                  <a:schemeClr val="bg1"/>
                </a:solidFill>
                <a:latin typeface="Calibri" panose="020F0502020204030204" pitchFamily="34" charset="0"/>
                <a:cs typeface="Calibri" panose="020F0502020204030204" pitchFamily="34" charset="0"/>
              </a:rPr>
              <a:t>Çok tehlikeli sınıfta yer alan işyerlerinde yılda en az bir defa.</a:t>
            </a:r>
          </a:p>
        </p:txBody>
      </p:sp>
      <p:sp>
        <p:nvSpPr>
          <p:cNvPr id="9" name="Dikdörtgen 8"/>
          <p:cNvSpPr/>
          <p:nvPr/>
        </p:nvSpPr>
        <p:spPr>
          <a:xfrm>
            <a:off x="5456784" y="5011575"/>
            <a:ext cx="1489448" cy="1323439"/>
          </a:xfrm>
          <a:prstGeom prst="rect">
            <a:avLst/>
          </a:prstGeom>
        </p:spPr>
        <p:txBody>
          <a:bodyPr wrap="square">
            <a:spAutoFit/>
          </a:bodyPr>
          <a:lstStyle/>
          <a:p>
            <a:pPr algn="ctr"/>
            <a:r>
              <a:rPr lang="tr-TR" sz="1600" dirty="0">
                <a:solidFill>
                  <a:schemeClr val="bg1"/>
                </a:solidFill>
                <a:latin typeface="Calibri" panose="020F0502020204030204" pitchFamily="34" charset="0"/>
                <a:cs typeface="Calibri" panose="020F0502020204030204" pitchFamily="34" charset="0"/>
              </a:rPr>
              <a:t>Tehlikeli sınıfta yer alan işyerlerinde iki yılda en az bir defa.</a:t>
            </a:r>
          </a:p>
        </p:txBody>
      </p:sp>
      <p:sp>
        <p:nvSpPr>
          <p:cNvPr id="10" name="Dikdörtgen 9"/>
          <p:cNvSpPr/>
          <p:nvPr/>
        </p:nvSpPr>
        <p:spPr>
          <a:xfrm>
            <a:off x="6831470" y="4165390"/>
            <a:ext cx="1469885" cy="1477328"/>
          </a:xfrm>
          <a:prstGeom prst="rect">
            <a:avLst/>
          </a:prstGeom>
        </p:spPr>
        <p:txBody>
          <a:bodyPr wrap="square">
            <a:spAutoFit/>
          </a:bodyPr>
          <a:lstStyle/>
          <a:p>
            <a:pPr algn="ctr"/>
            <a:r>
              <a:rPr lang="tr-TR" sz="1500" dirty="0">
                <a:solidFill>
                  <a:schemeClr val="bg1"/>
                </a:solidFill>
                <a:latin typeface="Calibri" panose="020F0502020204030204" pitchFamily="34" charset="0"/>
                <a:cs typeface="Calibri" panose="020F0502020204030204" pitchFamily="34" charset="0"/>
              </a:rPr>
              <a:t>Az tehlikeli sınıfta yer alan işyerlerinde üç yılda en az bir defa.</a:t>
            </a:r>
          </a:p>
          <a:p>
            <a:pPr algn="ctr"/>
            <a:r>
              <a:rPr lang="tr-TR" sz="1500" dirty="0">
                <a:solidFill>
                  <a:schemeClr val="bg1"/>
                </a:solidFill>
                <a:latin typeface="Calibri" panose="020F0502020204030204" pitchFamily="34" charset="0"/>
                <a:cs typeface="Calibri" panose="020F0502020204030204" pitchFamily="34" charset="0"/>
              </a:rPr>
              <a:t>Tekrarlanır.</a:t>
            </a:r>
          </a:p>
        </p:txBody>
      </p:sp>
      <p:sp>
        <p:nvSpPr>
          <p:cNvPr id="11" name="Metin kutusu 10"/>
          <p:cNvSpPr txBox="1"/>
          <p:nvPr/>
        </p:nvSpPr>
        <p:spPr>
          <a:xfrm>
            <a:off x="3891392" y="2666440"/>
            <a:ext cx="196699" cy="307777"/>
          </a:xfrm>
          <a:prstGeom prst="rect">
            <a:avLst/>
          </a:prstGeom>
          <a:noFill/>
        </p:spPr>
        <p:txBody>
          <a:bodyPr wrap="square" rtlCol="0">
            <a:spAutoFit/>
          </a:bodyPr>
          <a:lstStyle/>
          <a:p>
            <a:pPr algn="ctr"/>
            <a:r>
              <a:rPr lang="tr-TR" b="1" dirty="0" smtClean="0">
                <a:solidFill>
                  <a:schemeClr val="tx1"/>
                </a:solidFill>
              </a:rPr>
              <a:t>A</a:t>
            </a:r>
            <a:endParaRPr lang="tr-TR" b="1" dirty="0">
              <a:solidFill>
                <a:schemeClr val="tx1"/>
              </a:solidFill>
            </a:endParaRPr>
          </a:p>
        </p:txBody>
      </p:sp>
      <p:sp>
        <p:nvSpPr>
          <p:cNvPr id="12" name="Metin kutusu 11"/>
          <p:cNvSpPr txBox="1"/>
          <p:nvPr/>
        </p:nvSpPr>
        <p:spPr>
          <a:xfrm>
            <a:off x="5999747" y="1475874"/>
            <a:ext cx="401053" cy="307777"/>
          </a:xfrm>
          <a:prstGeom prst="rect">
            <a:avLst/>
          </a:prstGeom>
          <a:noFill/>
        </p:spPr>
        <p:txBody>
          <a:bodyPr wrap="square" rtlCol="0">
            <a:spAutoFit/>
          </a:bodyPr>
          <a:lstStyle/>
          <a:p>
            <a:r>
              <a:rPr lang="tr-TR" b="1" dirty="0" smtClean="0"/>
              <a:t>B</a:t>
            </a:r>
            <a:endParaRPr lang="tr-TR" b="1" dirty="0"/>
          </a:p>
        </p:txBody>
      </p:sp>
      <p:sp>
        <p:nvSpPr>
          <p:cNvPr id="13" name="Metin kutusu 12"/>
          <p:cNvSpPr txBox="1"/>
          <p:nvPr/>
        </p:nvSpPr>
        <p:spPr>
          <a:xfrm>
            <a:off x="8110069" y="2652590"/>
            <a:ext cx="428548" cy="307777"/>
          </a:xfrm>
          <a:prstGeom prst="rect">
            <a:avLst/>
          </a:prstGeom>
          <a:noFill/>
        </p:spPr>
        <p:txBody>
          <a:bodyPr wrap="square" rtlCol="0">
            <a:spAutoFit/>
          </a:bodyPr>
          <a:lstStyle/>
          <a:p>
            <a:r>
              <a:rPr lang="tr-TR" b="1" dirty="0" smtClean="0"/>
              <a:t>C</a:t>
            </a:r>
            <a:endParaRPr lang="tr-TR" b="1" dirty="0"/>
          </a:p>
        </p:txBody>
      </p:sp>
      <p:sp>
        <p:nvSpPr>
          <p:cNvPr id="14" name="Metin kutusu 13"/>
          <p:cNvSpPr txBox="1"/>
          <p:nvPr/>
        </p:nvSpPr>
        <p:spPr>
          <a:xfrm>
            <a:off x="3891392" y="5103984"/>
            <a:ext cx="393398" cy="307777"/>
          </a:xfrm>
          <a:prstGeom prst="rect">
            <a:avLst/>
          </a:prstGeom>
          <a:noFill/>
        </p:spPr>
        <p:txBody>
          <a:bodyPr wrap="square" rtlCol="0">
            <a:spAutoFit/>
          </a:bodyPr>
          <a:lstStyle/>
          <a:p>
            <a:r>
              <a:rPr lang="tr-TR" b="1" dirty="0"/>
              <a:t>A</a:t>
            </a:r>
          </a:p>
        </p:txBody>
      </p:sp>
      <p:sp>
        <p:nvSpPr>
          <p:cNvPr id="15" name="Metin kutusu 14"/>
          <p:cNvSpPr txBox="1"/>
          <p:nvPr/>
        </p:nvSpPr>
        <p:spPr>
          <a:xfrm>
            <a:off x="5999747" y="6335014"/>
            <a:ext cx="401053" cy="307777"/>
          </a:xfrm>
          <a:prstGeom prst="rect">
            <a:avLst/>
          </a:prstGeom>
          <a:noFill/>
        </p:spPr>
        <p:txBody>
          <a:bodyPr wrap="square" rtlCol="0">
            <a:spAutoFit/>
          </a:bodyPr>
          <a:lstStyle/>
          <a:p>
            <a:r>
              <a:rPr lang="tr-TR" b="1" dirty="0" smtClean="0"/>
              <a:t>B</a:t>
            </a:r>
            <a:endParaRPr lang="tr-TR" b="1" dirty="0"/>
          </a:p>
        </p:txBody>
      </p:sp>
      <p:sp>
        <p:nvSpPr>
          <p:cNvPr id="16" name="Metin kutusu 15"/>
          <p:cNvSpPr txBox="1"/>
          <p:nvPr/>
        </p:nvSpPr>
        <p:spPr>
          <a:xfrm>
            <a:off x="8101263" y="5091879"/>
            <a:ext cx="428548" cy="307777"/>
          </a:xfrm>
          <a:prstGeom prst="rect">
            <a:avLst/>
          </a:prstGeom>
          <a:noFill/>
        </p:spPr>
        <p:txBody>
          <a:bodyPr wrap="square" rtlCol="0">
            <a:spAutoFit/>
          </a:bodyPr>
          <a:lstStyle/>
          <a:p>
            <a:r>
              <a:rPr lang="tr-TR" b="1" dirty="0" smtClean="0"/>
              <a:t>C</a:t>
            </a:r>
            <a:endParaRPr lang="tr-TR" b="1" dirty="0"/>
          </a:p>
        </p:txBody>
      </p:sp>
      <p:sp>
        <p:nvSpPr>
          <p:cNvPr id="17"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2579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FFFF"/>
                </a:solidFill>
              </a:rPr>
              <a:t>11.2. Çalışanların Eğitime Tabi Tutulması </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779" y="1219839"/>
            <a:ext cx="9801726" cy="5638161"/>
          </a:xfrm>
          <a:prstGeom prst="rect">
            <a:avLst/>
          </a:prstGeom>
        </p:spPr>
      </p:pic>
      <p:sp>
        <p:nvSpPr>
          <p:cNvPr id="5" name="Google Shape;138;p4"/>
          <p:cNvSpPr txBox="1"/>
          <p:nvPr/>
        </p:nvSpPr>
        <p:spPr>
          <a:xfrm>
            <a:off x="227598" y="55028"/>
            <a:ext cx="8823158"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r>
              <a:rPr lang="tr-TR" sz="2200" b="1" i="0" u="none" strike="noStrike" cap="none" dirty="0" smtClean="0">
                <a:solidFill>
                  <a:srgbClr val="E6272D"/>
                </a:solidFill>
                <a:latin typeface="Calibri"/>
                <a:ea typeface="Calibri"/>
                <a:cs typeface="Calibri"/>
                <a:sym typeface="Calibri"/>
              </a:rPr>
              <a:t>BÖLÜM 1</a:t>
            </a:r>
            <a:r>
              <a:rPr lang="tr-TR" sz="2200" b="1" dirty="0" smtClean="0">
                <a:solidFill>
                  <a:srgbClr val="E6272D"/>
                </a:solidFill>
                <a:latin typeface="Calibri"/>
                <a:ea typeface="Calibri"/>
                <a:cs typeface="Calibri"/>
                <a:sym typeface="Calibri"/>
              </a:rPr>
              <a:t>1. ÇALIŞANLARIN İŞ SAĞLIĞI VE GÜVENLİĞİ KAPSAMINDAKİ YASAL SORUMLULUKLARI VE HAKLARI  </a:t>
            </a:r>
            <a:endParaRPr lang="tr-TR" sz="2200" b="1" i="0" u="none" strike="noStrike" cap="none" dirty="0">
              <a:solidFill>
                <a:srgbClr val="E6272D"/>
              </a:solidFill>
              <a:latin typeface="Calibri"/>
              <a:ea typeface="Calibri"/>
              <a:cs typeface="Calibri"/>
              <a:sym typeface="Calibri"/>
            </a:endParaRPr>
          </a:p>
        </p:txBody>
      </p:sp>
    </p:spTree>
    <p:extLst>
      <p:ext uri="{BB962C8B-B14F-4D97-AF65-F5344CB8AC3E}">
        <p14:creationId xmlns:p14="http://schemas.microsoft.com/office/powerpoint/2010/main" val="1911191577"/>
      </p:ext>
    </p:extLst>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291</TotalTime>
  <Words>2959</Words>
  <Application>Microsoft Office PowerPoint</Application>
  <PresentationFormat>Geniş ekran</PresentationFormat>
  <Paragraphs>189</Paragraphs>
  <Slides>33</Slides>
  <Notes>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33</vt:i4>
      </vt:variant>
    </vt:vector>
  </HeadingPairs>
  <TitlesOfParts>
    <vt:vector size="37" baseType="lpstr">
      <vt:lpstr>Arial</vt:lpstr>
      <vt:lpstr>Calibri</vt:lpstr>
      <vt:lpstr>Wingdings</vt:lpstr>
      <vt:lpstr>Office Teması</vt:lpstr>
      <vt:lpstr>İŞ SAĞLIĞI VE GÜVENLİĞİ </vt:lpstr>
      <vt:lpstr>Bölüm Hedefleri</vt:lpstr>
      <vt:lpstr>11.1. Çalışanların Bilgilendirilmesi </vt:lpstr>
      <vt:lpstr>11.1. Çalışanların Bilgilendirilmesi</vt:lpstr>
      <vt:lpstr>11.2. Çalışanların Eğitime Tabi Tutulması </vt:lpstr>
      <vt:lpstr>11.2. Çalışanların Eğitime Tabi Tutulması </vt:lpstr>
      <vt:lpstr>11.2. Çalışanların Eğitime Tabi Tutulması </vt:lpstr>
      <vt:lpstr>11.2. Çalışanların Eğitime Tabi Tutulması </vt:lpstr>
      <vt:lpstr>11.2. Çalışanların Eğitime Tabi Tutulması </vt:lpstr>
      <vt:lpstr>11.3. Çalışanların Katılımının Sağlanması </vt:lpstr>
      <vt:lpstr>11.3. Çalışanların Katılımının Sağlanması </vt:lpstr>
      <vt:lpstr>11.3. Çalışanların Katılımının Sağlanması </vt:lpstr>
      <vt:lpstr>11.4. Kayıt Tutulması </vt:lpstr>
      <vt:lpstr>11.5. İş Sağlığı ve Güvenliğinin Sağlanmasında Çalışanların Yükümlülükleri</vt:lpstr>
      <vt:lpstr>11.6. İşverenin Emir ve Talimatlarına Uyma</vt:lpstr>
      <vt:lpstr>11.7. Diğer Çalışanların Güvenliğini Tehdit Etmek</vt:lpstr>
      <vt:lpstr>11.7. Diğer Çalışanların Güvenliğini Tehdit Etmek</vt:lpstr>
      <vt:lpstr>11.8. Araç ve Gereçleri Usulüne Göre Kullanmak</vt:lpstr>
      <vt:lpstr>11.8. Araç ve Gereçleri Usulüne Göre Kullanmak</vt:lpstr>
      <vt:lpstr>11.9. Kişisel Koruyucu Donanım Kullanmak</vt:lpstr>
      <vt:lpstr>11.9. Kişisel Koruyucu Donanım Kullanmak</vt:lpstr>
      <vt:lpstr>11.9. Kişisel Koruyucu Donanım Kullanmak</vt:lpstr>
      <vt:lpstr>11.9. Kişisel Koruyucu Donanım Kullanmak</vt:lpstr>
      <vt:lpstr>11.9. Kişisel Koruyucu Donanım Kullanmak</vt:lpstr>
      <vt:lpstr>11.9. Kişisel Koruyucu Donanım Kullanmak</vt:lpstr>
      <vt:lpstr>11.10. Ciddi ve Yakın Tehlike ile Karşılaştığında İşverene Haber Vermek</vt:lpstr>
      <vt:lpstr>11.11. Bağımlılık Yapan Maddeler Kullanma Yasağına Uyma</vt:lpstr>
      <vt:lpstr>11.11. Bağımlılık Yapan Maddeler Kullanma Yasağına Uyma</vt:lpstr>
      <vt:lpstr>11.12. İSG Açısından Çalışanların Hakları</vt:lpstr>
      <vt:lpstr>11.13. Çalışmaktan Kaçınma Hakkı </vt:lpstr>
      <vt:lpstr>11.13. Çalışmaktan Kaçınma Hakkı </vt:lpstr>
      <vt:lpstr>Bölüm Özeti</vt:lpstr>
      <vt:lpstr>Bölüm Sonu Soruları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dc:title>
  <dc:creator>HBV</dc:creator>
  <cp:lastModifiedBy>Öznur BABAYİĞİT</cp:lastModifiedBy>
  <cp:revision>26</cp:revision>
  <dcterms:created xsi:type="dcterms:W3CDTF">2021-12-24T13:00:06Z</dcterms:created>
  <dcterms:modified xsi:type="dcterms:W3CDTF">2026-07-22T12:43:27Z</dcterms:modified>
</cp:coreProperties>
</file>