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5"/>
  </p:notesMasterIdLst>
  <p:sldIdLst>
    <p:sldId id="256" r:id="rId2"/>
    <p:sldId id="258" r:id="rId3"/>
    <p:sldId id="259"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62" r:id="rId33"/>
    <p:sldId id="263"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6" roundtripDataSignature="AMtx7mgC+gtYJ2Kzlnzhr/IqvG7pDWEt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E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45" autoAdjust="0"/>
    <p:restoredTop sz="94402" autoAdjust="0"/>
  </p:normalViewPr>
  <p:slideViewPr>
    <p:cSldViewPr snapToGrid="0">
      <p:cViewPr varScale="1">
        <p:scale>
          <a:sx n="104" d="100"/>
          <a:sy n="104" d="100"/>
        </p:scale>
        <p:origin x="10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p:cSld name="Başlık Slaydı">
    <p:spTree>
      <p:nvGrpSpPr>
        <p:cNvPr id="1" name="Shape 11"/>
        <p:cNvGrpSpPr/>
        <p:nvPr/>
      </p:nvGrpSpPr>
      <p:grpSpPr>
        <a:xfrm>
          <a:off x="0" y="0"/>
          <a:ext cx="0" cy="0"/>
          <a:chOff x="0" y="0"/>
          <a:chExt cx="0" cy="0"/>
        </a:xfrm>
      </p:grpSpPr>
      <p:pic>
        <p:nvPicPr>
          <p:cNvPr id="12" name="Google Shape;12;p10"/>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13" name="Google Shape;13;p10"/>
          <p:cNvPicPr preferRelativeResize="0"/>
          <p:nvPr/>
        </p:nvPicPr>
        <p:blipFill rotWithShape="1">
          <a:blip r:embed="rId3">
            <a:alphaModFix/>
          </a:blip>
          <a:srcRect/>
          <a:stretch/>
        </p:blipFill>
        <p:spPr>
          <a:xfrm>
            <a:off x="-838200" y="3812798"/>
            <a:ext cx="12192000" cy="1511808"/>
          </a:xfrm>
          <a:prstGeom prst="rect">
            <a:avLst/>
          </a:prstGeom>
          <a:noFill/>
          <a:ln>
            <a:noFill/>
          </a:ln>
        </p:spPr>
      </p:pic>
      <p:sp>
        <p:nvSpPr>
          <p:cNvPr id="14" name="Google Shape;14;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17" name="Google Shape;17;p10"/>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18" name="Google Shape;18;p10"/>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19" name="Google Shape;19;p10"/>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Yalnızca Başlık">
  <p:cSld name="1_Yalnızca Başlık">
    <p:spTree>
      <p:nvGrpSpPr>
        <p:cNvPr id="1" name="Shape 30"/>
        <p:cNvGrpSpPr/>
        <p:nvPr/>
      </p:nvGrpSpPr>
      <p:grpSpPr>
        <a:xfrm>
          <a:off x="0" y="0"/>
          <a:ext cx="0" cy="0"/>
          <a:chOff x="0" y="0"/>
          <a:chExt cx="0" cy="0"/>
        </a:xfrm>
      </p:grpSpPr>
      <p:pic>
        <p:nvPicPr>
          <p:cNvPr id="31" name="Google Shape;31;p12"/>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32" name="Google Shape;32;p12"/>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33" name="Google Shape;33;p12"/>
          <p:cNvSpPr/>
          <p:nvPr/>
        </p:nvSpPr>
        <p:spPr>
          <a:xfrm>
            <a:off x="1054442" y="676275"/>
            <a:ext cx="10058401"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4" name="Google Shape;34;p12"/>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35" name="Google Shape;35;p12"/>
          <p:cNvSpPr txBox="1">
            <a:spLocks noGrp="1"/>
          </p:cNvSpPr>
          <p:nvPr>
            <p:ph type="body" idx="1"/>
          </p:nvPr>
        </p:nvSpPr>
        <p:spPr>
          <a:xfrm>
            <a:off x="838200" y="1384209"/>
            <a:ext cx="535305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6" name="Google Shape;36;p12"/>
          <p:cNvPicPr preferRelativeResize="0"/>
          <p:nvPr/>
        </p:nvPicPr>
        <p:blipFill rotWithShape="1">
          <a:blip r:embed="rId5">
            <a:alphaModFix/>
          </a:blip>
          <a:srcRect/>
          <a:stretch/>
        </p:blipFill>
        <p:spPr>
          <a:xfrm>
            <a:off x="6214356" y="3365530"/>
            <a:ext cx="6227030" cy="3172131"/>
          </a:xfrm>
          <a:prstGeom prst="rect">
            <a:avLst/>
          </a:prstGeom>
          <a:noFill/>
          <a:ln>
            <a:noFill/>
          </a:ln>
        </p:spPr>
      </p:pic>
      <p:sp>
        <p:nvSpPr>
          <p:cNvPr id="37" name="Google Shape;37;p12"/>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38" name="Google Shape;38;p12"/>
          <p:cNvPicPr preferRelativeResize="0"/>
          <p:nvPr/>
        </p:nvPicPr>
        <p:blipFill rotWithShape="1">
          <a:blip r:embed="rId6">
            <a:alphaModFix/>
          </a:blip>
          <a:srcRect/>
          <a:stretch/>
        </p:blipFill>
        <p:spPr>
          <a:xfrm>
            <a:off x="982265" y="383364"/>
            <a:ext cx="806256" cy="806256"/>
          </a:xfrm>
          <a:prstGeom prst="rect">
            <a:avLst/>
          </a:prstGeom>
          <a:noFill/>
          <a:ln>
            <a:noFill/>
          </a:ln>
        </p:spPr>
      </p:pic>
      <p:pic>
        <p:nvPicPr>
          <p:cNvPr id="39" name="Google Shape;39;p12"/>
          <p:cNvPicPr preferRelativeResize="0"/>
          <p:nvPr/>
        </p:nvPicPr>
        <p:blipFill rotWithShape="1">
          <a:blip r:embed="rId7">
            <a:alphaModFix/>
          </a:blip>
          <a:srcRect/>
          <a:stretch/>
        </p:blipFill>
        <p:spPr>
          <a:xfrm>
            <a:off x="10469110" y="411503"/>
            <a:ext cx="763368" cy="76336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40"/>
        <p:cNvGrpSpPr/>
        <p:nvPr/>
      </p:nvGrpSpPr>
      <p:grpSpPr>
        <a:xfrm>
          <a:off x="0" y="0"/>
          <a:ext cx="0" cy="0"/>
          <a:chOff x="0" y="0"/>
          <a:chExt cx="0" cy="0"/>
        </a:xfrm>
      </p:grpSpPr>
      <p:pic>
        <p:nvPicPr>
          <p:cNvPr id="41" name="Google Shape;41;p13"/>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42" name="Google Shape;42;p13"/>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43" name="Google Shape;43;p13"/>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44" name="Google Shape;44;p13"/>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45" name="Google Shape;45;p13"/>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46" name="Google Shape;46;p13"/>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_Yalnızca Başlık">
  <p:cSld name="3_Yalnızca Başlık">
    <p:spTree>
      <p:nvGrpSpPr>
        <p:cNvPr id="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53" name="Google Shape;53;p14"/>
          <p:cNvPicPr preferRelativeResize="0"/>
          <p:nvPr/>
        </p:nvPicPr>
        <p:blipFill rotWithShape="1">
          <a:blip r:embed="rId3">
            <a:alphaModFix/>
          </a:blip>
          <a:srcRect/>
          <a:stretch/>
        </p:blipFill>
        <p:spPr>
          <a:xfrm flipH="1">
            <a:off x="1345258" y="975756"/>
            <a:ext cx="648114" cy="242439"/>
          </a:xfrm>
          <a:prstGeom prst="rect">
            <a:avLst/>
          </a:prstGeom>
          <a:noFill/>
          <a:ln>
            <a:noFill/>
          </a:ln>
        </p:spPr>
      </p:pic>
      <p:sp>
        <p:nvSpPr>
          <p:cNvPr id="54" name="Google Shape;54;p14"/>
          <p:cNvSpPr/>
          <p:nvPr/>
        </p:nvSpPr>
        <p:spPr>
          <a:xfrm>
            <a:off x="1046205" y="676275"/>
            <a:ext cx="10107828" cy="401650"/>
          </a:xfrm>
          <a:prstGeom prst="rect">
            <a:avLst/>
          </a:prstGeom>
          <a:gradFill>
            <a:gsLst>
              <a:gs pos="0">
                <a:srgbClr val="E6272D"/>
              </a:gs>
              <a:gs pos="44000">
                <a:srgbClr val="7F0F12"/>
              </a:gs>
              <a:gs pos="54000">
                <a:srgbClr val="7F0F12"/>
              </a:gs>
              <a:gs pos="100000">
                <a:srgbClr val="E6272D"/>
              </a:gs>
            </a:gsLst>
            <a:path path="circle">
              <a:fillToRect l="100000" t="100000"/>
            </a:path>
            <a:tileRect r="-100000" b="-100000"/>
          </a:gradFill>
          <a:ln w="12700" cap="flat" cmpd="sng">
            <a:solidFill>
              <a:srgbClr val="7F0F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55" name="Google Shape;55;p14"/>
          <p:cNvPicPr preferRelativeResize="0"/>
          <p:nvPr/>
        </p:nvPicPr>
        <p:blipFill rotWithShape="1">
          <a:blip r:embed="rId4">
            <a:alphaModFix/>
          </a:blip>
          <a:srcRect/>
          <a:stretch/>
        </p:blipFill>
        <p:spPr>
          <a:xfrm>
            <a:off x="5362628" y="6312572"/>
            <a:ext cx="1962043" cy="450178"/>
          </a:xfrm>
          <a:prstGeom prst="rect">
            <a:avLst/>
          </a:prstGeom>
          <a:noFill/>
          <a:ln>
            <a:noFill/>
          </a:ln>
        </p:spPr>
      </p:pic>
      <p:sp>
        <p:nvSpPr>
          <p:cNvPr id="56" name="Google Shape;56;p14"/>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rmAutofit/>
          </a:bodyPr>
          <a:lstStyle>
            <a:lvl1pPr marL="457200" lvl="0" indent="-381000" algn="ctr">
              <a:lnSpc>
                <a:spcPct val="90000"/>
              </a:lnSpc>
              <a:spcBef>
                <a:spcPts val="1000"/>
              </a:spcBef>
              <a:spcAft>
                <a:spcPts val="0"/>
              </a:spcAft>
              <a:buClr>
                <a:schemeClr val="dk1"/>
              </a:buClr>
              <a:buSzPts val="2400"/>
              <a:buChar char="•"/>
              <a:defRPr/>
            </a:lvl1pPr>
            <a:lvl2pPr marL="914400" lvl="1" indent="-381000" algn="ctr">
              <a:lnSpc>
                <a:spcPct val="90000"/>
              </a:lnSpc>
              <a:spcBef>
                <a:spcPts val="500"/>
              </a:spcBef>
              <a:spcAft>
                <a:spcPts val="0"/>
              </a:spcAft>
              <a:buClr>
                <a:schemeClr val="dk1"/>
              </a:buClr>
              <a:buSzPts val="2400"/>
              <a:buChar char="•"/>
              <a:defRPr/>
            </a:lvl2pPr>
            <a:lvl3pPr marL="1371600" lvl="2" indent="-381000" algn="ctr">
              <a:lnSpc>
                <a:spcPct val="90000"/>
              </a:lnSpc>
              <a:spcBef>
                <a:spcPts val="500"/>
              </a:spcBef>
              <a:spcAft>
                <a:spcPts val="0"/>
              </a:spcAft>
              <a:buClr>
                <a:schemeClr val="dk1"/>
              </a:buClr>
              <a:buSzPts val="2400"/>
              <a:buChar char="•"/>
              <a:defRPr/>
            </a:lvl3pPr>
            <a:lvl4pPr marL="1828800" lvl="3" indent="-381000" algn="ctr">
              <a:lnSpc>
                <a:spcPct val="90000"/>
              </a:lnSpc>
              <a:spcBef>
                <a:spcPts val="500"/>
              </a:spcBef>
              <a:spcAft>
                <a:spcPts val="0"/>
              </a:spcAft>
              <a:buClr>
                <a:schemeClr val="dk1"/>
              </a:buClr>
              <a:buSzPts val="2400"/>
              <a:buChar char="•"/>
              <a:defRPr/>
            </a:lvl4pPr>
            <a:lvl5pPr marL="2286000" lvl="4" indent="-381000" algn="ctr">
              <a:lnSpc>
                <a:spcPct val="90000"/>
              </a:lnSpc>
              <a:spcBef>
                <a:spcPts val="500"/>
              </a:spcBef>
              <a:spcAft>
                <a:spcPts val="0"/>
              </a:spcAft>
              <a:buClr>
                <a:schemeClr val="dk1"/>
              </a:buClr>
              <a:buSzPts val="24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7" name="Google Shape;57;p14"/>
          <p:cNvPicPr preferRelativeResize="0"/>
          <p:nvPr/>
        </p:nvPicPr>
        <p:blipFill rotWithShape="1">
          <a:blip r:embed="rId5">
            <a:alphaModFix/>
          </a:blip>
          <a:srcRect/>
          <a:stretch/>
        </p:blipFill>
        <p:spPr>
          <a:xfrm>
            <a:off x="10469110" y="411503"/>
            <a:ext cx="763368" cy="763368"/>
          </a:xfrm>
          <a:prstGeom prst="rect">
            <a:avLst/>
          </a:prstGeom>
          <a:noFill/>
          <a:ln>
            <a:noFill/>
          </a:ln>
        </p:spPr>
      </p:pic>
      <p:pic>
        <p:nvPicPr>
          <p:cNvPr id="58" name="Google Shape;58;p14"/>
          <p:cNvPicPr preferRelativeResize="0"/>
          <p:nvPr/>
        </p:nvPicPr>
        <p:blipFill rotWithShape="1">
          <a:blip r:embed="rId6">
            <a:alphaModFix/>
          </a:blip>
          <a:srcRect/>
          <a:stretch/>
        </p:blipFill>
        <p:spPr>
          <a:xfrm>
            <a:off x="982265" y="383364"/>
            <a:ext cx="806256" cy="806256"/>
          </a:xfrm>
          <a:prstGeom prst="rect">
            <a:avLst/>
          </a:prstGeom>
          <a:noFill/>
          <a:ln>
            <a:noFill/>
          </a:ln>
        </p:spPr>
      </p:pic>
      <p:sp>
        <p:nvSpPr>
          <p:cNvPr id="59" name="Google Shape;59;p14"/>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Yalnızca Başlık">
  <p:cSld name="2_Yalnızca Başlık">
    <p:spTree>
      <p:nvGrpSpPr>
        <p:cNvPr id="1" name="Shape 60"/>
        <p:cNvGrpSpPr/>
        <p:nvPr/>
      </p:nvGrpSpPr>
      <p:grpSpPr>
        <a:xfrm>
          <a:off x="0" y="0"/>
          <a:ext cx="0" cy="0"/>
          <a:chOff x="0" y="0"/>
          <a:chExt cx="0" cy="0"/>
        </a:xfrm>
      </p:grpSpPr>
      <p:pic>
        <p:nvPicPr>
          <p:cNvPr id="61" name="Google Shape;61;p15"/>
          <p:cNvPicPr preferRelativeResize="0"/>
          <p:nvPr/>
        </p:nvPicPr>
        <p:blipFill rotWithShape="1">
          <a:blip r:embed="rId2">
            <a:alphaModFix/>
          </a:blip>
          <a:srcRect/>
          <a:stretch/>
        </p:blipFill>
        <p:spPr>
          <a:xfrm>
            <a:off x="10300756" y="956706"/>
            <a:ext cx="591551" cy="242439"/>
          </a:xfrm>
          <a:prstGeom prst="rect">
            <a:avLst/>
          </a:prstGeom>
          <a:noFill/>
          <a:ln>
            <a:noFill/>
          </a:ln>
        </p:spPr>
      </p:pic>
      <p:pic>
        <p:nvPicPr>
          <p:cNvPr id="62" name="Google Shape;62;p15"/>
          <p:cNvPicPr preferRelativeResize="0"/>
          <p:nvPr/>
        </p:nvPicPr>
        <p:blipFill rotWithShape="1">
          <a:blip r:embed="rId3">
            <a:alphaModFix/>
          </a:blip>
          <a:srcRect/>
          <a:stretch/>
        </p:blipFill>
        <p:spPr>
          <a:xfrm flipH="1">
            <a:off x="1345258" y="975756"/>
            <a:ext cx="648114" cy="242439"/>
          </a:xfrm>
          <a:prstGeom prst="rect">
            <a:avLst/>
          </a:prstGeom>
          <a:noFill/>
          <a:ln>
            <a:noFill/>
          </a:ln>
        </p:spPr>
      </p:pic>
      <p:pic>
        <p:nvPicPr>
          <p:cNvPr id="63" name="Google Shape;63;p15"/>
          <p:cNvPicPr preferRelativeResize="0"/>
          <p:nvPr/>
        </p:nvPicPr>
        <p:blipFill rotWithShape="1">
          <a:blip r:embed="rId4">
            <a:alphaModFix/>
          </a:blip>
          <a:srcRect/>
          <a:stretch/>
        </p:blipFill>
        <p:spPr>
          <a:xfrm>
            <a:off x="1070918" y="596567"/>
            <a:ext cx="10091351" cy="602578"/>
          </a:xfrm>
          <a:prstGeom prst="rect">
            <a:avLst/>
          </a:prstGeom>
          <a:noFill/>
          <a:ln>
            <a:noFill/>
          </a:ln>
        </p:spPr>
      </p:pic>
      <p:pic>
        <p:nvPicPr>
          <p:cNvPr id="64" name="Google Shape;64;p15"/>
          <p:cNvPicPr preferRelativeResize="0"/>
          <p:nvPr/>
        </p:nvPicPr>
        <p:blipFill rotWithShape="1">
          <a:blip r:embed="rId5">
            <a:alphaModFix/>
          </a:blip>
          <a:srcRect/>
          <a:stretch/>
        </p:blipFill>
        <p:spPr>
          <a:xfrm>
            <a:off x="5362628" y="6312572"/>
            <a:ext cx="1962043" cy="450178"/>
          </a:xfrm>
          <a:prstGeom prst="rect">
            <a:avLst/>
          </a:prstGeom>
          <a:noFill/>
          <a:ln>
            <a:noFill/>
          </a:ln>
        </p:spPr>
      </p:pic>
      <p:sp>
        <p:nvSpPr>
          <p:cNvPr id="65" name="Google Shape;65;p15"/>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26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66" name="Google Shape;66;p15"/>
          <p:cNvPicPr preferRelativeResize="0"/>
          <p:nvPr/>
        </p:nvPicPr>
        <p:blipFill rotWithShape="1">
          <a:blip r:embed="rId6">
            <a:alphaModFix/>
          </a:blip>
          <a:srcRect/>
          <a:stretch/>
        </p:blipFill>
        <p:spPr>
          <a:xfrm>
            <a:off x="10484518" y="426911"/>
            <a:ext cx="747960" cy="747960"/>
          </a:xfrm>
          <a:prstGeom prst="rect">
            <a:avLst/>
          </a:prstGeom>
          <a:noFill/>
          <a:ln>
            <a:noFill/>
          </a:ln>
        </p:spPr>
      </p:pic>
      <p:pic>
        <p:nvPicPr>
          <p:cNvPr id="67" name="Google Shape;67;p15"/>
          <p:cNvPicPr preferRelativeResize="0"/>
          <p:nvPr/>
        </p:nvPicPr>
        <p:blipFill rotWithShape="1">
          <a:blip r:embed="rId7">
            <a:alphaModFix/>
          </a:blip>
          <a:srcRect/>
          <a:stretch/>
        </p:blipFill>
        <p:spPr>
          <a:xfrm flipH="1">
            <a:off x="978568" y="451185"/>
            <a:ext cx="819478" cy="747960"/>
          </a:xfrm>
          <a:prstGeom prst="rect">
            <a:avLst/>
          </a:prstGeom>
          <a:noFill/>
          <a:ln>
            <a:noFill/>
          </a:ln>
        </p:spPr>
      </p:pic>
      <p:sp>
        <p:nvSpPr>
          <p:cNvPr id="68" name="Google Shape;68;p15"/>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ölüm Üstbilgisi">
  <p:cSld name="Bölüm Üstbilgisi">
    <p:spTree>
      <p:nvGrpSpPr>
        <p:cNvPr id="1" name="Shape 69"/>
        <p:cNvGrpSpPr/>
        <p:nvPr/>
      </p:nvGrpSpPr>
      <p:grpSpPr>
        <a:xfrm>
          <a:off x="0" y="0"/>
          <a:ext cx="0" cy="0"/>
          <a:chOff x="0" y="0"/>
          <a:chExt cx="0" cy="0"/>
        </a:xfrm>
      </p:grpSpPr>
      <p:sp>
        <p:nvSpPr>
          <p:cNvPr id="70" name="Google Shape;70;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1" name="Google Shape;7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pic>
        <p:nvPicPr>
          <p:cNvPr id="74" name="Google Shape;74;p16"/>
          <p:cNvPicPr preferRelativeResize="0"/>
          <p:nvPr/>
        </p:nvPicPr>
        <p:blipFill rotWithShape="1">
          <a:blip r:embed="rId2">
            <a:alphaModFix/>
          </a:blip>
          <a:srcRect/>
          <a:stretch/>
        </p:blipFill>
        <p:spPr>
          <a:xfrm>
            <a:off x="1206893" y="4797388"/>
            <a:ext cx="4009373" cy="1643186"/>
          </a:xfrm>
          <a:prstGeom prst="rect">
            <a:avLst/>
          </a:prstGeom>
          <a:noFill/>
          <a:ln>
            <a:noFill/>
          </a:ln>
        </p:spPr>
      </p:pic>
      <p:pic>
        <p:nvPicPr>
          <p:cNvPr id="75" name="Google Shape;75;p16"/>
          <p:cNvPicPr preferRelativeResize="0"/>
          <p:nvPr/>
        </p:nvPicPr>
        <p:blipFill rotWithShape="1">
          <a:blip r:embed="rId3">
            <a:alphaModFix/>
          </a:blip>
          <a:srcRect/>
          <a:stretch/>
        </p:blipFill>
        <p:spPr>
          <a:xfrm>
            <a:off x="-838200" y="3812798"/>
            <a:ext cx="12192000" cy="1511808"/>
          </a:xfrm>
          <a:prstGeom prst="rect">
            <a:avLst/>
          </a:prstGeom>
          <a:noFill/>
          <a:ln>
            <a:noFill/>
          </a:ln>
        </p:spPr>
      </p:pic>
      <p:pic>
        <p:nvPicPr>
          <p:cNvPr id="76" name="Google Shape;76;p16"/>
          <p:cNvPicPr preferRelativeResize="0"/>
          <p:nvPr/>
        </p:nvPicPr>
        <p:blipFill rotWithShape="1">
          <a:blip r:embed="rId4">
            <a:alphaModFix/>
          </a:blip>
          <a:srcRect/>
          <a:stretch/>
        </p:blipFill>
        <p:spPr>
          <a:xfrm>
            <a:off x="132347" y="141355"/>
            <a:ext cx="5630779" cy="1291946"/>
          </a:xfrm>
          <a:prstGeom prst="rect">
            <a:avLst/>
          </a:prstGeom>
          <a:noFill/>
          <a:ln>
            <a:noFill/>
          </a:ln>
        </p:spPr>
      </p:pic>
      <p:pic>
        <p:nvPicPr>
          <p:cNvPr id="77" name="Google Shape;77;p16"/>
          <p:cNvPicPr preferRelativeResize="0"/>
          <p:nvPr/>
        </p:nvPicPr>
        <p:blipFill rotWithShape="1">
          <a:blip r:embed="rId5">
            <a:alphaModFix/>
          </a:blip>
          <a:srcRect/>
          <a:stretch/>
        </p:blipFill>
        <p:spPr>
          <a:xfrm>
            <a:off x="2165683" y="2149788"/>
            <a:ext cx="10026317" cy="4109147"/>
          </a:xfrm>
          <a:prstGeom prst="rect">
            <a:avLst/>
          </a:prstGeom>
          <a:noFill/>
          <a:ln>
            <a:noFill/>
          </a:ln>
        </p:spPr>
      </p:pic>
      <p:sp>
        <p:nvSpPr>
          <p:cNvPr id="78" name="Google Shape;78;p16"/>
          <p:cNvSpPr txBox="1"/>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chemeClr val="lt1"/>
              </a:buClr>
              <a:buSzPts val="6000"/>
              <a:buFont typeface="Calibri"/>
              <a:buNone/>
            </a:pPr>
            <a:r>
              <a:rPr lang="tr-TR" sz="6000" b="1" i="0" u="none" strike="noStrike" cap="none">
                <a:solidFill>
                  <a:schemeClr val="lt1"/>
                </a:solidFill>
                <a:latin typeface="Calibri"/>
                <a:ea typeface="Calibri"/>
                <a:cs typeface="Calibri"/>
                <a:sym typeface="Calibri"/>
              </a:rPr>
              <a:t>ASIL BAŞLIK STİLİ İÇİN TIKLATIN</a:t>
            </a:r>
            <a:endParaRPr sz="6000" b="1"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79"/>
        <p:cNvGrpSpPr/>
        <p:nvPr/>
      </p:nvGrpSpPr>
      <p:grpSpPr>
        <a:xfrm>
          <a:off x="0" y="0"/>
          <a:ext cx="0" cy="0"/>
          <a:chOff x="0" y="0"/>
          <a:chExt cx="0" cy="0"/>
        </a:xfrm>
      </p:grpSpPr>
      <p:pic>
        <p:nvPicPr>
          <p:cNvPr id="80" name="Google Shape;80;p17"/>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81" name="Google Shape;81;p17"/>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82" name="Google Shape;82;p17"/>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83" name="Google Shape;83;p17"/>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84" name="Google Shape;84;p17"/>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85" name="Google Shape;85;p17"/>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91"/>
        <p:cNvGrpSpPr/>
        <p:nvPr/>
      </p:nvGrpSpPr>
      <p:grpSpPr>
        <a:xfrm>
          <a:off x="0" y="0"/>
          <a:ext cx="0" cy="0"/>
          <a:chOff x="0" y="0"/>
          <a:chExt cx="0" cy="0"/>
        </a:xfrm>
      </p:grpSpPr>
      <p:pic>
        <p:nvPicPr>
          <p:cNvPr id="92" name="Google Shape;92;p18"/>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93" name="Google Shape;93;p18"/>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94" name="Google Shape;94;p18"/>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95" name="Google Shape;95;p18"/>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96" name="Google Shape;96;p18"/>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97" name="Google Shape;97;p18"/>
          <p:cNvSpPr txBox="1">
            <a:spLocks noGrp="1"/>
          </p:cNvSpPr>
          <p:nvPr>
            <p:ph type="title"/>
          </p:nvPr>
        </p:nvSpPr>
        <p:spPr>
          <a:xfrm>
            <a:off x="202114" y="541421"/>
            <a:ext cx="8641096" cy="60158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9" name="Google Shape;99;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1" name="Google Shape;101;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105"/>
        <p:cNvGrpSpPr/>
        <p:nvPr/>
      </p:nvGrpSpPr>
      <p:grpSpPr>
        <a:xfrm>
          <a:off x="0" y="0"/>
          <a:ext cx="0" cy="0"/>
          <a:chOff x="0" y="0"/>
          <a:chExt cx="0" cy="0"/>
        </a:xfrm>
      </p:grpSpPr>
      <p:pic>
        <p:nvPicPr>
          <p:cNvPr id="106" name="Google Shape;106;p19"/>
          <p:cNvPicPr preferRelativeResize="0"/>
          <p:nvPr/>
        </p:nvPicPr>
        <p:blipFill rotWithShape="1">
          <a:blip r:embed="rId2">
            <a:alphaModFix/>
          </a:blip>
          <a:srcRect/>
          <a:stretch/>
        </p:blipFill>
        <p:spPr>
          <a:xfrm>
            <a:off x="-2065882" y="471272"/>
            <a:ext cx="11354585" cy="838779"/>
          </a:xfrm>
          <a:prstGeom prst="rect">
            <a:avLst/>
          </a:prstGeom>
          <a:noFill/>
          <a:ln>
            <a:noFill/>
          </a:ln>
        </p:spPr>
      </p:pic>
      <p:pic>
        <p:nvPicPr>
          <p:cNvPr id="107" name="Google Shape;107;p19"/>
          <p:cNvPicPr preferRelativeResize="0"/>
          <p:nvPr/>
        </p:nvPicPr>
        <p:blipFill rotWithShape="1">
          <a:blip r:embed="rId3">
            <a:alphaModFix/>
          </a:blip>
          <a:srcRect/>
          <a:stretch/>
        </p:blipFill>
        <p:spPr>
          <a:xfrm>
            <a:off x="9737560" y="471272"/>
            <a:ext cx="3401715" cy="838779"/>
          </a:xfrm>
          <a:prstGeom prst="rect">
            <a:avLst/>
          </a:prstGeom>
          <a:noFill/>
          <a:ln>
            <a:noFill/>
          </a:ln>
        </p:spPr>
      </p:pic>
      <p:pic>
        <p:nvPicPr>
          <p:cNvPr id="108" name="Google Shape;108;p19"/>
          <p:cNvPicPr preferRelativeResize="0"/>
          <p:nvPr/>
        </p:nvPicPr>
        <p:blipFill rotWithShape="1">
          <a:blip r:embed="rId4">
            <a:alphaModFix/>
          </a:blip>
          <a:srcRect/>
          <a:stretch/>
        </p:blipFill>
        <p:spPr>
          <a:xfrm>
            <a:off x="9293652" y="471272"/>
            <a:ext cx="939743" cy="838779"/>
          </a:xfrm>
          <a:prstGeom prst="rect">
            <a:avLst/>
          </a:prstGeom>
          <a:noFill/>
          <a:ln>
            <a:noFill/>
          </a:ln>
        </p:spPr>
      </p:pic>
      <p:pic>
        <p:nvPicPr>
          <p:cNvPr id="109" name="Google Shape;109;p19"/>
          <p:cNvPicPr preferRelativeResize="0"/>
          <p:nvPr/>
        </p:nvPicPr>
        <p:blipFill rotWithShape="1">
          <a:blip r:embed="rId5">
            <a:alphaModFix/>
          </a:blip>
          <a:srcRect/>
          <a:stretch/>
        </p:blipFill>
        <p:spPr>
          <a:xfrm>
            <a:off x="8846306" y="471272"/>
            <a:ext cx="939743" cy="838779"/>
          </a:xfrm>
          <a:prstGeom prst="rect">
            <a:avLst/>
          </a:prstGeom>
          <a:noFill/>
          <a:ln>
            <a:noFill/>
          </a:ln>
        </p:spPr>
      </p:pic>
      <p:pic>
        <p:nvPicPr>
          <p:cNvPr id="110" name="Google Shape;110;p19"/>
          <p:cNvPicPr preferRelativeResize="0"/>
          <p:nvPr/>
        </p:nvPicPr>
        <p:blipFill rotWithShape="1">
          <a:blip r:embed="rId6">
            <a:alphaModFix/>
          </a:blip>
          <a:srcRect/>
          <a:stretch/>
        </p:blipFill>
        <p:spPr>
          <a:xfrm>
            <a:off x="9881041" y="63283"/>
            <a:ext cx="1962043" cy="450178"/>
          </a:xfrm>
          <a:prstGeom prst="rect">
            <a:avLst/>
          </a:prstGeom>
          <a:noFill/>
          <a:ln>
            <a:noFill/>
          </a:ln>
        </p:spPr>
      </p:pic>
      <p:sp>
        <p:nvSpPr>
          <p:cNvPr id="111" name="Google Shape;11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9"/>
          <p:cNvSpPr txBox="1">
            <a:spLocks noGrp="1"/>
          </p:cNvSpPr>
          <p:nvPr>
            <p:ph type="body" idx="1"/>
          </p:nvPr>
        </p:nvSpPr>
        <p:spPr>
          <a:xfrm>
            <a:off x="838200" y="1384209"/>
            <a:ext cx="10515600" cy="4792754"/>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t>‹#›</a:t>
            </a:fld>
            <a:endParaRPr/>
          </a:p>
        </p:txBody>
      </p:sp>
      <p:sp>
        <p:nvSpPr>
          <p:cNvPr id="10" name="Google Shape;10;p9"/>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2600"/>
              <a:buFont typeface="Calibri"/>
              <a:buNone/>
              <a:defRPr sz="2600" b="1"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birgun.net/haber/malta-da-pelin-kaya-nin-katili-birini-oldurecegim-diye-evden-cikmis-418846" TargetMode="External"/><Relationship Id="rId2" Type="http://schemas.openxmlformats.org/officeDocument/2006/relationships/hyperlink" Target="https://haberglobal.com.tr/dunya/rusya-nin-dagistan-bolgesinde-yurek-hoplatan-salincak-kazasi-bir-anda-yok-oldular-video-121114" TargetMode="Externa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
          <p:cNvSpPr txBox="1">
            <a:spLocks noGrp="1"/>
          </p:cNvSpPr>
          <p:nvPr>
            <p:ph type="ctrTitle"/>
          </p:nvPr>
        </p:nvSpPr>
        <p:spPr>
          <a:xfrm>
            <a:off x="4932947" y="3092837"/>
            <a:ext cx="7259053"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6000"/>
              <a:buFont typeface="Calibri"/>
              <a:buNone/>
            </a:pPr>
            <a:r>
              <a:rPr lang="tr-TR"/>
              <a:t>İŞ SAĞLIĞI VE GÜVENLİĞİ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576969B-9711-449C-9BE9-9007AD94A361}"/>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pic>
        <p:nvPicPr>
          <p:cNvPr id="5" name="Resim 4">
            <a:extLst>
              <a:ext uri="{FF2B5EF4-FFF2-40B4-BE49-F238E27FC236}">
                <a16:creationId xmlns:a16="http://schemas.microsoft.com/office/drawing/2014/main" id="{B9E7F72E-A4E5-48DF-9BC0-A3457BD78185}"/>
              </a:ext>
            </a:extLst>
          </p:cNvPr>
          <p:cNvPicPr>
            <a:picLocks noChangeAspect="1"/>
          </p:cNvPicPr>
          <p:nvPr/>
        </p:nvPicPr>
        <p:blipFill>
          <a:blip r:embed="rId2"/>
          <a:stretch>
            <a:fillRect/>
          </a:stretch>
        </p:blipFill>
        <p:spPr>
          <a:xfrm>
            <a:off x="4066140" y="1237290"/>
            <a:ext cx="4059719" cy="5772242"/>
          </a:xfrm>
          <a:prstGeom prst="rect">
            <a:avLst/>
          </a:prstGeom>
        </p:spPr>
      </p:pic>
      <p:sp>
        <p:nvSpPr>
          <p:cNvPr id="6" name="Dikdörtgen 5">
            <a:extLst>
              <a:ext uri="{FF2B5EF4-FFF2-40B4-BE49-F238E27FC236}">
                <a16:creationId xmlns:a16="http://schemas.microsoft.com/office/drawing/2014/main" id="{A7435D91-C09D-4994-8F8C-464AE348FA95}"/>
              </a:ext>
            </a:extLst>
          </p:cNvPr>
          <p:cNvSpPr/>
          <p:nvPr/>
        </p:nvSpPr>
        <p:spPr>
          <a:xfrm>
            <a:off x="4232222" y="2451451"/>
            <a:ext cx="3424723" cy="3477875"/>
          </a:xfrm>
          <a:prstGeom prst="rect">
            <a:avLst/>
          </a:prstGeom>
        </p:spPr>
        <p:txBody>
          <a:bodyPr wrap="square">
            <a:spAutoFit/>
          </a:bodyPr>
          <a:lstStyle/>
          <a:p>
            <a:r>
              <a:rPr lang="tr-TR" sz="2200" b="1" dirty="0">
                <a:latin typeface="Calibri" panose="020F0502020204030204" pitchFamily="34" charset="0"/>
                <a:ea typeface="Calibri" panose="020F0502020204030204" pitchFamily="34" charset="0"/>
                <a:cs typeface="Calibri" panose="020F0502020204030204" pitchFamily="34" charset="0"/>
              </a:rPr>
              <a:t>Tazminat hukukunun en önemli ilkesi </a:t>
            </a:r>
            <a:r>
              <a:rPr lang="tr-TR" sz="2200" dirty="0">
                <a:latin typeface="Calibri" panose="020F0502020204030204" pitchFamily="34" charset="0"/>
                <a:ea typeface="Calibri" panose="020F0502020204030204" pitchFamily="34" charset="0"/>
                <a:cs typeface="Calibri" panose="020F0502020204030204" pitchFamily="34" charset="0"/>
              </a:rPr>
              <a:t>tazminatın uğranılan zararı aşmamasıdır. </a:t>
            </a:r>
            <a:endParaRPr lang="tr-TR" sz="2200" dirty="0" smtClean="0">
              <a:latin typeface="Calibri" panose="020F0502020204030204" pitchFamily="34" charset="0"/>
              <a:ea typeface="Calibri" panose="020F0502020204030204" pitchFamily="34" charset="0"/>
              <a:cs typeface="Calibri" panose="020F0502020204030204" pitchFamily="34" charset="0"/>
            </a:endParaRPr>
          </a:p>
          <a:p>
            <a:endParaRPr lang="tr-TR" sz="2200" dirty="0" smtClean="0">
              <a:latin typeface="Calibri" panose="020F0502020204030204" pitchFamily="34" charset="0"/>
              <a:ea typeface="Calibri" panose="020F0502020204030204" pitchFamily="34" charset="0"/>
              <a:cs typeface="Calibri" panose="020F0502020204030204" pitchFamily="34" charset="0"/>
            </a:endParaRPr>
          </a:p>
          <a:p>
            <a:r>
              <a:rPr lang="tr-TR" sz="2200" dirty="0" smtClean="0">
                <a:latin typeface="Calibri" panose="020F0502020204030204" pitchFamily="34" charset="0"/>
                <a:ea typeface="Calibri" panose="020F0502020204030204" pitchFamily="34" charset="0"/>
                <a:cs typeface="Calibri" panose="020F0502020204030204" pitchFamily="34" charset="0"/>
              </a:rPr>
              <a:t>Bu </a:t>
            </a:r>
            <a:r>
              <a:rPr lang="tr-TR" sz="2200" dirty="0">
                <a:latin typeface="Calibri" panose="020F0502020204030204" pitchFamily="34" charset="0"/>
                <a:ea typeface="Calibri" panose="020F0502020204030204" pitchFamily="34" charset="0"/>
                <a:cs typeface="Calibri" panose="020F0502020204030204" pitchFamily="34" charset="0"/>
              </a:rPr>
              <a:t>nedenle çalışan veya </a:t>
            </a:r>
            <a:r>
              <a:rPr lang="tr-TR" sz="2200" dirty="0" smtClean="0">
                <a:latin typeface="Calibri" panose="020F0502020204030204" pitchFamily="34" charset="0"/>
                <a:ea typeface="Calibri" panose="020F0502020204030204" pitchFamily="34" charset="0"/>
                <a:cs typeface="Calibri" panose="020F0502020204030204" pitchFamily="34" charset="0"/>
              </a:rPr>
              <a:t>destekten yoksun </a:t>
            </a:r>
            <a:r>
              <a:rPr lang="tr-TR" sz="2200" dirty="0">
                <a:latin typeface="Calibri" panose="020F0502020204030204" pitchFamily="34" charset="0"/>
                <a:ea typeface="Calibri" panose="020F0502020204030204" pitchFamily="34" charset="0"/>
                <a:cs typeface="Calibri" panose="020F0502020204030204" pitchFamily="34" charset="0"/>
              </a:rPr>
              <a:t>kalanlar SGK ve işverene zararın tamamı için </a:t>
            </a:r>
            <a:r>
              <a:rPr lang="tr-TR" sz="2200" dirty="0" smtClean="0">
                <a:latin typeface="Calibri" panose="020F0502020204030204" pitchFamily="34" charset="0"/>
                <a:ea typeface="Calibri" panose="020F0502020204030204" pitchFamily="34" charset="0"/>
                <a:cs typeface="Calibri" panose="020F0502020204030204" pitchFamily="34" charset="0"/>
              </a:rPr>
              <a:t>ayrı ayrı </a:t>
            </a:r>
            <a:r>
              <a:rPr lang="tr-TR" sz="2200" dirty="0">
                <a:latin typeface="Calibri" panose="020F0502020204030204" pitchFamily="34" charset="0"/>
                <a:ea typeface="Calibri" panose="020F0502020204030204" pitchFamily="34" charset="0"/>
                <a:cs typeface="Calibri" panose="020F0502020204030204" pitchFamily="34" charset="0"/>
              </a:rPr>
              <a:t>başvuramazlar.</a:t>
            </a:r>
          </a:p>
        </p:txBody>
      </p:sp>
      <p:sp>
        <p:nvSpPr>
          <p:cNvPr id="7" name="Dikdörtgen 6">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3448241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87671EB-AB0C-453E-958F-94D23411AF4B}"/>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sp>
        <p:nvSpPr>
          <p:cNvPr id="3" name="Metin Yer Tutucusu 2">
            <a:extLst>
              <a:ext uri="{FF2B5EF4-FFF2-40B4-BE49-F238E27FC236}">
                <a16:creationId xmlns:a16="http://schemas.microsoft.com/office/drawing/2014/main" id="{62B46733-0A64-4F8A-A18F-6C956ABEFEFA}"/>
              </a:ext>
            </a:extLst>
          </p:cNvPr>
          <p:cNvSpPr>
            <a:spLocks noGrp="1"/>
          </p:cNvSpPr>
          <p:nvPr>
            <p:ph type="body" idx="1"/>
          </p:nvPr>
        </p:nvSpPr>
        <p:spPr/>
        <p:txBody>
          <a:bodyPr/>
          <a:lstStyle/>
          <a:p>
            <a:pPr>
              <a:buFont typeface="Wingdings" panose="05000000000000000000" pitchFamily="2" charset="2"/>
              <a:buChar char="Ø"/>
            </a:pPr>
            <a:r>
              <a:rPr lang="tr-TR" dirty="0"/>
              <a:t>Uğranılan zararın sigortalının prime esas kazancının yüzde 70’inin iş göremezlik oranı kadarı SGK tarafından karşılanır. Yardımın süresi sigortalının ölümü veya sağ kalan eşinin evlenmesi veya çocukların belirli bir yaşı doldurmasına kadardır. </a:t>
            </a:r>
            <a:r>
              <a:rPr lang="tr-TR" dirty="0" err="1"/>
              <a:t>SGK’nın</a:t>
            </a:r>
            <a:r>
              <a:rPr lang="tr-TR" dirty="0"/>
              <a:t> karşılamadığı yüzde 30 oranındaki gelir kaybı ve manevi tazminattan işveren sorumludur.</a:t>
            </a:r>
          </a:p>
        </p:txBody>
      </p:sp>
      <p:pic>
        <p:nvPicPr>
          <p:cNvPr id="5" name="Resim 4">
            <a:extLst>
              <a:ext uri="{FF2B5EF4-FFF2-40B4-BE49-F238E27FC236}">
                <a16:creationId xmlns:a16="http://schemas.microsoft.com/office/drawing/2014/main" id="{86A75A55-A9BA-4FBC-AA0D-5EC6B2F37402}"/>
              </a:ext>
            </a:extLst>
          </p:cNvPr>
          <p:cNvPicPr>
            <a:picLocks noChangeAspect="1"/>
          </p:cNvPicPr>
          <p:nvPr/>
        </p:nvPicPr>
        <p:blipFill>
          <a:blip r:embed="rId2"/>
          <a:stretch>
            <a:fillRect/>
          </a:stretch>
        </p:blipFill>
        <p:spPr>
          <a:xfrm>
            <a:off x="7075357" y="1615620"/>
            <a:ext cx="5514819" cy="5242380"/>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04690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5E7DAAF-1411-4962-9C12-DB273657CCBD}"/>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sp>
        <p:nvSpPr>
          <p:cNvPr id="3" name="Metin Yer Tutucusu 2">
            <a:extLst>
              <a:ext uri="{FF2B5EF4-FFF2-40B4-BE49-F238E27FC236}">
                <a16:creationId xmlns:a16="http://schemas.microsoft.com/office/drawing/2014/main" id="{30FF21FA-31D5-4101-BB43-CF66351C541E}"/>
              </a:ext>
            </a:extLst>
          </p:cNvPr>
          <p:cNvSpPr>
            <a:spLocks noGrp="1"/>
          </p:cNvSpPr>
          <p:nvPr>
            <p:ph type="body" idx="1"/>
          </p:nvPr>
        </p:nvSpPr>
        <p:spPr>
          <a:xfrm>
            <a:off x="838200" y="1252694"/>
            <a:ext cx="10515600" cy="4792754"/>
          </a:xfrm>
        </p:spPr>
        <p:txBody>
          <a:bodyPr/>
          <a:lstStyle/>
          <a:p>
            <a:pPr marL="114300" indent="0">
              <a:buNone/>
            </a:pPr>
            <a:r>
              <a:rPr lang="tr-TR" dirty="0"/>
              <a:t>İşverenin çalışana karşı sorumluluğu; </a:t>
            </a:r>
          </a:p>
        </p:txBody>
      </p:sp>
      <p:pic>
        <p:nvPicPr>
          <p:cNvPr id="5" name="Resim 4">
            <a:extLst>
              <a:ext uri="{FF2B5EF4-FFF2-40B4-BE49-F238E27FC236}">
                <a16:creationId xmlns:a16="http://schemas.microsoft.com/office/drawing/2014/main" id="{787902E7-E8BC-47A4-B984-919963C51638}"/>
              </a:ext>
            </a:extLst>
          </p:cNvPr>
          <p:cNvPicPr>
            <a:picLocks noChangeAspect="1"/>
          </p:cNvPicPr>
          <p:nvPr/>
        </p:nvPicPr>
        <p:blipFill>
          <a:blip r:embed="rId2"/>
          <a:stretch>
            <a:fillRect/>
          </a:stretch>
        </p:blipFill>
        <p:spPr>
          <a:xfrm>
            <a:off x="838200" y="1888761"/>
            <a:ext cx="9624934" cy="4969239"/>
          </a:xfrm>
          <a:prstGeom prst="rect">
            <a:avLst/>
          </a:prstGeom>
        </p:spPr>
      </p:pic>
      <p:sp>
        <p:nvSpPr>
          <p:cNvPr id="6" name="Dikdörtgen 5">
            <a:extLst>
              <a:ext uri="{FF2B5EF4-FFF2-40B4-BE49-F238E27FC236}">
                <a16:creationId xmlns:a16="http://schemas.microsoft.com/office/drawing/2014/main" id="{0F5D80DF-05D2-4E7E-8727-36E0005F58D3}"/>
              </a:ext>
            </a:extLst>
          </p:cNvPr>
          <p:cNvSpPr/>
          <p:nvPr/>
        </p:nvSpPr>
        <p:spPr>
          <a:xfrm>
            <a:off x="3342807" y="2429488"/>
            <a:ext cx="2242922" cy="477054"/>
          </a:xfrm>
          <a:prstGeom prst="rect">
            <a:avLst/>
          </a:prstGeom>
        </p:spPr>
        <p:txBody>
          <a:bodyPr wrap="none">
            <a:spAutoFit/>
          </a:bodyPr>
          <a:lstStyle/>
          <a:p>
            <a:r>
              <a:rPr lang="tr-TR" sz="2400" dirty="0">
                <a:solidFill>
                  <a:schemeClr val="bg1"/>
                </a:solidFill>
                <a:latin typeface="Calibri" panose="020F0502020204030204" pitchFamily="34" charset="0"/>
                <a:ea typeface="Calibri" panose="020F0502020204030204" pitchFamily="34" charset="0"/>
                <a:cs typeface="Calibri" panose="020F0502020204030204" pitchFamily="34" charset="0"/>
              </a:rPr>
              <a:t>Maddi tazminat</a:t>
            </a:r>
          </a:p>
        </p:txBody>
      </p:sp>
      <p:sp>
        <p:nvSpPr>
          <p:cNvPr id="7" name="Dikdörtgen 6">
            <a:extLst>
              <a:ext uri="{FF2B5EF4-FFF2-40B4-BE49-F238E27FC236}">
                <a16:creationId xmlns:a16="http://schemas.microsoft.com/office/drawing/2014/main" id="{9143B608-6546-4AF5-9E3D-4E9ADA7471CE}"/>
              </a:ext>
            </a:extLst>
          </p:cNvPr>
          <p:cNvSpPr/>
          <p:nvPr/>
        </p:nvSpPr>
        <p:spPr>
          <a:xfrm>
            <a:off x="3342807" y="4086938"/>
            <a:ext cx="2379177" cy="477054"/>
          </a:xfrm>
          <a:prstGeom prst="rect">
            <a:avLst/>
          </a:prstGeom>
        </p:spPr>
        <p:txBody>
          <a:bodyPr wrap="none">
            <a:spAutoFit/>
          </a:bodyPr>
          <a:lstStyle/>
          <a:p>
            <a:r>
              <a:rPr lang="tr-TR" sz="2400" dirty="0">
                <a:solidFill>
                  <a:schemeClr val="bg1"/>
                </a:solidFill>
                <a:latin typeface="Calibri" panose="020F0502020204030204" pitchFamily="34" charset="0"/>
                <a:ea typeface="Calibri" panose="020F0502020204030204" pitchFamily="34" charset="0"/>
                <a:cs typeface="Calibri" panose="020F0502020204030204" pitchFamily="34" charset="0"/>
              </a:rPr>
              <a:t>Manevi tazminat</a:t>
            </a:r>
          </a:p>
        </p:txBody>
      </p:sp>
      <p:sp>
        <p:nvSpPr>
          <p:cNvPr id="8" name="Dikdörtgen 7">
            <a:extLst>
              <a:ext uri="{FF2B5EF4-FFF2-40B4-BE49-F238E27FC236}">
                <a16:creationId xmlns:a16="http://schemas.microsoft.com/office/drawing/2014/main" id="{F845DDD4-E806-48FC-BA94-5D70A1523E39}"/>
              </a:ext>
            </a:extLst>
          </p:cNvPr>
          <p:cNvSpPr/>
          <p:nvPr/>
        </p:nvSpPr>
        <p:spPr>
          <a:xfrm>
            <a:off x="3331537" y="5385846"/>
            <a:ext cx="6655632" cy="1200329"/>
          </a:xfrm>
          <a:prstGeom prst="rect">
            <a:avLst/>
          </a:prstGeom>
        </p:spPr>
        <p:txBody>
          <a:bodyPr wrap="square">
            <a:spAutoFit/>
          </a:bodyPr>
          <a:lstStyle/>
          <a:p>
            <a:r>
              <a:rPr lang="tr-TR" sz="2400" dirty="0">
                <a:solidFill>
                  <a:schemeClr val="bg1"/>
                </a:solidFill>
                <a:latin typeface="Calibri" panose="020F0502020204030204" pitchFamily="34" charset="0"/>
                <a:ea typeface="Calibri" panose="020F0502020204030204" pitchFamily="34" charset="0"/>
                <a:cs typeface="Calibri" panose="020F0502020204030204" pitchFamily="34" charset="0"/>
              </a:rPr>
              <a:t>Çalışanın ölümü nedeniyle destekten yoksun kalan yakınlarına karşı «destekten yoksun kalma» ve «manevi tazminat».</a:t>
            </a:r>
          </a:p>
        </p:txBody>
      </p:sp>
      <p:sp>
        <p:nvSpPr>
          <p:cNvPr id="9" name="Dikdörtgen 8">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1425599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2B47D0-8F45-4634-86DE-47F33B66D4A2}"/>
              </a:ext>
            </a:extLst>
          </p:cNvPr>
          <p:cNvSpPr>
            <a:spLocks noGrp="1"/>
          </p:cNvSpPr>
          <p:nvPr>
            <p:ph type="title"/>
          </p:nvPr>
        </p:nvSpPr>
        <p:spPr/>
        <p:txBody>
          <a:bodyPr/>
          <a:lstStyle/>
          <a:p>
            <a:r>
              <a:rPr lang="tr-TR" dirty="0"/>
              <a:t>12.1. İş Sağlığı ve Güvenliğinden Doğan Hukuki Sorumluluk</a:t>
            </a:r>
          </a:p>
        </p:txBody>
      </p:sp>
      <p:sp>
        <p:nvSpPr>
          <p:cNvPr id="3" name="Metin Yer Tutucusu 2">
            <a:extLst>
              <a:ext uri="{FF2B5EF4-FFF2-40B4-BE49-F238E27FC236}">
                <a16:creationId xmlns:a16="http://schemas.microsoft.com/office/drawing/2014/main" id="{6D7B9E8B-DB1E-4FFF-9BEA-A6A2D856DDFB}"/>
              </a:ext>
            </a:extLst>
          </p:cNvPr>
          <p:cNvSpPr>
            <a:spLocks noGrp="1"/>
          </p:cNvSpPr>
          <p:nvPr>
            <p:ph type="body" idx="1"/>
          </p:nvPr>
        </p:nvSpPr>
        <p:spPr>
          <a:xfrm>
            <a:off x="838200" y="1264288"/>
            <a:ext cx="10515600" cy="4792754"/>
          </a:xfrm>
        </p:spPr>
        <p:txBody>
          <a:bodyPr/>
          <a:lstStyle/>
          <a:p>
            <a:pPr marL="114300" indent="0">
              <a:buNone/>
            </a:pPr>
            <a:r>
              <a:rPr lang="tr-TR" dirty="0"/>
              <a:t>İşveren ayrıca; </a:t>
            </a:r>
          </a:p>
          <a:p>
            <a:pPr marL="114300" indent="0">
              <a:buNone/>
            </a:pPr>
            <a:endParaRPr lang="tr-TR" dirty="0"/>
          </a:p>
        </p:txBody>
      </p:sp>
      <p:pic>
        <p:nvPicPr>
          <p:cNvPr id="5" name="Resim 4">
            <a:extLst>
              <a:ext uri="{FF2B5EF4-FFF2-40B4-BE49-F238E27FC236}">
                <a16:creationId xmlns:a16="http://schemas.microsoft.com/office/drawing/2014/main" id="{A8D6AA4B-2247-4A0A-A88B-63454D0EB786}"/>
              </a:ext>
            </a:extLst>
          </p:cNvPr>
          <p:cNvPicPr>
            <a:picLocks noChangeAspect="1"/>
          </p:cNvPicPr>
          <p:nvPr/>
        </p:nvPicPr>
        <p:blipFill>
          <a:blip r:embed="rId2"/>
          <a:stretch>
            <a:fillRect/>
          </a:stretch>
        </p:blipFill>
        <p:spPr>
          <a:xfrm>
            <a:off x="838200" y="1843791"/>
            <a:ext cx="9520003" cy="5014209"/>
          </a:xfrm>
          <a:prstGeom prst="rect">
            <a:avLst/>
          </a:prstGeom>
        </p:spPr>
      </p:pic>
      <p:sp>
        <p:nvSpPr>
          <p:cNvPr id="6" name="Dikdörtgen 5">
            <a:extLst>
              <a:ext uri="{FF2B5EF4-FFF2-40B4-BE49-F238E27FC236}">
                <a16:creationId xmlns:a16="http://schemas.microsoft.com/office/drawing/2014/main" id="{F69D84A3-D870-4894-804A-4ABBB0583F52}"/>
              </a:ext>
            </a:extLst>
          </p:cNvPr>
          <p:cNvSpPr/>
          <p:nvPr/>
        </p:nvSpPr>
        <p:spPr>
          <a:xfrm>
            <a:off x="3287842" y="2365519"/>
            <a:ext cx="5759910" cy="461665"/>
          </a:xfrm>
          <a:prstGeom prst="rect">
            <a:avLst/>
          </a:prstGeom>
        </p:spPr>
        <p:txBody>
          <a:bodyPr wrap="none">
            <a:spAutoFit/>
          </a:bodyPr>
          <a:lstStyle/>
          <a:p>
            <a:r>
              <a:rPr lang="tr-TR"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SGK’nın</a:t>
            </a:r>
            <a:r>
              <a:rPr lang="tr-TR" sz="2400" dirty="0">
                <a:solidFill>
                  <a:schemeClr val="bg1"/>
                </a:solidFill>
                <a:latin typeface="Calibri" panose="020F0502020204030204" pitchFamily="34" charset="0"/>
                <a:ea typeface="Calibri" panose="020F0502020204030204" pitchFamily="34" charset="0"/>
                <a:cs typeface="Calibri" panose="020F0502020204030204" pitchFamily="34" charset="0"/>
              </a:rPr>
              <a:t> iş kazası ve meslek hastalığı sigortası</a:t>
            </a:r>
          </a:p>
        </p:txBody>
      </p:sp>
      <p:sp>
        <p:nvSpPr>
          <p:cNvPr id="7" name="Dikdörtgen 6">
            <a:extLst>
              <a:ext uri="{FF2B5EF4-FFF2-40B4-BE49-F238E27FC236}">
                <a16:creationId xmlns:a16="http://schemas.microsoft.com/office/drawing/2014/main" id="{8834F73C-C998-40E6-8DE9-328713B6D9CE}"/>
              </a:ext>
            </a:extLst>
          </p:cNvPr>
          <p:cNvSpPr/>
          <p:nvPr/>
        </p:nvSpPr>
        <p:spPr>
          <a:xfrm>
            <a:off x="3287842" y="4112038"/>
            <a:ext cx="2478564" cy="477054"/>
          </a:xfrm>
          <a:prstGeom prst="rect">
            <a:avLst/>
          </a:prstGeom>
        </p:spPr>
        <p:txBody>
          <a:bodyPr wrap="none">
            <a:spAutoFit/>
          </a:bodyPr>
          <a:lstStyle/>
          <a:p>
            <a:r>
              <a:rPr lang="tr-TR" sz="2400" dirty="0">
                <a:solidFill>
                  <a:schemeClr val="bg1"/>
                </a:solidFill>
                <a:latin typeface="Calibri" panose="020F0502020204030204" pitchFamily="34" charset="0"/>
                <a:ea typeface="Calibri" panose="020F0502020204030204" pitchFamily="34" charset="0"/>
                <a:cs typeface="Calibri" panose="020F0502020204030204" pitchFamily="34" charset="0"/>
              </a:rPr>
              <a:t>Malullük sigortası</a:t>
            </a:r>
          </a:p>
        </p:txBody>
      </p:sp>
      <p:sp>
        <p:nvSpPr>
          <p:cNvPr id="8" name="Dikdörtgen 7">
            <a:extLst>
              <a:ext uri="{FF2B5EF4-FFF2-40B4-BE49-F238E27FC236}">
                <a16:creationId xmlns:a16="http://schemas.microsoft.com/office/drawing/2014/main" id="{BDACEE8E-1906-4DC2-A6AE-FA39FF177840}"/>
              </a:ext>
            </a:extLst>
          </p:cNvPr>
          <p:cNvSpPr/>
          <p:nvPr/>
        </p:nvSpPr>
        <p:spPr>
          <a:xfrm>
            <a:off x="3287842" y="5390050"/>
            <a:ext cx="6096000" cy="1246495"/>
          </a:xfrm>
          <a:prstGeom prst="rect">
            <a:avLst/>
          </a:prstGeom>
        </p:spPr>
        <p:txBody>
          <a:bodyPr>
            <a:spAutoFit/>
          </a:bodyPr>
          <a:lstStyle/>
          <a:p>
            <a:r>
              <a:rPr lang="tr-TR" sz="2400" dirty="0">
                <a:solidFill>
                  <a:schemeClr val="bg1"/>
                </a:solidFill>
                <a:latin typeface="Calibri" panose="020F0502020204030204" pitchFamily="34" charset="0"/>
                <a:ea typeface="Calibri" panose="020F0502020204030204" pitchFamily="34" charset="0"/>
                <a:cs typeface="Calibri" panose="020F0502020204030204" pitchFamily="34" charset="0"/>
              </a:rPr>
              <a:t>Genel sağlık sigortası kapsamında yapılan yardımlardan dolayı sorumluluğu bulunmaktadır.</a:t>
            </a:r>
          </a:p>
        </p:txBody>
      </p:sp>
      <p:sp>
        <p:nvSpPr>
          <p:cNvPr id="9" name="Dikdörtgen 8">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453615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620D10-0CDC-4949-8370-CA845E46BDB2}"/>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pic>
        <p:nvPicPr>
          <p:cNvPr id="5" name="Resim 4">
            <a:extLst>
              <a:ext uri="{FF2B5EF4-FFF2-40B4-BE49-F238E27FC236}">
                <a16:creationId xmlns:a16="http://schemas.microsoft.com/office/drawing/2014/main" id="{86760A3F-B300-468D-B075-88574A76A8D3}"/>
              </a:ext>
            </a:extLst>
          </p:cNvPr>
          <p:cNvPicPr>
            <a:picLocks noChangeAspect="1"/>
          </p:cNvPicPr>
          <p:nvPr/>
        </p:nvPicPr>
        <p:blipFill>
          <a:blip r:embed="rId2"/>
          <a:stretch>
            <a:fillRect/>
          </a:stretch>
        </p:blipFill>
        <p:spPr>
          <a:xfrm>
            <a:off x="3489367" y="1790713"/>
            <a:ext cx="5026559" cy="4609479"/>
          </a:xfrm>
          <a:prstGeom prst="rect">
            <a:avLst/>
          </a:prstGeom>
        </p:spPr>
      </p:pic>
      <p:sp>
        <p:nvSpPr>
          <p:cNvPr id="6" name="Dikdörtgen 5">
            <a:extLst>
              <a:ext uri="{FF2B5EF4-FFF2-40B4-BE49-F238E27FC236}">
                <a16:creationId xmlns:a16="http://schemas.microsoft.com/office/drawing/2014/main" id="{1FE2EB4C-6983-483D-963C-22FC64948FF4}"/>
              </a:ext>
            </a:extLst>
          </p:cNvPr>
          <p:cNvSpPr/>
          <p:nvPr/>
        </p:nvSpPr>
        <p:spPr>
          <a:xfrm>
            <a:off x="4119400" y="2590446"/>
            <a:ext cx="3766491" cy="2225225"/>
          </a:xfrm>
          <a:prstGeom prst="rect">
            <a:avLst/>
          </a:prstGeom>
        </p:spPr>
        <p:txBody>
          <a:bodyPr wrap="square">
            <a:spAutoFit/>
          </a:bodyPr>
          <a:lstStyle/>
          <a:p>
            <a:pPr marL="114300" lvl="0">
              <a:lnSpc>
                <a:spcPct val="90000"/>
              </a:lnSpc>
              <a:spcBef>
                <a:spcPts val="1000"/>
              </a:spcBef>
              <a:buSzPts val="1800"/>
            </a:pPr>
            <a:r>
              <a:rPr lang="tr-TR" sz="2200" dirty="0">
                <a:latin typeface="Calibri"/>
                <a:ea typeface="Calibri"/>
                <a:cs typeface="Calibri"/>
                <a:sym typeface="Calibri"/>
              </a:rPr>
              <a:t>İşverenin hukuki sorumluluğunda ilk işlem, SGK tarafından yapılan masrafların düşülmesidir. Çünkü işverenin </a:t>
            </a:r>
            <a:r>
              <a:rPr lang="tr-TR" sz="2200" dirty="0" err="1">
                <a:latin typeface="Calibri"/>
                <a:ea typeface="Calibri"/>
                <a:cs typeface="Calibri"/>
                <a:sym typeface="Calibri"/>
              </a:rPr>
              <a:t>SGK’nın</a:t>
            </a:r>
            <a:r>
              <a:rPr lang="tr-TR" sz="2200" dirty="0">
                <a:latin typeface="Calibri"/>
                <a:ea typeface="Calibri"/>
                <a:cs typeface="Calibri"/>
                <a:sym typeface="Calibri"/>
              </a:rPr>
              <a:t> açacağı </a:t>
            </a:r>
            <a:r>
              <a:rPr lang="tr-TR" sz="2200" dirty="0" smtClean="0">
                <a:latin typeface="Calibri"/>
                <a:ea typeface="Calibri"/>
                <a:cs typeface="Calibri"/>
                <a:sym typeface="Calibri"/>
              </a:rPr>
              <a:t>rücu davasından </a:t>
            </a:r>
            <a:r>
              <a:rPr lang="tr-TR" sz="2200" dirty="0">
                <a:latin typeface="Calibri"/>
                <a:ea typeface="Calibri"/>
                <a:cs typeface="Calibri"/>
                <a:sym typeface="Calibri"/>
              </a:rPr>
              <a:t>dolayı </a:t>
            </a:r>
            <a:r>
              <a:rPr lang="tr-TR" sz="2200" dirty="0" err="1">
                <a:latin typeface="Calibri"/>
                <a:ea typeface="Calibri"/>
                <a:cs typeface="Calibri"/>
                <a:sym typeface="Calibri"/>
              </a:rPr>
              <a:t>SGK’ya</a:t>
            </a:r>
            <a:r>
              <a:rPr lang="tr-TR" sz="2200" dirty="0">
                <a:latin typeface="Calibri"/>
                <a:ea typeface="Calibri"/>
                <a:cs typeface="Calibri"/>
                <a:sym typeface="Calibri"/>
              </a:rPr>
              <a:t> da </a:t>
            </a:r>
            <a:r>
              <a:rPr lang="tr-TR" sz="2200" dirty="0" smtClean="0">
                <a:latin typeface="Calibri"/>
                <a:ea typeface="Calibri"/>
                <a:cs typeface="Calibri"/>
                <a:sym typeface="Calibri"/>
              </a:rPr>
              <a:t> sorumluluğu </a:t>
            </a:r>
            <a:r>
              <a:rPr lang="tr-TR" sz="2200" dirty="0">
                <a:latin typeface="Calibri"/>
                <a:ea typeface="Calibri"/>
                <a:cs typeface="Calibri"/>
                <a:sym typeface="Calibri"/>
              </a:rPr>
              <a:t>söz konusudur.</a:t>
            </a:r>
          </a:p>
        </p:txBody>
      </p:sp>
      <p:sp>
        <p:nvSpPr>
          <p:cNvPr id="7" name="Dikdörtgen 6">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3251322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93C3537-3CE5-42F9-BFE9-3418AC671326}"/>
              </a:ext>
            </a:extLst>
          </p:cNvPr>
          <p:cNvSpPr>
            <a:spLocks noGrp="1"/>
          </p:cNvSpPr>
          <p:nvPr>
            <p:ph type="title"/>
          </p:nvPr>
        </p:nvSpPr>
        <p:spPr/>
        <p:txBody>
          <a:bodyPr/>
          <a:lstStyle/>
          <a:p>
            <a:r>
              <a:rPr lang="tr-TR" dirty="0"/>
              <a:t>12.2. </a:t>
            </a:r>
            <a:r>
              <a:rPr lang="tr-TR" dirty="0" err="1"/>
              <a:t>SGK’nın</a:t>
            </a:r>
            <a:r>
              <a:rPr lang="tr-TR" dirty="0"/>
              <a:t> İşverene Rücu Hakkı</a:t>
            </a:r>
          </a:p>
        </p:txBody>
      </p:sp>
      <p:sp>
        <p:nvSpPr>
          <p:cNvPr id="3" name="Metin Yer Tutucusu 2">
            <a:extLst>
              <a:ext uri="{FF2B5EF4-FFF2-40B4-BE49-F238E27FC236}">
                <a16:creationId xmlns:a16="http://schemas.microsoft.com/office/drawing/2014/main" id="{1E472B74-9598-4A94-A379-4E334C6C63DA}"/>
              </a:ext>
            </a:extLst>
          </p:cNvPr>
          <p:cNvSpPr>
            <a:spLocks noGrp="1"/>
          </p:cNvSpPr>
          <p:nvPr>
            <p:ph type="body" idx="1"/>
          </p:nvPr>
        </p:nvSpPr>
        <p:spPr>
          <a:xfrm>
            <a:off x="838200" y="1446675"/>
            <a:ext cx="10515600" cy="4792754"/>
          </a:xfrm>
        </p:spPr>
        <p:txBody>
          <a:bodyPr/>
          <a:lstStyle/>
          <a:p>
            <a:pPr marL="0" indent="0">
              <a:lnSpc>
                <a:spcPct val="100000"/>
              </a:lnSpc>
              <a:spcBef>
                <a:spcPts val="600"/>
              </a:spcBef>
              <a:spcAft>
                <a:spcPts val="1200"/>
              </a:spcAft>
              <a:buNone/>
            </a:pPr>
            <a:r>
              <a:rPr lang="tr-TR" dirty="0"/>
              <a:t>SGK, sigorta kapsamında yaptığı yardımları, şartların gerçekleşmesi </a:t>
            </a:r>
            <a:r>
              <a:rPr lang="tr-TR" dirty="0" smtClean="0"/>
              <a:t>halinde işveren </a:t>
            </a:r>
            <a:r>
              <a:rPr lang="tr-TR" dirty="0"/>
              <a:t>veya üçüncü kişiler ile bunları çalıştıran işverene rücu edebilmektedir.</a:t>
            </a:r>
          </a:p>
          <a:p>
            <a:pPr marL="0" indent="0">
              <a:lnSpc>
                <a:spcPct val="100000"/>
              </a:lnSpc>
              <a:spcBef>
                <a:spcPts val="600"/>
              </a:spcBef>
              <a:spcAft>
                <a:spcPts val="1200"/>
              </a:spcAft>
              <a:buNone/>
            </a:pPr>
            <a:endParaRPr lang="tr-TR" dirty="0"/>
          </a:p>
        </p:txBody>
      </p:sp>
      <p:pic>
        <p:nvPicPr>
          <p:cNvPr id="5" name="Resim 4">
            <a:extLst>
              <a:ext uri="{FF2B5EF4-FFF2-40B4-BE49-F238E27FC236}">
                <a16:creationId xmlns:a16="http://schemas.microsoft.com/office/drawing/2014/main" id="{0B99EA49-DDFB-4D6B-B987-5E7086A414BE}"/>
              </a:ext>
            </a:extLst>
          </p:cNvPr>
          <p:cNvPicPr>
            <a:picLocks noChangeAspect="1"/>
          </p:cNvPicPr>
          <p:nvPr/>
        </p:nvPicPr>
        <p:blipFill>
          <a:blip r:embed="rId2"/>
          <a:stretch>
            <a:fillRect/>
          </a:stretch>
        </p:blipFill>
        <p:spPr>
          <a:xfrm>
            <a:off x="838200" y="2623279"/>
            <a:ext cx="10854128" cy="4234721"/>
          </a:xfrm>
          <a:prstGeom prst="rect">
            <a:avLst/>
          </a:prstGeom>
        </p:spPr>
      </p:pic>
      <p:sp>
        <p:nvSpPr>
          <p:cNvPr id="6" name="Dikdörtgen 5">
            <a:extLst>
              <a:ext uri="{FF2B5EF4-FFF2-40B4-BE49-F238E27FC236}">
                <a16:creationId xmlns:a16="http://schemas.microsoft.com/office/drawing/2014/main" id="{72028C15-C33D-4166-8D92-75674403C22B}"/>
              </a:ext>
            </a:extLst>
          </p:cNvPr>
          <p:cNvSpPr/>
          <p:nvPr/>
        </p:nvSpPr>
        <p:spPr>
          <a:xfrm>
            <a:off x="6746059" y="2785698"/>
            <a:ext cx="3865161" cy="646331"/>
          </a:xfrm>
          <a:prstGeom prst="rect">
            <a:avLst/>
          </a:prstGeom>
        </p:spPr>
        <p:txBody>
          <a:bodyPr wrap="none">
            <a:spAutoFit/>
          </a:bodyPr>
          <a:lstStyle/>
          <a:p>
            <a:r>
              <a:rPr lang="tr-TR" sz="1800" dirty="0">
                <a:latin typeface="Calibri "/>
              </a:rPr>
              <a:t>Sigortalının bildirilmemesi nedeniyle</a:t>
            </a:r>
          </a:p>
          <a:p>
            <a:r>
              <a:rPr lang="tr-TR" sz="1800" dirty="0">
                <a:latin typeface="Calibri "/>
              </a:rPr>
              <a:t> 	rücu hakkı</a:t>
            </a:r>
          </a:p>
        </p:txBody>
      </p:sp>
      <p:sp>
        <p:nvSpPr>
          <p:cNvPr id="7" name="Dikdörtgen 6">
            <a:extLst>
              <a:ext uri="{FF2B5EF4-FFF2-40B4-BE49-F238E27FC236}">
                <a16:creationId xmlns:a16="http://schemas.microsoft.com/office/drawing/2014/main" id="{DA4E5AE4-7799-482E-BA2D-913B4580A109}"/>
              </a:ext>
            </a:extLst>
          </p:cNvPr>
          <p:cNvSpPr/>
          <p:nvPr/>
        </p:nvSpPr>
        <p:spPr>
          <a:xfrm>
            <a:off x="7568586" y="3874083"/>
            <a:ext cx="4315860" cy="646331"/>
          </a:xfrm>
          <a:prstGeom prst="rect">
            <a:avLst/>
          </a:prstGeom>
        </p:spPr>
        <p:txBody>
          <a:bodyPr wrap="square">
            <a:spAutoFit/>
          </a:bodyPr>
          <a:lstStyle/>
          <a:p>
            <a:r>
              <a:rPr lang="tr-TR" sz="1800" dirty="0">
                <a:latin typeface="Calibri "/>
                <a:ea typeface="Verdana" panose="020B0604030504040204" pitchFamily="34" charset="0"/>
              </a:rPr>
              <a:t>İş kazası ve meslek hastalığı </a:t>
            </a:r>
            <a:r>
              <a:rPr lang="tr-TR" sz="1800" dirty="0" smtClean="0">
                <a:latin typeface="Calibri "/>
                <a:ea typeface="Verdana" panose="020B0604030504040204" pitchFamily="34" charset="0"/>
              </a:rPr>
              <a:t/>
            </a:r>
            <a:br>
              <a:rPr lang="tr-TR" sz="1800" dirty="0" smtClean="0">
                <a:latin typeface="Calibri "/>
                <a:ea typeface="Verdana" panose="020B0604030504040204" pitchFamily="34" charset="0"/>
              </a:rPr>
            </a:br>
            <a:r>
              <a:rPr lang="tr-TR" sz="1800" dirty="0" smtClean="0">
                <a:latin typeface="Calibri "/>
                <a:ea typeface="Verdana" panose="020B0604030504040204" pitchFamily="34" charset="0"/>
              </a:rPr>
              <a:t>            nedeniyle rücu </a:t>
            </a:r>
            <a:r>
              <a:rPr lang="tr-TR" sz="1800" dirty="0">
                <a:latin typeface="Calibri "/>
                <a:ea typeface="Verdana" panose="020B0604030504040204" pitchFamily="34" charset="0"/>
              </a:rPr>
              <a:t>hakkı</a:t>
            </a:r>
          </a:p>
        </p:txBody>
      </p:sp>
      <p:sp>
        <p:nvSpPr>
          <p:cNvPr id="8" name="Dikdörtgen 7">
            <a:extLst>
              <a:ext uri="{FF2B5EF4-FFF2-40B4-BE49-F238E27FC236}">
                <a16:creationId xmlns:a16="http://schemas.microsoft.com/office/drawing/2014/main" id="{3CC93953-1AE1-437B-A4EF-7602923953E9}"/>
              </a:ext>
            </a:extLst>
          </p:cNvPr>
          <p:cNvSpPr/>
          <p:nvPr/>
        </p:nvSpPr>
        <p:spPr>
          <a:xfrm>
            <a:off x="7403538" y="4945862"/>
            <a:ext cx="4219188" cy="646331"/>
          </a:xfrm>
          <a:prstGeom prst="rect">
            <a:avLst/>
          </a:prstGeom>
        </p:spPr>
        <p:txBody>
          <a:bodyPr wrap="square">
            <a:spAutoFit/>
          </a:bodyPr>
          <a:lstStyle/>
          <a:p>
            <a:r>
              <a:rPr lang="tr-TR" sz="1800" dirty="0">
                <a:latin typeface="Calibri "/>
              </a:rPr>
              <a:t>İşverenin genel sağlık sigortalısının ve 	üçüncü kişilerin sorumluluğu</a:t>
            </a:r>
          </a:p>
        </p:txBody>
      </p:sp>
      <p:sp>
        <p:nvSpPr>
          <p:cNvPr id="9" name="Dikdörtgen 8">
            <a:extLst>
              <a:ext uri="{FF2B5EF4-FFF2-40B4-BE49-F238E27FC236}">
                <a16:creationId xmlns:a16="http://schemas.microsoft.com/office/drawing/2014/main" id="{52ECCB59-B742-486A-A951-95FC91090434}"/>
              </a:ext>
            </a:extLst>
          </p:cNvPr>
          <p:cNvSpPr/>
          <p:nvPr/>
        </p:nvSpPr>
        <p:spPr>
          <a:xfrm>
            <a:off x="6746059" y="6018546"/>
            <a:ext cx="4308797" cy="646331"/>
          </a:xfrm>
          <a:prstGeom prst="rect">
            <a:avLst/>
          </a:prstGeom>
        </p:spPr>
        <p:txBody>
          <a:bodyPr wrap="square">
            <a:spAutoFit/>
          </a:bodyPr>
          <a:lstStyle/>
          <a:p>
            <a:r>
              <a:rPr lang="tr-TR" sz="1800" dirty="0">
                <a:latin typeface="Calibri "/>
              </a:rPr>
              <a:t>Uzun vadeli sigorta kolları bakımından </a:t>
            </a:r>
            <a:r>
              <a:rPr lang="tr-TR" sz="1800" dirty="0" smtClean="0">
                <a:latin typeface="Calibri "/>
              </a:rPr>
              <a:t/>
            </a:r>
            <a:br>
              <a:rPr lang="tr-TR" sz="1800" dirty="0" smtClean="0">
                <a:latin typeface="Calibri "/>
              </a:rPr>
            </a:br>
            <a:r>
              <a:rPr lang="tr-TR" sz="1800" dirty="0" smtClean="0">
                <a:latin typeface="Calibri "/>
              </a:rPr>
              <a:t>               üçüncü </a:t>
            </a:r>
            <a:r>
              <a:rPr lang="tr-TR" sz="1800" dirty="0">
                <a:latin typeface="Calibri "/>
              </a:rPr>
              <a:t>kişinin sorumluluğu</a:t>
            </a:r>
          </a:p>
        </p:txBody>
      </p:sp>
      <p:sp>
        <p:nvSpPr>
          <p:cNvPr id="10" name="Dikdörtgen 9">
            <a:extLst>
              <a:ext uri="{FF2B5EF4-FFF2-40B4-BE49-F238E27FC236}">
                <a16:creationId xmlns:a16="http://schemas.microsoft.com/office/drawing/2014/main" id="{8209F7AE-2528-4A24-A979-DD042D7372E7}"/>
              </a:ext>
            </a:extLst>
          </p:cNvPr>
          <p:cNvSpPr/>
          <p:nvPr/>
        </p:nvSpPr>
        <p:spPr>
          <a:xfrm>
            <a:off x="1479108" y="4140474"/>
            <a:ext cx="2078024" cy="1200329"/>
          </a:xfrm>
          <a:prstGeom prst="rect">
            <a:avLst/>
          </a:prstGeom>
        </p:spPr>
        <p:txBody>
          <a:bodyPr wrap="square">
            <a:spAutoFit/>
          </a:bodyPr>
          <a:lstStyle/>
          <a:p>
            <a:pPr marL="114300" lvl="0" algn="ctr">
              <a:lnSpc>
                <a:spcPct val="90000"/>
              </a:lnSpc>
              <a:spcBef>
                <a:spcPts val="1000"/>
              </a:spcBef>
              <a:buSzPts val="1800"/>
            </a:pPr>
            <a:r>
              <a:rPr lang="tr-TR" sz="2000" dirty="0" err="1">
                <a:latin typeface="Calibri"/>
                <a:ea typeface="Calibri"/>
                <a:cs typeface="Calibri"/>
                <a:sym typeface="Calibri"/>
              </a:rPr>
              <a:t>SGK’nın</a:t>
            </a:r>
            <a:r>
              <a:rPr lang="tr-TR" sz="2000" dirty="0">
                <a:latin typeface="Calibri"/>
                <a:ea typeface="Calibri"/>
                <a:cs typeface="Calibri"/>
                <a:sym typeface="Calibri"/>
              </a:rPr>
              <a:t> işverene rücu hakkının </a:t>
            </a:r>
            <a:r>
              <a:rPr lang="tr-TR" sz="2000" b="1" dirty="0">
                <a:latin typeface="Calibri"/>
                <a:ea typeface="Calibri"/>
                <a:cs typeface="Calibri"/>
                <a:sym typeface="Calibri"/>
              </a:rPr>
              <a:t>dört</a:t>
            </a:r>
            <a:r>
              <a:rPr lang="tr-TR" sz="2000" dirty="0">
                <a:latin typeface="Calibri"/>
                <a:ea typeface="Calibri"/>
                <a:cs typeface="Calibri"/>
                <a:sym typeface="Calibri"/>
              </a:rPr>
              <a:t> boyutu söz konusudur</a:t>
            </a:r>
            <a:r>
              <a:rPr lang="tr-TR" sz="1900" dirty="0">
                <a:latin typeface="Calibri"/>
                <a:ea typeface="Calibri"/>
                <a:cs typeface="Calibri"/>
                <a:sym typeface="Calibri"/>
              </a:rPr>
              <a:t>.</a:t>
            </a:r>
          </a:p>
        </p:txBody>
      </p:sp>
      <p:sp>
        <p:nvSpPr>
          <p:cNvPr id="11" name="Dikdörtgen 10">
            <a:extLst>
              <a:ext uri="{FF2B5EF4-FFF2-40B4-BE49-F238E27FC236}">
                <a16:creationId xmlns:a16="http://schemas.microsoft.com/office/drawing/2014/main" id="{447D1098-EF6B-4054-B100-B9DAD65FF1B1}"/>
              </a:ext>
            </a:extLst>
          </p:cNvPr>
          <p:cNvSpPr/>
          <p:nvPr/>
        </p:nvSpPr>
        <p:spPr>
          <a:xfrm>
            <a:off x="5495772" y="2882297"/>
            <a:ext cx="373820" cy="384721"/>
          </a:xfrm>
          <a:prstGeom prst="rect">
            <a:avLst/>
          </a:prstGeom>
        </p:spPr>
        <p:txBody>
          <a:bodyPr wrap="none">
            <a:spAutoFit/>
          </a:bodyPr>
          <a:lstStyle/>
          <a:p>
            <a:pPr algn="ctr"/>
            <a:r>
              <a:rPr lang="tr-TR" sz="1900" b="1" dirty="0">
                <a:latin typeface="Calibri "/>
              </a:rPr>
              <a:t>1.</a:t>
            </a:r>
          </a:p>
        </p:txBody>
      </p:sp>
      <p:sp>
        <p:nvSpPr>
          <p:cNvPr id="12" name="Dikdörtgen 11">
            <a:extLst>
              <a:ext uri="{FF2B5EF4-FFF2-40B4-BE49-F238E27FC236}">
                <a16:creationId xmlns:a16="http://schemas.microsoft.com/office/drawing/2014/main" id="{39AEEADA-FAA7-482B-AB03-ADDCACC1EAB4}"/>
              </a:ext>
            </a:extLst>
          </p:cNvPr>
          <p:cNvSpPr/>
          <p:nvPr/>
        </p:nvSpPr>
        <p:spPr>
          <a:xfrm>
            <a:off x="6240213" y="3948113"/>
            <a:ext cx="373820" cy="384721"/>
          </a:xfrm>
          <a:prstGeom prst="rect">
            <a:avLst/>
          </a:prstGeom>
        </p:spPr>
        <p:txBody>
          <a:bodyPr wrap="none">
            <a:spAutoFit/>
          </a:bodyPr>
          <a:lstStyle/>
          <a:p>
            <a:pPr algn="ctr"/>
            <a:r>
              <a:rPr lang="tr-TR" sz="1900" b="1" dirty="0">
                <a:latin typeface="Calibri "/>
              </a:rPr>
              <a:t>2.</a:t>
            </a:r>
          </a:p>
        </p:txBody>
      </p:sp>
      <p:sp>
        <p:nvSpPr>
          <p:cNvPr id="13" name="Dikdörtgen 12">
            <a:extLst>
              <a:ext uri="{FF2B5EF4-FFF2-40B4-BE49-F238E27FC236}">
                <a16:creationId xmlns:a16="http://schemas.microsoft.com/office/drawing/2014/main" id="{386A7F9D-363C-405D-AB18-8B2A0D1352BD}"/>
              </a:ext>
            </a:extLst>
          </p:cNvPr>
          <p:cNvSpPr/>
          <p:nvPr/>
        </p:nvSpPr>
        <p:spPr>
          <a:xfrm>
            <a:off x="6237365" y="5032594"/>
            <a:ext cx="359394" cy="369332"/>
          </a:xfrm>
          <a:prstGeom prst="rect">
            <a:avLst/>
          </a:prstGeom>
        </p:spPr>
        <p:txBody>
          <a:bodyPr wrap="none">
            <a:spAutoFit/>
          </a:bodyPr>
          <a:lstStyle/>
          <a:p>
            <a:r>
              <a:rPr lang="tr-TR" sz="1800" b="1" dirty="0">
                <a:latin typeface="Calibri "/>
              </a:rPr>
              <a:t>3.</a:t>
            </a:r>
          </a:p>
        </p:txBody>
      </p:sp>
      <p:sp>
        <p:nvSpPr>
          <p:cNvPr id="14" name="Dikdörtgen 13">
            <a:extLst>
              <a:ext uri="{FF2B5EF4-FFF2-40B4-BE49-F238E27FC236}">
                <a16:creationId xmlns:a16="http://schemas.microsoft.com/office/drawing/2014/main" id="{2D94A82B-0851-4959-8605-432E3A5D5353}"/>
              </a:ext>
            </a:extLst>
          </p:cNvPr>
          <p:cNvSpPr/>
          <p:nvPr/>
        </p:nvSpPr>
        <p:spPr>
          <a:xfrm>
            <a:off x="5495772" y="6067744"/>
            <a:ext cx="359394" cy="369332"/>
          </a:xfrm>
          <a:prstGeom prst="rect">
            <a:avLst/>
          </a:prstGeom>
        </p:spPr>
        <p:txBody>
          <a:bodyPr wrap="none">
            <a:spAutoFit/>
          </a:bodyPr>
          <a:lstStyle/>
          <a:p>
            <a:r>
              <a:rPr lang="tr-TR" sz="1800" b="1" dirty="0">
                <a:latin typeface="Calibri "/>
              </a:rPr>
              <a:t>4.</a:t>
            </a:r>
          </a:p>
        </p:txBody>
      </p:sp>
      <p:sp>
        <p:nvSpPr>
          <p:cNvPr id="15" name="Dikdörtgen 14">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038124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AF8E98-6AC5-4D9E-911F-1243BF5C2E58}"/>
              </a:ext>
            </a:extLst>
          </p:cNvPr>
          <p:cNvSpPr>
            <a:spLocks noGrp="1"/>
          </p:cNvSpPr>
          <p:nvPr>
            <p:ph type="title"/>
          </p:nvPr>
        </p:nvSpPr>
        <p:spPr/>
        <p:txBody>
          <a:bodyPr/>
          <a:lstStyle/>
          <a:p>
            <a:r>
              <a:rPr lang="tr-TR" dirty="0">
                <a:solidFill>
                  <a:srgbClr val="FFFFFF"/>
                </a:solidFill>
              </a:rPr>
              <a:t>12.2. </a:t>
            </a:r>
            <a:r>
              <a:rPr lang="tr-TR" dirty="0" err="1">
                <a:solidFill>
                  <a:srgbClr val="FFFFFF"/>
                </a:solidFill>
              </a:rPr>
              <a:t>SGK’nın</a:t>
            </a:r>
            <a:r>
              <a:rPr lang="tr-TR" dirty="0">
                <a:solidFill>
                  <a:srgbClr val="FFFFFF"/>
                </a:solidFill>
              </a:rPr>
              <a:t> İşverene Rücu Hakkı</a:t>
            </a:r>
            <a:endParaRPr lang="tr-TR" dirty="0"/>
          </a:p>
        </p:txBody>
      </p:sp>
      <p:sp>
        <p:nvSpPr>
          <p:cNvPr id="3" name="Metin Yer Tutucusu 2">
            <a:extLst>
              <a:ext uri="{FF2B5EF4-FFF2-40B4-BE49-F238E27FC236}">
                <a16:creationId xmlns:a16="http://schemas.microsoft.com/office/drawing/2014/main" id="{F82A272D-12AE-47E6-B13B-310DB22E3118}"/>
              </a:ext>
            </a:extLst>
          </p:cNvPr>
          <p:cNvSpPr>
            <a:spLocks noGrp="1"/>
          </p:cNvSpPr>
          <p:nvPr>
            <p:ph type="body" idx="1"/>
          </p:nvPr>
        </p:nvSpPr>
        <p:spPr/>
        <p:txBody>
          <a:bodyPr>
            <a:noAutofit/>
          </a:bodyPr>
          <a:lstStyle/>
          <a:p>
            <a:pPr marL="114300" indent="0">
              <a:lnSpc>
                <a:spcPct val="100000"/>
              </a:lnSpc>
              <a:spcBef>
                <a:spcPts val="600"/>
              </a:spcBef>
              <a:spcAft>
                <a:spcPts val="1200"/>
              </a:spcAft>
              <a:buNone/>
            </a:pPr>
            <a:r>
              <a:rPr lang="tr-TR" sz="2000" dirty="0"/>
              <a:t>İş kazası veya meslek hastalığı;</a:t>
            </a:r>
          </a:p>
          <a:p>
            <a:pPr>
              <a:lnSpc>
                <a:spcPct val="100000"/>
              </a:lnSpc>
              <a:spcBef>
                <a:spcPts val="600"/>
              </a:spcBef>
              <a:spcAft>
                <a:spcPts val="1200"/>
              </a:spcAft>
              <a:buFont typeface="Wingdings" panose="05000000000000000000" pitchFamily="2" charset="2"/>
              <a:buChar char="Ø"/>
            </a:pPr>
            <a:r>
              <a:rPr lang="tr-TR" sz="2000" dirty="0"/>
              <a:t>İşverenin kastı,</a:t>
            </a:r>
          </a:p>
          <a:p>
            <a:pPr>
              <a:lnSpc>
                <a:spcPct val="100000"/>
              </a:lnSpc>
              <a:spcBef>
                <a:spcPts val="600"/>
              </a:spcBef>
              <a:spcAft>
                <a:spcPts val="1200"/>
              </a:spcAft>
              <a:buFont typeface="Wingdings" panose="05000000000000000000" pitchFamily="2" charset="2"/>
              <a:buChar char="Ø"/>
            </a:pPr>
            <a:r>
              <a:rPr lang="tr-TR" sz="2000" dirty="0"/>
              <a:t>İşçilerin sağlığını koruma ve iş güvenliği ile ilgili mevzuat hükümlerine aykırı hareketi nedeniyle gerçekleşirse </a:t>
            </a:r>
          </a:p>
          <a:p>
            <a:pPr marL="114300" indent="0">
              <a:lnSpc>
                <a:spcPct val="100000"/>
              </a:lnSpc>
              <a:spcBef>
                <a:spcPts val="600"/>
              </a:spcBef>
              <a:spcAft>
                <a:spcPts val="1200"/>
              </a:spcAft>
              <a:buNone/>
            </a:pPr>
            <a:r>
              <a:rPr lang="tr-TR" sz="2000" dirty="0" smtClean="0"/>
              <a:t>SGK </a:t>
            </a:r>
            <a:r>
              <a:rPr lang="tr-TR" sz="2000" dirty="0"/>
              <a:t>sigortalıya veya hak sahiplerine yapılan ve ileride </a:t>
            </a:r>
            <a:r>
              <a:rPr lang="tr-TR" sz="2000" dirty="0" smtClean="0"/>
              <a:t>yapılması gerekli </a:t>
            </a:r>
            <a:r>
              <a:rPr lang="tr-TR" sz="2000" dirty="0"/>
              <a:t>bulunan her türlü giderlerin toplamı ile</a:t>
            </a:r>
            <a:r>
              <a:rPr lang="tr-TR" sz="2000" dirty="0" smtClean="0"/>
              <a:t>, gelir </a:t>
            </a:r>
            <a:r>
              <a:rPr lang="tr-TR" sz="2000" dirty="0"/>
              <a:t>bağlanırsa bu peşin sermaye değerleri </a:t>
            </a:r>
            <a:r>
              <a:rPr lang="tr-TR" sz="2000" dirty="0" smtClean="0"/>
              <a:t>toplamını işverenden </a:t>
            </a:r>
            <a:r>
              <a:rPr lang="tr-TR" sz="2000" dirty="0"/>
              <a:t>talep eder.</a:t>
            </a:r>
          </a:p>
          <a:p>
            <a:pPr marL="114300" indent="0">
              <a:lnSpc>
                <a:spcPct val="100000"/>
              </a:lnSpc>
              <a:spcBef>
                <a:spcPts val="600"/>
              </a:spcBef>
              <a:spcAft>
                <a:spcPts val="1200"/>
              </a:spcAft>
              <a:buNone/>
            </a:pPr>
            <a:r>
              <a:rPr lang="tr-TR" sz="2000" dirty="0"/>
              <a:t>Ayrıca genel sağlık sigortalısının tedavi </a:t>
            </a:r>
            <a:r>
              <a:rPr lang="tr-TR" sz="2000" dirty="0" smtClean="0"/>
              <a:t>süresinin uzamasına </a:t>
            </a:r>
            <a:r>
              <a:rPr lang="tr-TR" sz="2000" dirty="0"/>
              <a:t>veya malul kalmasına </a:t>
            </a:r>
            <a:r>
              <a:rPr lang="tr-TR" sz="2000" dirty="0" smtClean="0"/>
              <a:t>veya malullük </a:t>
            </a:r>
            <a:r>
              <a:rPr lang="tr-TR" sz="2000" dirty="0"/>
              <a:t>derecesinin artmasına sebep olan işveren</a:t>
            </a:r>
            <a:r>
              <a:rPr lang="tr-TR" sz="2000" dirty="0" smtClean="0"/>
              <a:t>, </a:t>
            </a:r>
            <a:r>
              <a:rPr lang="tr-TR" sz="2000" dirty="0" err="1" smtClean="0"/>
              <a:t>SGK’nın</a:t>
            </a:r>
            <a:r>
              <a:rPr lang="tr-TR" sz="2000" dirty="0" smtClean="0"/>
              <a:t> </a:t>
            </a:r>
            <a:r>
              <a:rPr lang="tr-TR" sz="2000" dirty="0"/>
              <a:t>yaptığı her türlü sağlık hizmeti </a:t>
            </a:r>
            <a:r>
              <a:rPr lang="tr-TR" sz="2000" dirty="0" smtClean="0"/>
              <a:t>giderini ödemekle </a:t>
            </a:r>
            <a:r>
              <a:rPr lang="tr-TR" sz="2000" dirty="0"/>
              <a:t>yükümlüdür.</a:t>
            </a:r>
          </a:p>
        </p:txBody>
      </p:sp>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3041742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7D5AE0-14F6-4A99-B1A5-F352D586C60F}"/>
              </a:ext>
            </a:extLst>
          </p:cNvPr>
          <p:cNvSpPr>
            <a:spLocks noGrp="1"/>
          </p:cNvSpPr>
          <p:nvPr>
            <p:ph type="title"/>
          </p:nvPr>
        </p:nvSpPr>
        <p:spPr/>
        <p:txBody>
          <a:bodyPr/>
          <a:lstStyle/>
          <a:p>
            <a:r>
              <a:rPr lang="tr-TR" dirty="0"/>
              <a:t>12.3. </a:t>
            </a:r>
            <a:r>
              <a:rPr lang="tr-TR" dirty="0" err="1"/>
              <a:t>SGK’nın</a:t>
            </a:r>
            <a:r>
              <a:rPr lang="tr-TR" dirty="0"/>
              <a:t> Rücu Hakkının Hukuki Niteliği</a:t>
            </a:r>
          </a:p>
        </p:txBody>
      </p:sp>
      <p:pic>
        <p:nvPicPr>
          <p:cNvPr id="5" name="Resim 4">
            <a:extLst>
              <a:ext uri="{FF2B5EF4-FFF2-40B4-BE49-F238E27FC236}">
                <a16:creationId xmlns:a16="http://schemas.microsoft.com/office/drawing/2014/main" id="{8EF4F813-850A-4399-8833-BA53E8A895A5}"/>
              </a:ext>
            </a:extLst>
          </p:cNvPr>
          <p:cNvPicPr>
            <a:picLocks noChangeAspect="1"/>
          </p:cNvPicPr>
          <p:nvPr/>
        </p:nvPicPr>
        <p:blipFill>
          <a:blip r:embed="rId2"/>
          <a:stretch>
            <a:fillRect/>
          </a:stretch>
        </p:blipFill>
        <p:spPr>
          <a:xfrm>
            <a:off x="0" y="2782716"/>
            <a:ext cx="2904664" cy="2390734"/>
          </a:xfrm>
          <a:prstGeom prst="rect">
            <a:avLst/>
          </a:prstGeom>
        </p:spPr>
      </p:pic>
      <p:sp>
        <p:nvSpPr>
          <p:cNvPr id="6" name="Dikdörtgen 5">
            <a:extLst>
              <a:ext uri="{FF2B5EF4-FFF2-40B4-BE49-F238E27FC236}">
                <a16:creationId xmlns:a16="http://schemas.microsoft.com/office/drawing/2014/main" id="{EC44059E-C3FD-4E51-AB08-45B67693CE28}"/>
              </a:ext>
            </a:extLst>
          </p:cNvPr>
          <p:cNvSpPr/>
          <p:nvPr/>
        </p:nvSpPr>
        <p:spPr>
          <a:xfrm>
            <a:off x="1452332" y="1397483"/>
            <a:ext cx="9936104" cy="1323439"/>
          </a:xfrm>
          <a:prstGeom prst="rect">
            <a:avLst/>
          </a:prstGeom>
        </p:spPr>
        <p:txBody>
          <a:bodyPr wrap="square">
            <a:spAutoFit/>
          </a:bodyPr>
          <a:lstStyle/>
          <a:p>
            <a:r>
              <a:rPr lang="tr-TR" sz="2000" b="1" dirty="0">
                <a:latin typeface="Calibri" panose="020F0502020204030204" pitchFamily="34" charset="0"/>
                <a:ea typeface="Calibri" panose="020F0502020204030204" pitchFamily="34" charset="0"/>
                <a:cs typeface="Calibri" panose="020F0502020204030204" pitchFamily="34" charset="0"/>
              </a:rPr>
              <a:t>Birinci görüşe göre </a:t>
            </a:r>
            <a:r>
              <a:rPr lang="tr-TR" sz="2000" dirty="0">
                <a:latin typeface="Calibri" panose="020F0502020204030204" pitchFamily="34" charset="0"/>
                <a:ea typeface="Calibri" panose="020F0502020204030204" pitchFamily="34" charset="0"/>
                <a:cs typeface="Calibri" panose="020F0502020204030204" pitchFamily="34" charset="0"/>
              </a:rPr>
              <a:t>rücu hakkı, </a:t>
            </a:r>
            <a:r>
              <a:rPr lang="tr-TR" sz="2000" dirty="0" err="1">
                <a:latin typeface="Calibri" panose="020F0502020204030204" pitchFamily="34" charset="0"/>
                <a:ea typeface="Calibri" panose="020F0502020204030204" pitchFamily="34" charset="0"/>
                <a:cs typeface="Calibri" panose="020F0502020204030204" pitchFamily="34" charset="0"/>
              </a:rPr>
              <a:t>halefiyete</a:t>
            </a:r>
            <a:r>
              <a:rPr lang="tr-TR" sz="2000" dirty="0">
                <a:latin typeface="Calibri" panose="020F0502020204030204" pitchFamily="34" charset="0"/>
                <a:ea typeface="Calibri" panose="020F0502020204030204" pitchFamily="34" charset="0"/>
                <a:cs typeface="Calibri" panose="020F0502020204030204" pitchFamily="34" charset="0"/>
              </a:rPr>
              <a:t> dayanmaktadır. SGK yaptığı yardımlar oranında sigortalının haklarına halef olmaktadır. Bu görüşe </a:t>
            </a:r>
            <a:r>
              <a:rPr lang="tr-TR" sz="2000" dirty="0" smtClean="0">
                <a:latin typeface="Calibri" panose="020F0502020204030204" pitchFamily="34" charset="0"/>
                <a:ea typeface="Calibri" panose="020F0502020204030204" pitchFamily="34" charset="0"/>
                <a:cs typeface="Calibri" panose="020F0502020204030204" pitchFamily="34" charset="0"/>
              </a:rPr>
              <a:t>göre SGK</a:t>
            </a:r>
            <a:r>
              <a:rPr lang="tr-TR" sz="2000" dirty="0">
                <a:latin typeface="Calibri" panose="020F0502020204030204" pitchFamily="34" charset="0"/>
                <a:ea typeface="Calibri" panose="020F0502020204030204" pitchFamily="34" charset="0"/>
                <a:cs typeface="Calibri" panose="020F0502020204030204" pitchFamily="34" charset="0"/>
              </a:rPr>
              <a:t>, sigortalının işveren ve üçüncü kişilere karşı ileri sürebileceği sorumluluğa yönelik bütün haklarını, artık kendi tüzel kişiliği için aynı kişilere karşı </a:t>
            </a:r>
            <a:r>
              <a:rPr lang="tr-TR" sz="2000" dirty="0" smtClean="0">
                <a:latin typeface="Calibri" panose="020F0502020204030204" pitchFamily="34" charset="0"/>
                <a:ea typeface="Calibri" panose="020F0502020204030204" pitchFamily="34" charset="0"/>
                <a:cs typeface="Calibri" panose="020F0502020204030204" pitchFamily="34" charset="0"/>
              </a:rPr>
              <a:t>ileri sürebilecektir</a:t>
            </a:r>
            <a:r>
              <a:rPr lang="tr-TR" sz="2000" dirty="0">
                <a:latin typeface="Calibri" panose="020F0502020204030204" pitchFamily="34" charset="0"/>
                <a:ea typeface="Calibri" panose="020F0502020204030204" pitchFamily="34" charset="0"/>
                <a:cs typeface="Calibri" panose="020F0502020204030204" pitchFamily="34" charset="0"/>
              </a:rPr>
              <a:t>.</a:t>
            </a:r>
          </a:p>
        </p:txBody>
      </p:sp>
      <p:sp>
        <p:nvSpPr>
          <p:cNvPr id="7" name="Dikdörtgen 6">
            <a:extLst>
              <a:ext uri="{FF2B5EF4-FFF2-40B4-BE49-F238E27FC236}">
                <a16:creationId xmlns:a16="http://schemas.microsoft.com/office/drawing/2014/main" id="{3B45BD45-1F5A-432A-87F8-DCD4D0F1CCEE}"/>
              </a:ext>
            </a:extLst>
          </p:cNvPr>
          <p:cNvSpPr/>
          <p:nvPr/>
        </p:nvSpPr>
        <p:spPr>
          <a:xfrm>
            <a:off x="1452332" y="5235244"/>
            <a:ext cx="8779239" cy="1015663"/>
          </a:xfrm>
          <a:prstGeom prst="rect">
            <a:avLst/>
          </a:prstGeom>
        </p:spPr>
        <p:txBody>
          <a:bodyPr wrap="square">
            <a:spAutoFit/>
          </a:bodyPr>
          <a:lstStyle/>
          <a:p>
            <a:r>
              <a:rPr lang="tr-TR" sz="2000" b="1" dirty="0">
                <a:latin typeface="Calibri" panose="020F0502020204030204" pitchFamily="34" charset="0"/>
                <a:ea typeface="Calibri" panose="020F0502020204030204" pitchFamily="34" charset="0"/>
                <a:cs typeface="Calibri" panose="020F0502020204030204" pitchFamily="34" charset="0"/>
              </a:rPr>
              <a:t>İkinci görüşe göre </a:t>
            </a:r>
            <a:r>
              <a:rPr lang="tr-TR" sz="2000" dirty="0">
                <a:latin typeface="Calibri" panose="020F0502020204030204" pitchFamily="34" charset="0"/>
                <a:ea typeface="Calibri" panose="020F0502020204030204" pitchFamily="34" charset="0"/>
                <a:cs typeface="Calibri" panose="020F0502020204030204" pitchFamily="34" charset="0"/>
              </a:rPr>
              <a:t>ise bu hak </a:t>
            </a:r>
            <a:r>
              <a:rPr lang="tr-TR" sz="2000" dirty="0" err="1">
                <a:latin typeface="Calibri" panose="020F0502020204030204" pitchFamily="34" charset="0"/>
                <a:ea typeface="Calibri" panose="020F0502020204030204" pitchFamily="34" charset="0"/>
                <a:cs typeface="Calibri" panose="020F0502020204030204" pitchFamily="34" charset="0"/>
              </a:rPr>
              <a:t>halefiyete</a:t>
            </a:r>
            <a:r>
              <a:rPr lang="tr-TR" sz="2000" dirty="0">
                <a:latin typeface="Calibri" panose="020F0502020204030204" pitchFamily="34" charset="0"/>
                <a:ea typeface="Calibri" panose="020F0502020204030204" pitchFamily="34" charset="0"/>
                <a:cs typeface="Calibri" panose="020F0502020204030204" pitchFamily="34" charset="0"/>
              </a:rPr>
              <a:t> dayanmamaktadır, tamamen kanundan doğan yeni bir haktır. SGK sigortalının haklarını kullanmamakta, kanunen kendisine tanınan hakkı kullanmaktadır.</a:t>
            </a:r>
          </a:p>
        </p:txBody>
      </p:sp>
      <p:sp>
        <p:nvSpPr>
          <p:cNvPr id="8" name="Dikdörtgen 7">
            <a:extLst>
              <a:ext uri="{FF2B5EF4-FFF2-40B4-BE49-F238E27FC236}">
                <a16:creationId xmlns:a16="http://schemas.microsoft.com/office/drawing/2014/main" id="{A5BC5674-1BA7-4D3A-8257-6582E18A2A20}"/>
              </a:ext>
            </a:extLst>
          </p:cNvPr>
          <p:cNvSpPr/>
          <p:nvPr/>
        </p:nvSpPr>
        <p:spPr>
          <a:xfrm>
            <a:off x="8420625" y="3237129"/>
            <a:ext cx="3142207" cy="1015663"/>
          </a:xfrm>
          <a:prstGeom prst="rect">
            <a:avLst/>
          </a:prstGeom>
          <a:ln w="38100">
            <a:solidFill>
              <a:srgbClr val="FF7E2E"/>
            </a:solidFill>
          </a:ln>
        </p:spPr>
        <p:txBody>
          <a:bodyPr wrap="none">
            <a:spAutoFit/>
          </a:bodyPr>
          <a:lstStyle/>
          <a:p>
            <a:r>
              <a:rPr lang="tr-TR" sz="2000" dirty="0" err="1" smtClean="0">
                <a:latin typeface="Calibri" panose="020F0502020204030204" pitchFamily="34" charset="0"/>
                <a:ea typeface="Calibri" panose="020F0502020204030204" pitchFamily="34" charset="0"/>
                <a:cs typeface="Calibri" panose="020F0502020204030204" pitchFamily="34" charset="0"/>
              </a:rPr>
              <a:t>SGK’nın</a:t>
            </a:r>
            <a:r>
              <a:rPr lang="tr-TR" sz="2000" dirty="0" smtClean="0">
                <a:latin typeface="Calibri" panose="020F0502020204030204" pitchFamily="34" charset="0"/>
                <a:ea typeface="Calibri" panose="020F0502020204030204" pitchFamily="34" charset="0"/>
                <a:cs typeface="Calibri" panose="020F0502020204030204" pitchFamily="34" charset="0"/>
              </a:rPr>
              <a:t> rücu hakkı hukuken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dirty="0" smtClean="0">
                <a:latin typeface="Calibri" panose="020F0502020204030204" pitchFamily="34" charset="0"/>
                <a:ea typeface="Calibri" panose="020F0502020204030204" pitchFamily="34" charset="0"/>
                <a:cs typeface="Calibri" panose="020F0502020204030204" pitchFamily="34" charset="0"/>
              </a:rPr>
              <a:t>iki görüş çerçevesinde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dirty="0" smtClean="0">
                <a:latin typeface="Calibri" panose="020F0502020204030204" pitchFamily="34" charset="0"/>
                <a:ea typeface="Calibri" panose="020F0502020204030204" pitchFamily="34" charset="0"/>
                <a:cs typeface="Calibri" panose="020F0502020204030204" pitchFamily="34" charset="0"/>
              </a:rPr>
              <a:t>değerlendirilmektedir.</a:t>
            </a:r>
            <a:endParaRPr lang="tr-TR" sz="2000" dirty="0">
              <a:latin typeface="Calibri" panose="020F0502020204030204" pitchFamily="34" charset="0"/>
              <a:ea typeface="Calibri" panose="020F0502020204030204" pitchFamily="34" charset="0"/>
              <a:cs typeface="Calibri" panose="020F0502020204030204" pitchFamily="34" charset="0"/>
            </a:endParaRPr>
          </a:p>
        </p:txBody>
      </p:sp>
      <p:sp>
        <p:nvSpPr>
          <p:cNvPr id="9" name="Dikdörtgen 8">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927940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949293-EEB1-4B3E-8E41-CEEF5E0493E0}"/>
              </a:ext>
            </a:extLst>
          </p:cNvPr>
          <p:cNvSpPr>
            <a:spLocks noGrp="1"/>
          </p:cNvSpPr>
          <p:nvPr>
            <p:ph type="title"/>
          </p:nvPr>
        </p:nvSpPr>
        <p:spPr/>
        <p:txBody>
          <a:bodyPr/>
          <a:lstStyle/>
          <a:p>
            <a:r>
              <a:rPr lang="tr-TR" dirty="0">
                <a:solidFill>
                  <a:srgbClr val="FFFFFF"/>
                </a:solidFill>
              </a:rPr>
              <a:t>12.3. </a:t>
            </a:r>
            <a:r>
              <a:rPr lang="tr-TR" dirty="0" err="1">
                <a:solidFill>
                  <a:srgbClr val="FFFFFF"/>
                </a:solidFill>
              </a:rPr>
              <a:t>SGK’nın</a:t>
            </a:r>
            <a:r>
              <a:rPr lang="tr-TR" dirty="0">
                <a:solidFill>
                  <a:srgbClr val="FFFFFF"/>
                </a:solidFill>
              </a:rPr>
              <a:t> Rücu Hakkının Hukuki Niteliği</a:t>
            </a:r>
            <a:endParaRPr lang="tr-TR" dirty="0"/>
          </a:p>
        </p:txBody>
      </p:sp>
      <p:sp>
        <p:nvSpPr>
          <p:cNvPr id="3" name="Metin Yer Tutucusu 2">
            <a:extLst>
              <a:ext uri="{FF2B5EF4-FFF2-40B4-BE49-F238E27FC236}">
                <a16:creationId xmlns:a16="http://schemas.microsoft.com/office/drawing/2014/main" id="{93E14CA3-72F0-420C-8E6E-74B785FCA20A}"/>
              </a:ext>
            </a:extLst>
          </p:cNvPr>
          <p:cNvSpPr>
            <a:spLocks noGrp="1"/>
          </p:cNvSpPr>
          <p:nvPr>
            <p:ph type="body" idx="1"/>
          </p:nvPr>
        </p:nvSpPr>
        <p:spPr/>
        <p:txBody>
          <a:bodyPr/>
          <a:lstStyle/>
          <a:p>
            <a:pPr marL="114300" indent="0">
              <a:buNone/>
            </a:pPr>
            <a:r>
              <a:rPr lang="tr-TR" dirty="0"/>
              <a:t>Hukuki görüşlere göre işverenin sorumluluk türü farklılaşmaktadır. Ancak işverenin iş güvenliği önlemlerinden dolayı sorumluluğunun hukuki niteliğinin kusur sorumluluğu olduğu düşünülmektedir.</a:t>
            </a:r>
          </a:p>
        </p:txBody>
      </p:sp>
      <p:pic>
        <p:nvPicPr>
          <p:cNvPr id="5" name="Resim 4">
            <a:extLst>
              <a:ext uri="{FF2B5EF4-FFF2-40B4-BE49-F238E27FC236}">
                <a16:creationId xmlns:a16="http://schemas.microsoft.com/office/drawing/2014/main" id="{83F1226A-40E5-4E93-987D-A1765358639C}"/>
              </a:ext>
            </a:extLst>
          </p:cNvPr>
          <p:cNvPicPr>
            <a:picLocks noChangeAspect="1"/>
          </p:cNvPicPr>
          <p:nvPr/>
        </p:nvPicPr>
        <p:blipFill>
          <a:blip r:embed="rId2"/>
          <a:stretch>
            <a:fillRect/>
          </a:stretch>
        </p:blipFill>
        <p:spPr>
          <a:xfrm>
            <a:off x="2833141" y="2574211"/>
            <a:ext cx="6238914" cy="4283790"/>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1833207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C82E07-F03B-4CD6-86DE-E77F65471FBC}"/>
              </a:ext>
            </a:extLst>
          </p:cNvPr>
          <p:cNvSpPr>
            <a:spLocks noGrp="1"/>
          </p:cNvSpPr>
          <p:nvPr>
            <p:ph type="title"/>
          </p:nvPr>
        </p:nvSpPr>
        <p:spPr/>
        <p:txBody>
          <a:bodyPr/>
          <a:lstStyle/>
          <a:p>
            <a:r>
              <a:rPr lang="tr-TR" dirty="0"/>
              <a:t>12.4. İşverenin Ceza Hukuku Sorumluluğu </a:t>
            </a:r>
          </a:p>
        </p:txBody>
      </p:sp>
      <p:sp>
        <p:nvSpPr>
          <p:cNvPr id="3" name="Metin Yer Tutucusu 2">
            <a:extLst>
              <a:ext uri="{FF2B5EF4-FFF2-40B4-BE49-F238E27FC236}">
                <a16:creationId xmlns:a16="http://schemas.microsoft.com/office/drawing/2014/main" id="{C292F69F-259E-4D8D-8090-AE51BE710C04}"/>
              </a:ext>
            </a:extLst>
          </p:cNvPr>
          <p:cNvSpPr>
            <a:spLocks noGrp="1"/>
          </p:cNvSpPr>
          <p:nvPr>
            <p:ph type="body" idx="1"/>
          </p:nvPr>
        </p:nvSpPr>
        <p:spPr>
          <a:xfrm>
            <a:off x="958272" y="1410673"/>
            <a:ext cx="6975764" cy="4792754"/>
          </a:xfrm>
        </p:spPr>
        <p:txBody>
          <a:bodyPr>
            <a:normAutofit/>
          </a:bodyPr>
          <a:lstStyle/>
          <a:p>
            <a:pPr marL="0" indent="0">
              <a:spcBef>
                <a:spcPts val="600"/>
              </a:spcBef>
              <a:spcAft>
                <a:spcPts val="1200"/>
              </a:spcAft>
              <a:buNone/>
            </a:pPr>
            <a:r>
              <a:rPr lang="tr-TR" sz="2200" dirty="0"/>
              <a:t>İş kazası veya meslek hastalığının ortaya çıkmasında kusuru bulunan, iş sağlığı ve güvenliği önlemlerini almakta ihmal eden işveren veya kazaya davranışı ile yol açan çalışanın ceza hukuku anlamında da sorumluluğu söz konusu olabilir.</a:t>
            </a:r>
          </a:p>
          <a:p>
            <a:pPr marL="0" indent="0">
              <a:spcBef>
                <a:spcPts val="600"/>
              </a:spcBef>
              <a:spcAft>
                <a:spcPts val="1200"/>
              </a:spcAft>
              <a:buNone/>
            </a:pPr>
            <a:r>
              <a:rPr lang="tr-TR" sz="2200" dirty="0"/>
              <a:t>Ceza sorumluluğu açısından işveren ile çalışan arasından bir farklılık yoktur. Aksine işverenin hukuki sorumluluğu söz konusu iken ceza sorumluluğu sadece çalışan açısından söz konusu olabilir. Tüzel kişilerin ceza sorumluluğu bulunmamaktadır. Ceza sorumluluğu ancak gerçek kişiler için söz konusudur.</a:t>
            </a:r>
          </a:p>
        </p:txBody>
      </p:sp>
      <p:pic>
        <p:nvPicPr>
          <p:cNvPr id="5" name="Resim 4">
            <a:extLst>
              <a:ext uri="{FF2B5EF4-FFF2-40B4-BE49-F238E27FC236}">
                <a16:creationId xmlns:a16="http://schemas.microsoft.com/office/drawing/2014/main" id="{615D961D-9DA8-489C-9CD9-C3DC4BD3F43F}"/>
              </a:ext>
            </a:extLst>
          </p:cNvPr>
          <p:cNvPicPr>
            <a:picLocks noChangeAspect="1"/>
          </p:cNvPicPr>
          <p:nvPr/>
        </p:nvPicPr>
        <p:blipFill>
          <a:blip r:embed="rId2"/>
          <a:stretch>
            <a:fillRect/>
          </a:stretch>
        </p:blipFill>
        <p:spPr>
          <a:xfrm>
            <a:off x="7231013" y="956280"/>
            <a:ext cx="5887363" cy="4946650"/>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262548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
          <p:cNvSpPr txBox="1">
            <a:spLocks noGrp="1"/>
          </p:cNvSpPr>
          <p:nvPr>
            <p:ph type="body" idx="1"/>
          </p:nvPr>
        </p:nvSpPr>
        <p:spPr>
          <a:xfrm>
            <a:off x="838199" y="1803933"/>
            <a:ext cx="9505013" cy="4792754"/>
          </a:xfrm>
          <a:prstGeom prst="rect">
            <a:avLst/>
          </a:prstGeom>
          <a:noFill/>
          <a:ln>
            <a:noFill/>
          </a:ln>
        </p:spPr>
        <p:txBody>
          <a:bodyPr spcFirstLastPara="1" wrap="square" lIns="91425" tIns="45700" rIns="91425" bIns="45700" anchor="t" anchorCtr="0">
            <a:normAutofit/>
          </a:bodyPr>
          <a:lstStyle/>
          <a:p>
            <a:pPr marL="495300" lvl="0" indent="-342900" algn="l" rtl="0">
              <a:lnSpc>
                <a:spcPct val="90000"/>
              </a:lnSpc>
              <a:spcBef>
                <a:spcPts val="600"/>
              </a:spcBef>
              <a:spcAft>
                <a:spcPts val="1200"/>
              </a:spcAft>
              <a:buClr>
                <a:schemeClr val="dk1"/>
              </a:buClr>
              <a:buSzPts val="2400"/>
              <a:buFont typeface="Wingdings" panose="05000000000000000000" pitchFamily="2" charset="2"/>
              <a:buChar char="Ø"/>
            </a:pPr>
            <a:r>
              <a:rPr lang="tr-TR" dirty="0"/>
              <a:t>İş sağlığı ve güvenliğinde hukuki ve cezai sorumluluk </a:t>
            </a:r>
            <a:r>
              <a:rPr lang="tr-TR" dirty="0" smtClean="0"/>
              <a:t>kavramlarını tanımlar.</a:t>
            </a:r>
            <a:endParaRPr lang="tr-TR" dirty="0"/>
          </a:p>
          <a:p>
            <a:pPr marL="495300" lvl="0" indent="-342900" algn="l" rtl="0">
              <a:lnSpc>
                <a:spcPct val="90000"/>
              </a:lnSpc>
              <a:spcBef>
                <a:spcPts val="600"/>
              </a:spcBef>
              <a:spcAft>
                <a:spcPts val="1200"/>
              </a:spcAft>
              <a:buClr>
                <a:schemeClr val="dk1"/>
              </a:buClr>
              <a:buSzPts val="2400"/>
              <a:buFont typeface="Wingdings" panose="05000000000000000000" pitchFamily="2" charset="2"/>
              <a:buChar char="Ø"/>
            </a:pPr>
            <a:r>
              <a:rPr lang="tr-TR" dirty="0"/>
              <a:t>Objektif kusur sorumluluğunun ne anlama </a:t>
            </a:r>
            <a:r>
              <a:rPr lang="tr-TR" dirty="0" smtClean="0"/>
              <a:t>geldiğini açıklar.</a:t>
            </a:r>
            <a:endParaRPr dirty="0"/>
          </a:p>
        </p:txBody>
      </p:sp>
      <p:sp>
        <p:nvSpPr>
          <p:cNvPr id="130" name="Google Shape;130;p3"/>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dirty="0"/>
              <a:t>Bölüm Hedefleri</a:t>
            </a:r>
            <a:endParaRPr dirty="0"/>
          </a:p>
        </p:txBody>
      </p:sp>
      <p:sp>
        <p:nvSpPr>
          <p:cNvPr id="131" name="Google Shape;131;p3"/>
          <p:cNvSpPr txBox="1"/>
          <p:nvPr/>
        </p:nvSpPr>
        <p:spPr>
          <a:xfrm>
            <a:off x="1302327" y="108710"/>
            <a:ext cx="9584093" cy="497307"/>
          </a:xfrm>
          <a:prstGeom prst="rect">
            <a:avLst/>
          </a:prstGeom>
          <a:noFill/>
          <a:ln>
            <a:noFill/>
          </a:ln>
        </p:spPr>
        <p:txBody>
          <a:bodyPr spcFirstLastPara="1" wrap="square" lIns="91425" tIns="45700" rIns="91425" bIns="45700" anchor="ctr" anchorCtr="0">
            <a:noAutofit/>
          </a:bodyPr>
          <a:lstStyle/>
          <a:p>
            <a:pPr algn="ctr">
              <a:lnSpc>
                <a:spcPct val="90000"/>
              </a:lnSpc>
              <a:buClr>
                <a:srgbClr val="E6272D"/>
              </a:buClr>
              <a:buSzPts val="2600"/>
            </a:pPr>
            <a:r>
              <a:rPr lang="tr-TR" sz="2400" b="1" dirty="0">
                <a:solidFill>
                  <a:srgbClr val="E6272D"/>
                </a:solidFill>
                <a:latin typeface="Calibri"/>
                <a:ea typeface="Calibri"/>
                <a:cs typeface="Calibri"/>
                <a:sym typeface="Calibri"/>
              </a:rPr>
              <a:t>BÖLÜM </a:t>
            </a:r>
            <a:r>
              <a:rPr lang="tr-TR" sz="2400" b="1" dirty="0" smtClean="0">
                <a:solidFill>
                  <a:srgbClr val="E6272D"/>
                </a:solidFill>
                <a:latin typeface="Calibri"/>
                <a:ea typeface="Calibri"/>
                <a:cs typeface="Calibri"/>
                <a:sym typeface="Calibri"/>
              </a:rPr>
              <a:t>12: İSG’DE HUKUKİ VE CEZAİ SORUMLULUK – </a:t>
            </a:r>
            <a:br>
              <a:rPr lang="tr-TR" sz="2400" b="1" dirty="0" smtClean="0">
                <a:solidFill>
                  <a:srgbClr val="E6272D"/>
                </a:solidFill>
                <a:latin typeface="Calibri"/>
                <a:ea typeface="Calibri"/>
                <a:cs typeface="Calibri"/>
                <a:sym typeface="Calibri"/>
              </a:rPr>
            </a:br>
            <a:r>
              <a:rPr lang="tr-TR" sz="2400" b="1" dirty="0" smtClean="0">
                <a:solidFill>
                  <a:srgbClr val="E6272D"/>
                </a:solidFill>
                <a:latin typeface="Calibri"/>
                <a:ea typeface="Calibri"/>
                <a:cs typeface="Calibri"/>
                <a:sym typeface="Calibri"/>
              </a:rPr>
              <a:t>OBJEKTİF KUSUR SORUMLULUĞU</a:t>
            </a:r>
            <a:endParaRPr lang="tr-TR" sz="2400" b="1" i="0" u="none" strike="noStrike" cap="none" dirty="0">
              <a:solidFill>
                <a:srgbClr val="E6272D"/>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C55FE9-3A46-4FBA-AA47-A3DB8A36A361}"/>
              </a:ext>
            </a:extLst>
          </p:cNvPr>
          <p:cNvSpPr>
            <a:spLocks noGrp="1"/>
          </p:cNvSpPr>
          <p:nvPr>
            <p:ph type="title"/>
          </p:nvPr>
        </p:nvSpPr>
        <p:spPr/>
        <p:txBody>
          <a:bodyPr/>
          <a:lstStyle/>
          <a:p>
            <a:r>
              <a:rPr lang="tr-TR" dirty="0">
                <a:solidFill>
                  <a:srgbClr val="FFFFFF"/>
                </a:solidFill>
              </a:rPr>
              <a:t>12.4. İşverenin Ceza Hukuku Sorumluluğu </a:t>
            </a:r>
            <a:endParaRPr lang="tr-TR" dirty="0"/>
          </a:p>
        </p:txBody>
      </p:sp>
      <p:sp>
        <p:nvSpPr>
          <p:cNvPr id="3" name="Metin Yer Tutucusu 2">
            <a:extLst>
              <a:ext uri="{FF2B5EF4-FFF2-40B4-BE49-F238E27FC236}">
                <a16:creationId xmlns:a16="http://schemas.microsoft.com/office/drawing/2014/main" id="{22BF7A86-5394-42AF-A70F-962123264A1A}"/>
              </a:ext>
            </a:extLst>
          </p:cNvPr>
          <p:cNvSpPr>
            <a:spLocks noGrp="1"/>
          </p:cNvSpPr>
          <p:nvPr>
            <p:ph type="body" idx="1"/>
          </p:nvPr>
        </p:nvSpPr>
        <p:spPr>
          <a:xfrm>
            <a:off x="838200" y="1384209"/>
            <a:ext cx="10509354" cy="4792754"/>
          </a:xfrm>
        </p:spPr>
        <p:txBody>
          <a:bodyPr/>
          <a:lstStyle/>
          <a:p>
            <a:pPr marL="114300" indent="0">
              <a:spcBef>
                <a:spcPts val="600"/>
              </a:spcBef>
              <a:spcAft>
                <a:spcPts val="1200"/>
              </a:spcAft>
              <a:buNone/>
            </a:pPr>
            <a:r>
              <a:rPr lang="tr-TR" dirty="0"/>
              <a:t>Tüzel kişi inşaat şirketi olan işverene ait bir işyerinde emniyet kemeri bulunmadığı için iskeleden düşen işçinin iş kazasından dolayı işveren sadece</a:t>
            </a:r>
            <a:br>
              <a:rPr lang="tr-TR" dirty="0"/>
            </a:br>
            <a:r>
              <a:rPr lang="tr-TR" dirty="0"/>
              <a:t>tazminattan dolayı sorumlu iken şantiye şefi olan mühendis </a:t>
            </a:r>
            <a:br>
              <a:rPr lang="tr-TR" dirty="0"/>
            </a:br>
            <a:r>
              <a:rPr lang="tr-TR" dirty="0"/>
              <a:t>çalışanın adam öldürme suçundan dolayı ceza sorumluluğu </a:t>
            </a:r>
            <a:br>
              <a:rPr lang="tr-TR" dirty="0"/>
            </a:br>
            <a:r>
              <a:rPr lang="tr-TR" dirty="0"/>
              <a:t>bulunmaktadır.</a:t>
            </a:r>
          </a:p>
          <a:p>
            <a:pPr marL="114300" indent="0">
              <a:spcBef>
                <a:spcPts val="600"/>
              </a:spcBef>
              <a:spcAft>
                <a:spcPts val="1200"/>
              </a:spcAft>
              <a:buNone/>
            </a:pPr>
            <a:r>
              <a:rPr lang="tr-TR" dirty="0"/>
              <a:t>İş kazası sonucu ölüm ve yaralanma halinde TCK’ya göre</a:t>
            </a:r>
            <a:br>
              <a:rPr lang="tr-TR" dirty="0"/>
            </a:br>
            <a:r>
              <a:rPr lang="tr-TR" dirty="0"/>
              <a:t>adam öldürme ve yaralama suçları ortaya çıkmaktadır.</a:t>
            </a:r>
          </a:p>
        </p:txBody>
      </p:sp>
      <p:pic>
        <p:nvPicPr>
          <p:cNvPr id="5" name="Resim 4">
            <a:extLst>
              <a:ext uri="{FF2B5EF4-FFF2-40B4-BE49-F238E27FC236}">
                <a16:creationId xmlns:a16="http://schemas.microsoft.com/office/drawing/2014/main" id="{A4C939F8-0703-4DE1-9EC4-C554B6DB263F}"/>
              </a:ext>
            </a:extLst>
          </p:cNvPr>
          <p:cNvPicPr>
            <a:picLocks noChangeAspect="1"/>
          </p:cNvPicPr>
          <p:nvPr/>
        </p:nvPicPr>
        <p:blipFill>
          <a:blip r:embed="rId2"/>
          <a:stretch>
            <a:fillRect/>
          </a:stretch>
        </p:blipFill>
        <p:spPr>
          <a:xfrm>
            <a:off x="8229599" y="2631466"/>
            <a:ext cx="3703782" cy="3826809"/>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3466680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83FF5E7-54C2-436B-A7D9-C98114BD0672}"/>
              </a:ext>
            </a:extLst>
          </p:cNvPr>
          <p:cNvSpPr>
            <a:spLocks noGrp="1"/>
          </p:cNvSpPr>
          <p:nvPr>
            <p:ph type="title"/>
          </p:nvPr>
        </p:nvSpPr>
        <p:spPr/>
        <p:txBody>
          <a:bodyPr/>
          <a:lstStyle/>
          <a:p>
            <a:r>
              <a:rPr lang="tr-TR" dirty="0"/>
              <a:t>12.5. Taksir-Bilinçli Taksir, Kast-Olası Kast</a:t>
            </a:r>
          </a:p>
        </p:txBody>
      </p:sp>
      <p:sp>
        <p:nvSpPr>
          <p:cNvPr id="3" name="Metin Yer Tutucusu 2">
            <a:extLst>
              <a:ext uri="{FF2B5EF4-FFF2-40B4-BE49-F238E27FC236}">
                <a16:creationId xmlns:a16="http://schemas.microsoft.com/office/drawing/2014/main" id="{663FECD4-29F1-4B34-8F13-09B76C059073}"/>
              </a:ext>
            </a:extLst>
          </p:cNvPr>
          <p:cNvSpPr>
            <a:spLocks noGrp="1"/>
          </p:cNvSpPr>
          <p:nvPr>
            <p:ph type="body" idx="1"/>
          </p:nvPr>
        </p:nvSpPr>
        <p:spPr/>
        <p:txBody>
          <a:bodyPr/>
          <a:lstStyle/>
          <a:p>
            <a:pPr marL="114300" indent="0">
              <a:buNone/>
            </a:pPr>
            <a:r>
              <a:rPr lang="tr-TR" dirty="0"/>
              <a:t>5237 sayılı TCK’ya göre ceza sorumluluğunun temeli, kast ve taksire dayanan kusur sorumluluğudur. Kanun, suçlar nedeniyle kusur sorumluluğunu iki kategoride dört farklı şekilde düzenlemiştir: </a:t>
            </a:r>
          </a:p>
        </p:txBody>
      </p:sp>
      <p:pic>
        <p:nvPicPr>
          <p:cNvPr id="5" name="Resim 4">
            <a:extLst>
              <a:ext uri="{FF2B5EF4-FFF2-40B4-BE49-F238E27FC236}">
                <a16:creationId xmlns:a16="http://schemas.microsoft.com/office/drawing/2014/main" id="{B69C19F9-0D01-47BE-AD32-778A47E820F1}"/>
              </a:ext>
            </a:extLst>
          </p:cNvPr>
          <p:cNvPicPr>
            <a:picLocks noChangeAspect="1"/>
          </p:cNvPicPr>
          <p:nvPr/>
        </p:nvPicPr>
        <p:blipFill>
          <a:blip r:embed="rId2"/>
          <a:stretch>
            <a:fillRect/>
          </a:stretch>
        </p:blipFill>
        <p:spPr>
          <a:xfrm>
            <a:off x="3194208" y="2420974"/>
            <a:ext cx="5803583" cy="4037301"/>
          </a:xfrm>
          <a:prstGeom prst="rect">
            <a:avLst/>
          </a:prstGeom>
        </p:spPr>
      </p:pic>
      <p:sp>
        <p:nvSpPr>
          <p:cNvPr id="6" name="Dikdörtgen 5">
            <a:extLst>
              <a:ext uri="{FF2B5EF4-FFF2-40B4-BE49-F238E27FC236}">
                <a16:creationId xmlns:a16="http://schemas.microsoft.com/office/drawing/2014/main" id="{7E8B268F-8697-4759-8BD0-6695FE98D07F}"/>
              </a:ext>
            </a:extLst>
          </p:cNvPr>
          <p:cNvSpPr/>
          <p:nvPr/>
        </p:nvSpPr>
        <p:spPr>
          <a:xfrm>
            <a:off x="3426691" y="3057311"/>
            <a:ext cx="2869178" cy="1323439"/>
          </a:xfrm>
          <a:prstGeom prst="rect">
            <a:avLst/>
          </a:prstGeom>
        </p:spPr>
        <p:txBody>
          <a:bodyPr wrap="square">
            <a:spAutoFit/>
          </a:bodyPr>
          <a:lstStyle/>
          <a:p>
            <a:r>
              <a:rPr lang="sv-SE" sz="2000" b="1" dirty="0">
                <a:latin typeface="Calibri "/>
              </a:rPr>
              <a:t>Kasta Dayanan</a:t>
            </a:r>
            <a:endParaRPr lang="tr-TR" sz="2000" b="1" dirty="0">
              <a:latin typeface="Calibri "/>
            </a:endParaRPr>
          </a:p>
          <a:p>
            <a:r>
              <a:rPr lang="sv-SE" sz="2000" b="1" dirty="0">
                <a:latin typeface="Calibri "/>
              </a:rPr>
              <a:t>Kusur Sorumluluğu</a:t>
            </a:r>
          </a:p>
          <a:p>
            <a:r>
              <a:rPr lang="sv-SE" sz="2000" dirty="0">
                <a:latin typeface="Calibri "/>
              </a:rPr>
              <a:t>a) Doğrudan kast,</a:t>
            </a:r>
          </a:p>
          <a:p>
            <a:r>
              <a:rPr lang="sv-SE" sz="2000" dirty="0">
                <a:latin typeface="Calibri "/>
              </a:rPr>
              <a:t>b) Olası kast.</a:t>
            </a:r>
            <a:endParaRPr lang="tr-TR" sz="2000" dirty="0">
              <a:latin typeface="Calibri "/>
            </a:endParaRPr>
          </a:p>
        </p:txBody>
      </p:sp>
      <p:sp>
        <p:nvSpPr>
          <p:cNvPr id="7" name="Dikdörtgen 6">
            <a:extLst>
              <a:ext uri="{FF2B5EF4-FFF2-40B4-BE49-F238E27FC236}">
                <a16:creationId xmlns:a16="http://schemas.microsoft.com/office/drawing/2014/main" id="{9B3D41A0-2959-452C-8F7B-A65171BB8898}"/>
              </a:ext>
            </a:extLst>
          </p:cNvPr>
          <p:cNvSpPr/>
          <p:nvPr/>
        </p:nvSpPr>
        <p:spPr>
          <a:xfrm>
            <a:off x="6295869" y="3057311"/>
            <a:ext cx="3471416" cy="1323439"/>
          </a:xfrm>
          <a:prstGeom prst="rect">
            <a:avLst/>
          </a:prstGeom>
        </p:spPr>
        <p:txBody>
          <a:bodyPr wrap="square">
            <a:spAutoFit/>
          </a:bodyPr>
          <a:lstStyle/>
          <a:p>
            <a:r>
              <a:rPr lang="tr-TR" sz="2000" b="1" dirty="0">
                <a:latin typeface="Calibri "/>
              </a:rPr>
              <a:t>Taksire Dayanan</a:t>
            </a:r>
          </a:p>
          <a:p>
            <a:r>
              <a:rPr lang="tr-TR" sz="2000" b="1" dirty="0">
                <a:latin typeface="Calibri "/>
              </a:rPr>
              <a:t>Kusur Sorumluluğu</a:t>
            </a:r>
          </a:p>
          <a:p>
            <a:r>
              <a:rPr lang="tr-TR" sz="2000" dirty="0">
                <a:latin typeface="Calibri "/>
              </a:rPr>
              <a:t>a) Basit taksir,</a:t>
            </a:r>
          </a:p>
          <a:p>
            <a:r>
              <a:rPr lang="tr-TR" sz="2000" dirty="0">
                <a:latin typeface="Calibri "/>
              </a:rPr>
              <a:t>b) Bilinçli taksir.</a:t>
            </a:r>
          </a:p>
        </p:txBody>
      </p:sp>
      <p:sp>
        <p:nvSpPr>
          <p:cNvPr id="8" name="Dikdörtgen 7">
            <a:extLst>
              <a:ext uri="{FF2B5EF4-FFF2-40B4-BE49-F238E27FC236}">
                <a16:creationId xmlns:a16="http://schemas.microsoft.com/office/drawing/2014/main" id="{66891206-6143-44D5-A3E0-57E28AF52E0E}"/>
              </a:ext>
            </a:extLst>
          </p:cNvPr>
          <p:cNvSpPr/>
          <p:nvPr/>
        </p:nvSpPr>
        <p:spPr>
          <a:xfrm>
            <a:off x="3905455" y="5386737"/>
            <a:ext cx="402674" cy="430887"/>
          </a:xfrm>
          <a:prstGeom prst="rect">
            <a:avLst/>
          </a:prstGeom>
        </p:spPr>
        <p:txBody>
          <a:bodyPr wrap="none">
            <a:spAutoFit/>
          </a:bodyPr>
          <a:lstStyle/>
          <a:p>
            <a:r>
              <a:rPr lang="tr-TR" sz="2200" b="1" dirty="0">
                <a:solidFill>
                  <a:schemeClr val="bg1"/>
                </a:solidFill>
                <a:latin typeface="Calibri "/>
              </a:rPr>
              <a:t>1.</a:t>
            </a:r>
          </a:p>
        </p:txBody>
      </p:sp>
      <p:sp>
        <p:nvSpPr>
          <p:cNvPr id="9" name="Dikdörtgen 8">
            <a:extLst>
              <a:ext uri="{FF2B5EF4-FFF2-40B4-BE49-F238E27FC236}">
                <a16:creationId xmlns:a16="http://schemas.microsoft.com/office/drawing/2014/main" id="{8E38E1DB-2907-465D-BC16-D4C5F0EF2289}"/>
              </a:ext>
            </a:extLst>
          </p:cNvPr>
          <p:cNvSpPr/>
          <p:nvPr/>
        </p:nvSpPr>
        <p:spPr>
          <a:xfrm>
            <a:off x="7883873" y="5417514"/>
            <a:ext cx="383438" cy="400110"/>
          </a:xfrm>
          <a:prstGeom prst="rect">
            <a:avLst/>
          </a:prstGeom>
        </p:spPr>
        <p:txBody>
          <a:bodyPr wrap="none">
            <a:spAutoFit/>
          </a:bodyPr>
          <a:lstStyle/>
          <a:p>
            <a:r>
              <a:rPr lang="tr-TR" sz="2000" b="1" dirty="0">
                <a:solidFill>
                  <a:schemeClr val="bg1"/>
                </a:solidFill>
                <a:latin typeface="Calibri "/>
              </a:rPr>
              <a:t>2.</a:t>
            </a:r>
          </a:p>
        </p:txBody>
      </p:sp>
      <p:sp>
        <p:nvSpPr>
          <p:cNvPr id="10" name="Dikdörtgen 9">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722789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924A116-9F2C-401D-A9F0-739610336E04}"/>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sp>
        <p:nvSpPr>
          <p:cNvPr id="3" name="Metin Yer Tutucusu 2">
            <a:extLst>
              <a:ext uri="{FF2B5EF4-FFF2-40B4-BE49-F238E27FC236}">
                <a16:creationId xmlns:a16="http://schemas.microsoft.com/office/drawing/2014/main" id="{4F9A07CE-0CFC-4A92-8A06-E84B3531F3D0}"/>
              </a:ext>
            </a:extLst>
          </p:cNvPr>
          <p:cNvSpPr>
            <a:spLocks noGrp="1"/>
          </p:cNvSpPr>
          <p:nvPr>
            <p:ph type="body" idx="1"/>
          </p:nvPr>
        </p:nvSpPr>
        <p:spPr/>
        <p:txBody>
          <a:bodyPr>
            <a:normAutofit/>
          </a:bodyPr>
          <a:lstStyle/>
          <a:p>
            <a:pPr marL="114300" indent="0">
              <a:buNone/>
            </a:pPr>
            <a:r>
              <a:rPr lang="tr-TR" sz="2200" b="1" dirty="0"/>
              <a:t>Basit taksir; </a:t>
            </a:r>
            <a:r>
              <a:rPr lang="tr-TR" sz="2200" dirty="0"/>
              <a:t>failin öngörülebilir bir neticeyi “öngörmeyerek” dikkat ve özen yükümlülüğüne aykırı bir hareketle fiili işlemesidir. Basit taksir için “bilinçsiz taksir”, “adi taksir” gibi ifadeler de kullanılmaktadır. Örneğin, gerekli iş güvenliği önlemlerini almayarak işçi çalıştıran işveren, iş kazası neticesinde yaralanmaya neden olursa basit taksirle insan yaralama suçu işlemiş olur.</a:t>
            </a:r>
          </a:p>
          <a:p>
            <a:pPr marL="114300" indent="0">
              <a:buNone/>
            </a:pPr>
            <a:endParaRPr lang="tr-TR" dirty="0"/>
          </a:p>
          <a:p>
            <a:pPr marL="114300" indent="0">
              <a:buNone/>
            </a:pPr>
            <a:endParaRPr lang="tr-TR" dirty="0"/>
          </a:p>
          <a:p>
            <a:pPr marL="114300" indent="0">
              <a:buNone/>
            </a:pPr>
            <a:endParaRPr lang="tr-TR" dirty="0"/>
          </a:p>
          <a:p>
            <a:pPr marL="114300" indent="0">
              <a:buNone/>
            </a:pPr>
            <a:endParaRPr lang="tr-TR" dirty="0"/>
          </a:p>
        </p:txBody>
      </p:sp>
      <p:pic>
        <p:nvPicPr>
          <p:cNvPr id="5" name="Resim 4">
            <a:extLst>
              <a:ext uri="{FF2B5EF4-FFF2-40B4-BE49-F238E27FC236}">
                <a16:creationId xmlns:a16="http://schemas.microsoft.com/office/drawing/2014/main" id="{51C15160-DEFB-4610-9A47-DA6F1EE7AB87}"/>
              </a:ext>
            </a:extLst>
          </p:cNvPr>
          <p:cNvPicPr>
            <a:picLocks noChangeAspect="1"/>
          </p:cNvPicPr>
          <p:nvPr/>
        </p:nvPicPr>
        <p:blipFill>
          <a:blip r:embed="rId2"/>
          <a:stretch>
            <a:fillRect/>
          </a:stretch>
        </p:blipFill>
        <p:spPr>
          <a:xfrm rot="12322695">
            <a:off x="3243839" y="3118300"/>
            <a:ext cx="4485378" cy="2203799"/>
          </a:xfrm>
          <a:prstGeom prst="rect">
            <a:avLst/>
          </a:prstGeom>
        </p:spPr>
      </p:pic>
      <p:sp>
        <p:nvSpPr>
          <p:cNvPr id="6" name="Dikdörtgen 5">
            <a:extLst>
              <a:ext uri="{FF2B5EF4-FFF2-40B4-BE49-F238E27FC236}">
                <a16:creationId xmlns:a16="http://schemas.microsoft.com/office/drawing/2014/main" id="{ED6F9ED9-43C7-49CB-BBB5-C24183FEA1F1}"/>
              </a:ext>
            </a:extLst>
          </p:cNvPr>
          <p:cNvSpPr/>
          <p:nvPr/>
        </p:nvSpPr>
        <p:spPr>
          <a:xfrm>
            <a:off x="838200" y="5336050"/>
            <a:ext cx="10208302" cy="1311128"/>
          </a:xfrm>
          <a:prstGeom prst="rect">
            <a:avLst/>
          </a:prstGeom>
        </p:spPr>
        <p:txBody>
          <a:bodyPr wrap="square">
            <a:spAutoFit/>
          </a:bodyPr>
          <a:lstStyle/>
          <a:p>
            <a:pPr marL="114300" lvl="0">
              <a:lnSpc>
                <a:spcPct val="90000"/>
              </a:lnSpc>
              <a:spcBef>
                <a:spcPts val="1000"/>
              </a:spcBef>
              <a:buSzPts val="1800"/>
            </a:pPr>
            <a:r>
              <a:rPr lang="tr-TR" sz="2200" b="1" dirty="0">
                <a:latin typeface="Calibri"/>
                <a:ea typeface="Calibri"/>
                <a:cs typeface="Calibri"/>
                <a:sym typeface="Calibri"/>
              </a:rPr>
              <a:t>Bilinçli taksir; </a:t>
            </a:r>
            <a:r>
              <a:rPr lang="tr-TR" sz="2200" dirty="0">
                <a:latin typeface="Calibri"/>
                <a:ea typeface="Calibri"/>
                <a:cs typeface="Calibri"/>
                <a:sym typeface="Calibri"/>
              </a:rPr>
              <a:t>failin “öngördüğü” neticeyi istememesine rağmen, kural ihlali yaparak veya şans, kişisel yetenek vb. etkenlere güvenerek hareket etmesi ile fiili işlemesidir. Örneğin, sollama yasağı bulunan bir yolda sollama yaparak ölüme neden olan kişi bilinçli taksirle ölüme neden olma suçu nedeniyle cezalandırılır.</a:t>
            </a:r>
          </a:p>
        </p:txBody>
      </p:sp>
      <p:sp>
        <p:nvSpPr>
          <p:cNvPr id="7" name="Dikdörtgen 6">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511318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FAD172-AA0A-4B52-8F61-45E7BFDDAAEC}"/>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pic>
        <p:nvPicPr>
          <p:cNvPr id="5" name="Resim 4">
            <a:extLst>
              <a:ext uri="{FF2B5EF4-FFF2-40B4-BE49-F238E27FC236}">
                <a16:creationId xmlns:a16="http://schemas.microsoft.com/office/drawing/2014/main" id="{6E667BED-878C-4E3F-90C0-A7A2EE9311AB}"/>
              </a:ext>
            </a:extLst>
          </p:cNvPr>
          <p:cNvPicPr>
            <a:picLocks noChangeAspect="1"/>
          </p:cNvPicPr>
          <p:nvPr/>
        </p:nvPicPr>
        <p:blipFill>
          <a:blip r:embed="rId2"/>
          <a:stretch>
            <a:fillRect/>
          </a:stretch>
        </p:blipFill>
        <p:spPr>
          <a:xfrm rot="14709606" flipV="1">
            <a:off x="5136641" y="2944237"/>
            <a:ext cx="4665174" cy="2128687"/>
          </a:xfrm>
          <a:prstGeom prst="rect">
            <a:avLst/>
          </a:prstGeom>
        </p:spPr>
      </p:pic>
      <p:sp>
        <p:nvSpPr>
          <p:cNvPr id="6" name="Dikdörtgen 5">
            <a:extLst>
              <a:ext uri="{FF2B5EF4-FFF2-40B4-BE49-F238E27FC236}">
                <a16:creationId xmlns:a16="http://schemas.microsoft.com/office/drawing/2014/main" id="{F22A2AA7-A5D5-400F-A026-5CFDD76A8201}"/>
              </a:ext>
            </a:extLst>
          </p:cNvPr>
          <p:cNvSpPr/>
          <p:nvPr/>
        </p:nvSpPr>
        <p:spPr>
          <a:xfrm>
            <a:off x="8647963" y="2680855"/>
            <a:ext cx="3072984" cy="3170099"/>
          </a:xfrm>
          <a:prstGeom prst="rect">
            <a:avLst/>
          </a:prstGeom>
        </p:spPr>
        <p:txBody>
          <a:bodyPr wrap="square">
            <a:spAutoFit/>
          </a:bodyPr>
          <a:lstStyle/>
          <a:p>
            <a:r>
              <a:rPr lang="tr-TR" sz="2000" b="1" dirty="0">
                <a:latin typeface="Calibri" panose="020F0502020204030204" pitchFamily="34" charset="0"/>
                <a:ea typeface="Calibri" panose="020F0502020204030204" pitchFamily="34" charset="0"/>
                <a:cs typeface="Calibri" panose="020F0502020204030204" pitchFamily="34" charset="0"/>
              </a:rPr>
              <a:t>Doğrudan kast; </a:t>
            </a:r>
            <a:r>
              <a:rPr lang="tr-TR" sz="2000" dirty="0">
                <a:latin typeface="Calibri" panose="020F0502020204030204" pitchFamily="34" charset="0"/>
                <a:ea typeface="Calibri" panose="020F0502020204030204" pitchFamily="34" charset="0"/>
                <a:cs typeface="Calibri" panose="020F0502020204030204" pitchFamily="34" charset="0"/>
              </a:rPr>
              <a:t>bilerek ve isteyerek suçun kanuni tanımındaki fiilin işlenmesidir. </a:t>
            </a:r>
            <a:r>
              <a:rPr lang="tr-TR" sz="2000" dirty="0" smtClean="0">
                <a:latin typeface="Calibri" panose="020F0502020204030204" pitchFamily="34" charset="0"/>
                <a:ea typeface="Calibri" panose="020F0502020204030204" pitchFamily="34" charset="0"/>
                <a:cs typeface="Calibri" panose="020F0502020204030204" pitchFamily="34" charset="0"/>
              </a:rPr>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dirty="0" smtClean="0">
                <a:latin typeface="Calibri" panose="020F0502020204030204" pitchFamily="34" charset="0"/>
                <a:ea typeface="Calibri" panose="020F0502020204030204" pitchFamily="34" charset="0"/>
                <a:cs typeface="Calibri" panose="020F0502020204030204" pitchFamily="34" charset="0"/>
              </a:rPr>
              <a:t/>
            </a:r>
            <a:br>
              <a:rPr lang="tr-TR" sz="2000" dirty="0" smtClean="0">
                <a:latin typeface="Calibri" panose="020F0502020204030204" pitchFamily="34" charset="0"/>
                <a:ea typeface="Calibri" panose="020F0502020204030204" pitchFamily="34" charset="0"/>
                <a:cs typeface="Calibri" panose="020F0502020204030204" pitchFamily="34" charset="0"/>
              </a:rPr>
            </a:br>
            <a:r>
              <a:rPr lang="tr-TR" sz="2000" b="1" dirty="0" smtClean="0">
                <a:latin typeface="Calibri" panose="020F0502020204030204" pitchFamily="34" charset="0"/>
                <a:ea typeface="Calibri" panose="020F0502020204030204" pitchFamily="34" charset="0"/>
                <a:cs typeface="Calibri" panose="020F0502020204030204" pitchFamily="34" charset="0"/>
              </a:rPr>
              <a:t>Örneğin</a:t>
            </a:r>
            <a:r>
              <a:rPr lang="tr-TR" sz="2000" dirty="0">
                <a:latin typeface="Calibri" panose="020F0502020204030204" pitchFamily="34" charset="0"/>
                <a:ea typeface="Calibri" panose="020F0502020204030204" pitchFamily="34" charset="0"/>
                <a:cs typeface="Calibri" panose="020F0502020204030204" pitchFamily="34" charset="0"/>
              </a:rPr>
              <a:t>, kıraathanede bir kimseye ateş ederek öldüren kişi</a:t>
            </a:r>
          </a:p>
          <a:p>
            <a:r>
              <a:rPr lang="tr-TR" sz="2000" dirty="0">
                <a:latin typeface="Calibri" panose="020F0502020204030204" pitchFamily="34" charset="0"/>
                <a:ea typeface="Calibri" panose="020F0502020204030204" pitchFamily="34" charset="0"/>
                <a:cs typeface="Calibri" panose="020F0502020204030204" pitchFamily="34" charset="0"/>
              </a:rPr>
              <a:t>doğrudan kast ile insan öldürme suçu işlemiş olur.</a:t>
            </a:r>
          </a:p>
        </p:txBody>
      </p:sp>
      <p:sp>
        <p:nvSpPr>
          <p:cNvPr id="7" name="Dikdörtgen 6">
            <a:extLst>
              <a:ext uri="{FF2B5EF4-FFF2-40B4-BE49-F238E27FC236}">
                <a16:creationId xmlns:a16="http://schemas.microsoft.com/office/drawing/2014/main" id="{C1EAE2DC-4EF1-4F2D-9213-506ED0BC35EF}"/>
              </a:ext>
            </a:extLst>
          </p:cNvPr>
          <p:cNvSpPr/>
          <p:nvPr/>
        </p:nvSpPr>
        <p:spPr>
          <a:xfrm>
            <a:off x="484682" y="1393529"/>
            <a:ext cx="6096000" cy="4708981"/>
          </a:xfrm>
          <a:prstGeom prst="rect">
            <a:avLst/>
          </a:prstGeom>
        </p:spPr>
        <p:txBody>
          <a:bodyPr wrap="square">
            <a:spAutoFit/>
          </a:bodyPr>
          <a:lstStyle/>
          <a:p>
            <a:r>
              <a:rPr lang="tr-TR" sz="2000" b="1" dirty="0">
                <a:latin typeface="Calibri" panose="020F0502020204030204" pitchFamily="34" charset="0"/>
                <a:ea typeface="Calibri" panose="020F0502020204030204" pitchFamily="34" charset="0"/>
                <a:cs typeface="Calibri" panose="020F0502020204030204" pitchFamily="34" charset="0"/>
              </a:rPr>
              <a:t>Olası kast; </a:t>
            </a:r>
            <a:r>
              <a:rPr lang="tr-TR" sz="2000" dirty="0">
                <a:latin typeface="Calibri" panose="020F0502020204030204" pitchFamily="34" charset="0"/>
                <a:ea typeface="Calibri" panose="020F0502020204030204" pitchFamily="34" charset="0"/>
                <a:cs typeface="Calibri" panose="020F0502020204030204" pitchFamily="34" charset="0"/>
              </a:rPr>
              <a:t>suçun kanuni tanımındaki fiilin gerçekleşebileceğinin mümkün veya muhtemel bir şekilde “öngörülmesine” rağmen, sonucun meydana gelmesinin göze alınması, adeta “olursa olsun” biçimindeki bir düşünceyle fiilin işlenmesidir.</a:t>
            </a:r>
          </a:p>
          <a:p>
            <a:endParaRPr lang="tr-TR" sz="2000" dirty="0">
              <a:latin typeface="Calibri" panose="020F0502020204030204" pitchFamily="34" charset="0"/>
              <a:ea typeface="Calibri" panose="020F0502020204030204" pitchFamily="34" charset="0"/>
              <a:cs typeface="Calibri" panose="020F0502020204030204" pitchFamily="34" charset="0"/>
            </a:endParaRPr>
          </a:p>
          <a:p>
            <a:r>
              <a:rPr lang="tr-TR" sz="2000" b="1" dirty="0">
                <a:latin typeface="Calibri" panose="020F0502020204030204" pitchFamily="34" charset="0"/>
                <a:ea typeface="Calibri" panose="020F0502020204030204" pitchFamily="34" charset="0"/>
                <a:cs typeface="Calibri" panose="020F0502020204030204" pitchFamily="34" charset="0"/>
              </a:rPr>
              <a:t>Örneğin, </a:t>
            </a:r>
            <a:r>
              <a:rPr lang="tr-TR" sz="2000" dirty="0">
                <a:latin typeface="Calibri" panose="020F0502020204030204" pitchFamily="34" charset="0"/>
                <a:ea typeface="Calibri" panose="020F0502020204030204" pitchFamily="34" charset="0"/>
                <a:cs typeface="Calibri" panose="020F0502020204030204" pitchFamily="34" charset="0"/>
              </a:rPr>
              <a:t>kıraathanede ateş eden fail, kıraathanenin</a:t>
            </a:r>
          </a:p>
          <a:p>
            <a:r>
              <a:rPr lang="tr-TR" sz="2000" dirty="0">
                <a:latin typeface="Calibri" panose="020F0502020204030204" pitchFamily="34" charset="0"/>
                <a:ea typeface="Calibri" panose="020F0502020204030204" pitchFamily="34" charset="0"/>
                <a:cs typeface="Calibri" panose="020F0502020204030204" pitchFamily="34" charset="0"/>
              </a:rPr>
              <a:t>kalabalık olması nedeniyle öldürmek istediği kişi dışında başka kimselerin de zarar görebileceğini düşünmelidir. Tercih etmese, istemese bile başkalarının da zarar görmesi mümkün veya muhtemel olmasına rağmen, bunu göze alarak kıraathanede bir kişiyi öldürmeye çalışırken kurşunların sekmesi sonucu başkalarını da yaralayan fail, olası kast ile yaralama veya öldürmeye teşebbüs suçundan yargılanır.</a:t>
            </a:r>
          </a:p>
        </p:txBody>
      </p:sp>
      <p:sp>
        <p:nvSpPr>
          <p:cNvPr id="8" name="Dikdörtgen 7">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981101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F6A8AC-CE2D-4B71-BBC6-C26FBD049540}"/>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sp>
        <p:nvSpPr>
          <p:cNvPr id="3" name="Metin Yer Tutucusu 2">
            <a:extLst>
              <a:ext uri="{FF2B5EF4-FFF2-40B4-BE49-F238E27FC236}">
                <a16:creationId xmlns:a16="http://schemas.microsoft.com/office/drawing/2014/main" id="{DDD8095B-8731-4073-B964-56FE89011765}"/>
              </a:ext>
            </a:extLst>
          </p:cNvPr>
          <p:cNvSpPr>
            <a:spLocks noGrp="1"/>
          </p:cNvSpPr>
          <p:nvPr>
            <p:ph type="body" idx="1"/>
          </p:nvPr>
        </p:nvSpPr>
        <p:spPr/>
        <p:txBody>
          <a:bodyPr/>
          <a:lstStyle/>
          <a:p>
            <a:pPr marL="114300" indent="0">
              <a:buNone/>
            </a:pPr>
            <a:r>
              <a:rPr lang="tr-TR" i="1" dirty="0">
                <a:hlinkClick r:id="rId2"/>
              </a:rPr>
              <a:t>https://haberglobal.com.tr/dunya/rusya-nin-dagistan-bolgesinde-yurek-hoplatan-salincak-kazasi-bir-anda-yok-oldular-video-121114</a:t>
            </a:r>
            <a:endParaRPr lang="tr-TR" i="1" dirty="0"/>
          </a:p>
          <a:p>
            <a:pPr marL="114300" indent="0">
              <a:buNone/>
            </a:pPr>
            <a:endParaRPr lang="tr-TR" dirty="0"/>
          </a:p>
          <a:p>
            <a:pPr marL="114300" indent="0">
              <a:buNone/>
            </a:pPr>
            <a:r>
              <a:rPr lang="tr-TR" dirty="0"/>
              <a:t>Olası kast mı yoksa bilinçli taksir mi?</a:t>
            </a:r>
          </a:p>
          <a:p>
            <a:pPr marL="114300" indent="0">
              <a:buNone/>
            </a:pPr>
            <a:endParaRPr lang="tr-TR" dirty="0"/>
          </a:p>
          <a:p>
            <a:pPr marL="114300" indent="0">
              <a:buNone/>
            </a:pPr>
            <a:r>
              <a:rPr lang="tr-TR" i="1" dirty="0">
                <a:hlinkClick r:id="rId3"/>
              </a:rPr>
              <a:t>https://www.birgun.net/haber/malta-da-pelin-kaya-nin-katili-birini-oldurecegim-diye-evden-cikmis-418846</a:t>
            </a:r>
            <a:endParaRPr lang="tr-TR" i="1" dirty="0"/>
          </a:p>
          <a:p>
            <a:pPr marL="114300" indent="0">
              <a:buNone/>
            </a:pPr>
            <a:endParaRPr lang="tr-TR" dirty="0"/>
          </a:p>
          <a:p>
            <a:pPr marL="114300" indent="0">
              <a:buNone/>
            </a:pPr>
            <a:r>
              <a:rPr lang="tr-TR" dirty="0"/>
              <a:t>Olası kast mı yoksa doğrudan kast mı?</a:t>
            </a:r>
          </a:p>
        </p:txBody>
      </p:sp>
      <p:sp>
        <p:nvSpPr>
          <p:cNvPr id="4" name="Dikdörtgen 3">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5528211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E7EBB8-FBA4-4589-849E-3BE1FA564FF3}"/>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sp>
        <p:nvSpPr>
          <p:cNvPr id="3" name="Metin Yer Tutucusu 2">
            <a:extLst>
              <a:ext uri="{FF2B5EF4-FFF2-40B4-BE49-F238E27FC236}">
                <a16:creationId xmlns:a16="http://schemas.microsoft.com/office/drawing/2014/main" id="{EEC41F3D-CF6B-4C3B-B7E1-00D95828853A}"/>
              </a:ext>
            </a:extLst>
          </p:cNvPr>
          <p:cNvSpPr>
            <a:spLocks noGrp="1"/>
          </p:cNvSpPr>
          <p:nvPr>
            <p:ph type="body" idx="1"/>
          </p:nvPr>
        </p:nvSpPr>
        <p:spPr>
          <a:xfrm>
            <a:off x="496584" y="3746751"/>
            <a:ext cx="6806784" cy="3048569"/>
          </a:xfrm>
        </p:spPr>
        <p:txBody>
          <a:bodyPr>
            <a:normAutofit/>
          </a:bodyPr>
          <a:lstStyle/>
          <a:p>
            <a:pPr marL="114300" indent="0">
              <a:buNone/>
            </a:pPr>
            <a:r>
              <a:rPr lang="tr-TR" sz="2000" dirty="0"/>
              <a:t>Bu çerçevede salıncağı sallayan kişi, gerçekleştirdiği hareketle salıncaktakilerin yaralanmasına neden olacağını öngördüğünden tartışma bilinçli taksir ve olası kast ekseninde yapılmalıdır.</a:t>
            </a:r>
          </a:p>
        </p:txBody>
      </p:sp>
      <p:pic>
        <p:nvPicPr>
          <p:cNvPr id="5" name="Resim 4">
            <a:extLst>
              <a:ext uri="{FF2B5EF4-FFF2-40B4-BE49-F238E27FC236}">
                <a16:creationId xmlns:a16="http://schemas.microsoft.com/office/drawing/2014/main" id="{6C2DA2BC-850F-4264-8C36-F07E10AB1C8C}"/>
              </a:ext>
            </a:extLst>
          </p:cNvPr>
          <p:cNvPicPr>
            <a:picLocks noChangeAspect="1"/>
          </p:cNvPicPr>
          <p:nvPr/>
        </p:nvPicPr>
        <p:blipFill>
          <a:blip r:embed="rId2"/>
          <a:stretch>
            <a:fillRect/>
          </a:stretch>
        </p:blipFill>
        <p:spPr>
          <a:xfrm>
            <a:off x="7016896" y="3237875"/>
            <a:ext cx="5045032" cy="3755036"/>
          </a:xfrm>
          <a:prstGeom prst="rect">
            <a:avLst/>
          </a:prstGeom>
        </p:spPr>
      </p:pic>
      <p:sp>
        <p:nvSpPr>
          <p:cNvPr id="6" name="Dikdörtgen 5">
            <a:extLst>
              <a:ext uri="{FF2B5EF4-FFF2-40B4-BE49-F238E27FC236}">
                <a16:creationId xmlns:a16="http://schemas.microsoft.com/office/drawing/2014/main" id="{DFEE4B76-C746-49D6-8037-FA0794331530}"/>
              </a:ext>
            </a:extLst>
          </p:cNvPr>
          <p:cNvSpPr/>
          <p:nvPr/>
        </p:nvSpPr>
        <p:spPr>
          <a:xfrm>
            <a:off x="496584" y="1373691"/>
            <a:ext cx="11565344" cy="2308324"/>
          </a:xfrm>
          <a:prstGeom prst="rect">
            <a:avLst/>
          </a:prstGeom>
        </p:spPr>
        <p:txBody>
          <a:bodyPr wrap="square">
            <a:spAutoFit/>
          </a:bodyPr>
          <a:lstStyle/>
          <a:p>
            <a:pPr marL="114300" lvl="0">
              <a:lnSpc>
                <a:spcPct val="90000"/>
              </a:lnSpc>
              <a:spcBef>
                <a:spcPts val="1000"/>
              </a:spcBef>
              <a:buSzPts val="1800"/>
            </a:pPr>
            <a:r>
              <a:rPr lang="tr-TR" sz="2000" dirty="0">
                <a:latin typeface="Calibri"/>
                <a:ea typeface="Calibri"/>
                <a:cs typeface="Calibri"/>
                <a:sym typeface="Calibri"/>
              </a:rPr>
              <a:t>Somut olayda; görüntülere göre uçurumun kenarındaki salıncakta, salıncağın alt kısmına uçurumun oluşturduğu ölüm/yaralanma tehlikesini giderecek bir platform yapıldıysa da güvenliği sağlayacak ölçüde, emniyet kemeri, kask gibi yeterli tertibatın bulunmadığı, bu durumun da salıncağı sallayan kişi tarafından malum olduğu, ayrıca olayın salıncağın zincirinin uzun ve oturma alanının geniş olması dolayısıyla doğrusal ileri geri hareketi bozacak tasarıma sahip olması sebebiyle meydana geldiği, bu durumun, yani salıncağın yalpalamaya başlamasının sallayan kişi tarafından müşahede edilmesine rağmen, 3. kez hızlı şekilde sallama hareketini yaptığı, böylece somut olarak gündeme gelen tehlikeyi öngördüğü, buna rağmen sallama hareketine devam ettiği sonucuna ulaşmak gerekir. </a:t>
            </a:r>
          </a:p>
        </p:txBody>
      </p:sp>
      <p:sp>
        <p:nvSpPr>
          <p:cNvPr id="7" name="Dikdörtgen 6">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1918518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ED3D86E-16BD-4F05-956C-250CFF5DED30}"/>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sp>
        <p:nvSpPr>
          <p:cNvPr id="3" name="Metin Yer Tutucusu 2">
            <a:extLst>
              <a:ext uri="{FF2B5EF4-FFF2-40B4-BE49-F238E27FC236}">
                <a16:creationId xmlns:a16="http://schemas.microsoft.com/office/drawing/2014/main" id="{029E3644-74CD-4742-9204-41B1855D8849}"/>
              </a:ext>
            </a:extLst>
          </p:cNvPr>
          <p:cNvSpPr>
            <a:spLocks noGrp="1"/>
          </p:cNvSpPr>
          <p:nvPr>
            <p:ph type="body" idx="1"/>
          </p:nvPr>
        </p:nvSpPr>
        <p:spPr/>
        <p:txBody>
          <a:bodyPr>
            <a:normAutofit/>
          </a:bodyPr>
          <a:lstStyle/>
          <a:p>
            <a:pPr marL="114300" indent="0">
              <a:buNone/>
            </a:pPr>
            <a:r>
              <a:rPr lang="tr-TR" sz="2000" dirty="0"/>
              <a:t>Görüntülere göre; salıncağı sallayan kişi, salıncaktakilerin düştüğünü görür görmez, onları kurtarmak amacıyla o tarafa yönelmektedir. Bu çerçevede salıncağı sallayan kişinin neticenin gerçekleşmesine kayıtsız kalmadığı ve esasen neticenin gerçekleşmeyeceğine güven duyarak hareket ettiği anlaşılmaktadır.</a:t>
            </a:r>
          </a:p>
        </p:txBody>
      </p:sp>
      <p:pic>
        <p:nvPicPr>
          <p:cNvPr id="4" name="Resim 3">
            <a:extLst>
              <a:ext uri="{FF2B5EF4-FFF2-40B4-BE49-F238E27FC236}">
                <a16:creationId xmlns:a16="http://schemas.microsoft.com/office/drawing/2014/main" id="{14C4EDFA-8580-4483-9EDC-646E3F26C631}"/>
              </a:ext>
            </a:extLst>
          </p:cNvPr>
          <p:cNvPicPr>
            <a:picLocks noChangeAspect="1"/>
          </p:cNvPicPr>
          <p:nvPr/>
        </p:nvPicPr>
        <p:blipFill>
          <a:blip r:embed="rId2"/>
          <a:stretch>
            <a:fillRect/>
          </a:stretch>
        </p:blipFill>
        <p:spPr>
          <a:xfrm>
            <a:off x="6820526" y="3167024"/>
            <a:ext cx="5176604" cy="3849749"/>
          </a:xfrm>
          <a:prstGeom prst="rect">
            <a:avLst/>
          </a:prstGeom>
        </p:spPr>
      </p:pic>
      <p:sp>
        <p:nvSpPr>
          <p:cNvPr id="5" name="Dikdörtgen 4">
            <a:extLst>
              <a:ext uri="{FF2B5EF4-FFF2-40B4-BE49-F238E27FC236}">
                <a16:creationId xmlns:a16="http://schemas.microsoft.com/office/drawing/2014/main" id="{6D43B96C-9513-4612-9E4A-87583FC6FCED}"/>
              </a:ext>
            </a:extLst>
          </p:cNvPr>
          <p:cNvSpPr/>
          <p:nvPr/>
        </p:nvSpPr>
        <p:spPr>
          <a:xfrm>
            <a:off x="996978" y="2964059"/>
            <a:ext cx="10515600" cy="2862322"/>
          </a:xfrm>
          <a:prstGeom prst="rect">
            <a:avLst/>
          </a:prstGeom>
        </p:spPr>
        <p:txBody>
          <a:bodyPr wrap="square">
            <a:spAutoFit/>
          </a:bodyPr>
          <a:lstStyle/>
          <a:p>
            <a:r>
              <a:rPr lang="tr-TR" sz="2000" dirty="0">
                <a:latin typeface="Calibri"/>
                <a:ea typeface="Calibri"/>
                <a:cs typeface="Calibri"/>
                <a:sym typeface="Calibri"/>
              </a:rPr>
              <a:t>Şayet salıncağı sallayan kişinin hareketini gerçekleştirdiği sırada, </a:t>
            </a:r>
            <a:r>
              <a:rPr lang="tr-TR" sz="2000" dirty="0" smtClean="0">
                <a:latin typeface="Calibri"/>
                <a:ea typeface="Calibri"/>
                <a:cs typeface="Calibri"/>
                <a:sym typeface="Calibri"/>
              </a:rPr>
              <a:t/>
            </a:r>
            <a:br>
              <a:rPr lang="tr-TR" sz="2000" dirty="0" smtClean="0">
                <a:latin typeface="Calibri"/>
                <a:ea typeface="Calibri"/>
                <a:cs typeface="Calibri"/>
                <a:sym typeface="Calibri"/>
              </a:rPr>
            </a:br>
            <a:r>
              <a:rPr lang="tr-TR" sz="2000" dirty="0" smtClean="0">
                <a:latin typeface="Calibri"/>
                <a:ea typeface="Calibri"/>
                <a:cs typeface="Calibri"/>
                <a:sym typeface="Calibri"/>
              </a:rPr>
              <a:t>uçurum </a:t>
            </a:r>
            <a:r>
              <a:rPr lang="tr-TR" sz="2000" dirty="0">
                <a:latin typeface="Calibri"/>
                <a:ea typeface="Calibri"/>
                <a:cs typeface="Calibri"/>
                <a:sym typeface="Calibri"/>
              </a:rPr>
              <a:t>kısmında koruyucu hiçbir tertibat bulunmasa idi</a:t>
            </a:r>
            <a:r>
              <a:rPr lang="tr-TR" sz="2000" dirty="0" smtClean="0">
                <a:latin typeface="Calibri"/>
                <a:ea typeface="Calibri"/>
                <a:cs typeface="Calibri"/>
                <a:sym typeface="Calibri"/>
              </a:rPr>
              <a:t>, </a:t>
            </a:r>
            <a:br>
              <a:rPr lang="tr-TR" sz="2000" dirty="0" smtClean="0">
                <a:latin typeface="Calibri"/>
                <a:ea typeface="Calibri"/>
                <a:cs typeface="Calibri"/>
                <a:sym typeface="Calibri"/>
              </a:rPr>
            </a:br>
            <a:r>
              <a:rPr lang="tr-TR" sz="2000" dirty="0" smtClean="0">
                <a:latin typeface="Calibri"/>
                <a:ea typeface="Calibri"/>
                <a:cs typeface="Calibri"/>
                <a:sym typeface="Calibri"/>
              </a:rPr>
              <a:t>bu </a:t>
            </a:r>
            <a:r>
              <a:rPr lang="tr-TR" sz="2000" dirty="0">
                <a:latin typeface="Calibri"/>
                <a:ea typeface="Calibri"/>
                <a:cs typeface="Calibri"/>
                <a:sym typeface="Calibri"/>
              </a:rPr>
              <a:t>kez hareketinin netice bakımından</a:t>
            </a:r>
            <a:br>
              <a:rPr lang="tr-TR" sz="2000" dirty="0">
                <a:latin typeface="Calibri"/>
                <a:ea typeface="Calibri"/>
                <a:cs typeface="Calibri"/>
                <a:sym typeface="Calibri"/>
              </a:rPr>
            </a:br>
            <a:r>
              <a:rPr lang="tr-TR" sz="2000" dirty="0">
                <a:latin typeface="Calibri"/>
                <a:ea typeface="Calibri"/>
                <a:cs typeface="Calibri"/>
                <a:sym typeface="Calibri"/>
              </a:rPr>
              <a:t>oldukça yüksek bir tehlikeyi gündeme getirdiği, </a:t>
            </a:r>
            <a:br>
              <a:rPr lang="tr-TR" sz="2000" dirty="0">
                <a:latin typeface="Calibri"/>
                <a:ea typeface="Calibri"/>
                <a:cs typeface="Calibri"/>
                <a:sym typeface="Calibri"/>
              </a:rPr>
            </a:br>
            <a:r>
              <a:rPr lang="tr-TR" sz="2000" dirty="0">
                <a:latin typeface="Calibri"/>
                <a:ea typeface="Calibri"/>
                <a:cs typeface="Calibri"/>
                <a:sym typeface="Calibri"/>
              </a:rPr>
              <a:t>neticenin gerçekleşmemesinin tamamıyla</a:t>
            </a:r>
            <a:br>
              <a:rPr lang="tr-TR" sz="2000" dirty="0">
                <a:latin typeface="Calibri"/>
                <a:ea typeface="Calibri"/>
                <a:cs typeface="Calibri"/>
                <a:sym typeface="Calibri"/>
              </a:rPr>
            </a:br>
            <a:r>
              <a:rPr lang="tr-TR" sz="2000" dirty="0">
                <a:latin typeface="Calibri"/>
                <a:ea typeface="Calibri"/>
                <a:cs typeface="Calibri"/>
                <a:sym typeface="Calibri"/>
              </a:rPr>
              <a:t>şansa kaldığı bir durum gündeme gelecek ve </a:t>
            </a:r>
            <a:br>
              <a:rPr lang="tr-TR" sz="2000" dirty="0">
                <a:latin typeface="Calibri"/>
                <a:ea typeface="Calibri"/>
                <a:cs typeface="Calibri"/>
                <a:sym typeface="Calibri"/>
              </a:rPr>
            </a:br>
            <a:r>
              <a:rPr lang="tr-TR" sz="2000" dirty="0">
                <a:latin typeface="Calibri"/>
                <a:ea typeface="Calibri"/>
                <a:cs typeface="Calibri"/>
                <a:sym typeface="Calibri"/>
              </a:rPr>
              <a:t>bu kez artık neticenin gerçekleşme ihtimaline</a:t>
            </a:r>
            <a:br>
              <a:rPr lang="tr-TR" sz="2000" dirty="0">
                <a:latin typeface="Calibri"/>
                <a:ea typeface="Calibri"/>
                <a:cs typeface="Calibri"/>
                <a:sym typeface="Calibri"/>
              </a:rPr>
            </a:br>
            <a:r>
              <a:rPr lang="tr-TR" sz="2000" dirty="0">
                <a:latin typeface="Calibri"/>
                <a:ea typeface="Calibri"/>
                <a:cs typeface="Calibri"/>
                <a:sym typeface="Calibri"/>
              </a:rPr>
              <a:t>kayıtsız kaldığı ve olası kastla hareket ettiği</a:t>
            </a:r>
            <a:br>
              <a:rPr lang="tr-TR" sz="2000" dirty="0">
                <a:latin typeface="Calibri"/>
                <a:ea typeface="Calibri"/>
                <a:cs typeface="Calibri"/>
                <a:sym typeface="Calibri"/>
              </a:rPr>
            </a:br>
            <a:r>
              <a:rPr lang="tr-TR" sz="2000" dirty="0">
                <a:latin typeface="Calibri"/>
                <a:ea typeface="Calibri"/>
                <a:cs typeface="Calibri"/>
                <a:sym typeface="Calibri"/>
              </a:rPr>
              <a:t>söylenebilecekti.</a:t>
            </a:r>
            <a:endParaRPr lang="tr-TR" sz="2000" dirty="0"/>
          </a:p>
        </p:txBody>
      </p:sp>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7331006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253655-9D8D-44A6-BCA3-8268DB71BFEC}"/>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sp>
        <p:nvSpPr>
          <p:cNvPr id="3" name="Metin Yer Tutucusu 2">
            <a:extLst>
              <a:ext uri="{FF2B5EF4-FFF2-40B4-BE49-F238E27FC236}">
                <a16:creationId xmlns:a16="http://schemas.microsoft.com/office/drawing/2014/main" id="{B06D22EF-4D51-41DC-8B51-D56E696FA147}"/>
              </a:ext>
            </a:extLst>
          </p:cNvPr>
          <p:cNvSpPr>
            <a:spLocks noGrp="1"/>
          </p:cNvSpPr>
          <p:nvPr>
            <p:ph type="body" idx="1"/>
          </p:nvPr>
        </p:nvSpPr>
        <p:spPr>
          <a:xfrm>
            <a:off x="838200" y="1384209"/>
            <a:ext cx="7529945" cy="4792754"/>
          </a:xfrm>
        </p:spPr>
        <p:txBody>
          <a:bodyPr>
            <a:normAutofit/>
          </a:bodyPr>
          <a:lstStyle/>
          <a:p>
            <a:pPr marL="114300" indent="0">
              <a:buNone/>
            </a:pPr>
            <a:r>
              <a:rPr lang="tr-TR" sz="2000" dirty="0"/>
              <a:t>Failin aracını restorana sürmesinde bilerek ve isteyerek </a:t>
            </a:r>
            <a:br>
              <a:rPr lang="tr-TR" sz="2000" dirty="0"/>
            </a:br>
            <a:r>
              <a:rPr lang="tr-TR" sz="2000" dirty="0"/>
              <a:t>hareket ettiği, iradesini yönlendirme yeteneğini haiz olduğu, </a:t>
            </a:r>
            <a:br>
              <a:rPr lang="tr-TR" sz="2000" dirty="0"/>
            </a:br>
            <a:r>
              <a:rPr lang="tr-TR" sz="2000" dirty="0"/>
              <a:t>içeride maktulün ve diğer insanların oturduğunu gördüğü veya </a:t>
            </a:r>
            <a:br>
              <a:rPr lang="tr-TR" sz="2000" dirty="0"/>
            </a:br>
            <a:r>
              <a:rPr lang="tr-TR" sz="2000" dirty="0"/>
              <a:t>bildiği, bazı kaynaklara </a:t>
            </a:r>
            <a:r>
              <a:rPr lang="tr-TR" sz="2000" dirty="0" smtClean="0"/>
              <a:t>göre failin </a:t>
            </a:r>
            <a:r>
              <a:rPr lang="tr-TR" sz="2000" dirty="0"/>
              <a:t>evden çıkarken Bugün birisini öldüreceğim minvalinde </a:t>
            </a:r>
            <a:r>
              <a:rPr lang="tr-TR" sz="2000" dirty="0" smtClean="0"/>
              <a:t>konuşmalar </a:t>
            </a:r>
            <a:r>
              <a:rPr lang="tr-TR" sz="2000" dirty="0"/>
              <a:t>yaptığı, çarpma sonucunda ölüm </a:t>
            </a:r>
            <a:r>
              <a:rPr lang="tr-TR" sz="2000" dirty="0" smtClean="0"/>
              <a:t>neticesinin muhtemel </a:t>
            </a:r>
            <a:r>
              <a:rPr lang="tr-TR" sz="2000" dirty="0"/>
              <a:t>olmaktan uzak olup, muhakkak hale geldiği, dolayısıyla </a:t>
            </a:r>
            <a:r>
              <a:rPr lang="tr-TR" sz="2000" dirty="0" smtClean="0"/>
              <a:t>doğrudan </a:t>
            </a:r>
            <a:r>
              <a:rPr lang="tr-TR" sz="2000" dirty="0"/>
              <a:t>kastının bulunduğu, mağdurun başta yaralanmasından </a:t>
            </a:r>
            <a:r>
              <a:rPr lang="tr-TR" sz="2000" dirty="0" smtClean="0"/>
              <a:t>sonra </a:t>
            </a:r>
            <a:r>
              <a:rPr lang="tr-TR" sz="2000" dirty="0"/>
              <a:t>ona yardım etmeyip ve yardım edenleri engelleyip </a:t>
            </a:r>
            <a:r>
              <a:rPr lang="tr-TR" sz="2000" dirty="0" smtClean="0"/>
              <a:t>ölüm </a:t>
            </a:r>
            <a:r>
              <a:rPr lang="tr-TR" sz="2000" dirty="0"/>
              <a:t>neticesinin gerçekleştiği, baştan itibaren </a:t>
            </a:r>
            <a:br>
              <a:rPr lang="tr-TR" sz="2000" dirty="0"/>
            </a:br>
            <a:r>
              <a:rPr lang="tr-TR" sz="2000" dirty="0"/>
              <a:t>doğrudan kastla hareket eden failin, bu hareketinin ayrıca </a:t>
            </a:r>
            <a:br>
              <a:rPr lang="tr-TR" sz="2000" dirty="0"/>
            </a:br>
            <a:r>
              <a:rPr lang="tr-TR" sz="2000" dirty="0"/>
              <a:t>kasten öldürmenin ihmali davranışla gerçekleştirilmesi suçunu </a:t>
            </a:r>
            <a:br>
              <a:rPr lang="tr-TR" sz="2000" dirty="0"/>
            </a:br>
            <a:r>
              <a:rPr lang="tr-TR" sz="2000" dirty="0"/>
              <a:t>gündeme getirmeyeceği, çünkü failin hareketlerinin bir bütün olarak değerlendirildiğinde doğrudan kastla öldürme suçunu oluşturduğu </a:t>
            </a:r>
            <a:br>
              <a:rPr lang="tr-TR" sz="2000" dirty="0"/>
            </a:br>
            <a:r>
              <a:rPr lang="tr-TR" sz="2000" dirty="0"/>
              <a:t>söylenecektir.</a:t>
            </a:r>
          </a:p>
        </p:txBody>
      </p:sp>
      <p:pic>
        <p:nvPicPr>
          <p:cNvPr id="5" name="Resim 4">
            <a:extLst>
              <a:ext uri="{FF2B5EF4-FFF2-40B4-BE49-F238E27FC236}">
                <a16:creationId xmlns:a16="http://schemas.microsoft.com/office/drawing/2014/main" id="{776EE67A-A101-458F-96ED-BA31B69045CF}"/>
              </a:ext>
            </a:extLst>
          </p:cNvPr>
          <p:cNvPicPr>
            <a:picLocks noChangeAspect="1"/>
          </p:cNvPicPr>
          <p:nvPr/>
        </p:nvPicPr>
        <p:blipFill>
          <a:blip r:embed="rId2"/>
          <a:stretch>
            <a:fillRect/>
          </a:stretch>
        </p:blipFill>
        <p:spPr>
          <a:xfrm>
            <a:off x="8739422" y="1384209"/>
            <a:ext cx="3257550" cy="5676900"/>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813202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493E8D-23DC-4727-9BE8-80143D4A2490}"/>
              </a:ext>
            </a:extLst>
          </p:cNvPr>
          <p:cNvSpPr>
            <a:spLocks noGrp="1"/>
          </p:cNvSpPr>
          <p:nvPr>
            <p:ph type="title"/>
          </p:nvPr>
        </p:nvSpPr>
        <p:spPr/>
        <p:txBody>
          <a:bodyPr/>
          <a:lstStyle/>
          <a:p>
            <a:r>
              <a:rPr lang="tr-TR" dirty="0">
                <a:solidFill>
                  <a:srgbClr val="FFFFFF"/>
                </a:solidFill>
              </a:rPr>
              <a:t>12.5. Taksir-Bilinçli Taksir, Kast-Olası Kast</a:t>
            </a:r>
            <a:endParaRPr lang="tr-TR" dirty="0"/>
          </a:p>
        </p:txBody>
      </p:sp>
      <p:sp>
        <p:nvSpPr>
          <p:cNvPr id="3" name="Metin Yer Tutucusu 2">
            <a:extLst>
              <a:ext uri="{FF2B5EF4-FFF2-40B4-BE49-F238E27FC236}">
                <a16:creationId xmlns:a16="http://schemas.microsoft.com/office/drawing/2014/main" id="{C0E71FDB-A88F-465F-916F-8BCD429AB6EC}"/>
              </a:ext>
            </a:extLst>
          </p:cNvPr>
          <p:cNvSpPr>
            <a:spLocks noGrp="1"/>
          </p:cNvSpPr>
          <p:nvPr>
            <p:ph type="body" idx="1"/>
          </p:nvPr>
        </p:nvSpPr>
        <p:spPr>
          <a:xfrm>
            <a:off x="838200" y="1459656"/>
            <a:ext cx="7166548" cy="4792754"/>
          </a:xfrm>
        </p:spPr>
        <p:txBody>
          <a:bodyPr>
            <a:noAutofit/>
          </a:bodyPr>
          <a:lstStyle/>
          <a:p>
            <a:pPr marL="114300" indent="0">
              <a:buNone/>
            </a:pPr>
            <a:r>
              <a:rPr lang="tr-TR" sz="2000" dirty="0"/>
              <a:t>Kanunda suç olarak tanımlanan suçun neticesinin ne olduğu, bu neticenin somut olayda failin davranışı ile öngörülüp öngörülemeyeceği, sonrasında failin öngörülebilir olan bu neticeyi somut olayda </a:t>
            </a:r>
            <a:r>
              <a:rPr lang="tr-TR" sz="2000" dirty="0" err="1"/>
              <a:t>subjektif</a:t>
            </a:r>
            <a:r>
              <a:rPr lang="tr-TR" sz="2000" dirty="0"/>
              <a:t> olarak yapılacak değerlendirmede öngörüp öngörmediği, öngörmemişse adi/basit taksirin </a:t>
            </a:r>
            <a:r>
              <a:rPr lang="tr-TR" sz="2000" dirty="0" err="1"/>
              <a:t>sözkonusu</a:t>
            </a:r>
            <a:r>
              <a:rPr lang="tr-TR" sz="2000" dirty="0"/>
              <a:t> olduğu, öngörmüşse, bu öngörüsünden sonra hareketlerini nasıl şekillendirdiği, eğer bu öngörüsüne aldırış etmeyerek, gerçekleşme ihtimali olan neticelerin gerçekleşmesini umursamayarak, gerçekleşmesine kayıtsız kalarak, olursa olsun diyerek hareket ederse olası kastın varlığını; eğer, öngörüsüne karşın neticenin gerçekleşmeyeceğine dair kendisine duyduğu hayat tecrübelerinden gelen güveni olduğunda, neticenin gerçekleşmesini istemediğinde, neticenin gerçekleşmemesi için çaba sarf ettiğinde bilinçli taksirin varlığını düşünmek gerekir.</a:t>
            </a:r>
          </a:p>
        </p:txBody>
      </p:sp>
      <p:pic>
        <p:nvPicPr>
          <p:cNvPr id="6" name="Resim 5">
            <a:extLst>
              <a:ext uri="{FF2B5EF4-FFF2-40B4-BE49-F238E27FC236}">
                <a16:creationId xmlns:a16="http://schemas.microsoft.com/office/drawing/2014/main" id="{CD36F8AC-893E-41CF-BB6C-1BB36D89C45B}"/>
              </a:ext>
            </a:extLst>
          </p:cNvPr>
          <p:cNvPicPr>
            <a:picLocks noChangeAspect="1"/>
          </p:cNvPicPr>
          <p:nvPr/>
        </p:nvPicPr>
        <p:blipFill>
          <a:blip r:embed="rId2"/>
          <a:stretch>
            <a:fillRect/>
          </a:stretch>
        </p:blipFill>
        <p:spPr>
          <a:xfrm>
            <a:off x="7854846" y="1965578"/>
            <a:ext cx="4472065" cy="4286832"/>
          </a:xfrm>
          <a:prstGeom prst="rect">
            <a:avLst/>
          </a:prstGeom>
        </p:spPr>
      </p:pic>
      <p:sp>
        <p:nvSpPr>
          <p:cNvPr id="5" name="Dikdörtgen 4">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17424881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3D6794C-AB0B-4943-A5EB-7D4609CBA1F1}"/>
              </a:ext>
            </a:extLst>
          </p:cNvPr>
          <p:cNvSpPr>
            <a:spLocks noGrp="1"/>
          </p:cNvSpPr>
          <p:nvPr>
            <p:ph type="title"/>
          </p:nvPr>
        </p:nvSpPr>
        <p:spPr/>
        <p:txBody>
          <a:bodyPr/>
          <a:lstStyle/>
          <a:p>
            <a:r>
              <a:rPr lang="tr-TR" dirty="0"/>
              <a:t>12.6. İşverenin Ceza Hukuku Sorumluluğu </a:t>
            </a:r>
          </a:p>
        </p:txBody>
      </p:sp>
      <p:pic>
        <p:nvPicPr>
          <p:cNvPr id="5" name="Resim 4">
            <a:extLst>
              <a:ext uri="{FF2B5EF4-FFF2-40B4-BE49-F238E27FC236}">
                <a16:creationId xmlns:a16="http://schemas.microsoft.com/office/drawing/2014/main" id="{65E8E6F8-5D5E-422F-90E0-74CCC95D1036}"/>
              </a:ext>
            </a:extLst>
          </p:cNvPr>
          <p:cNvPicPr>
            <a:picLocks noChangeAspect="1"/>
          </p:cNvPicPr>
          <p:nvPr/>
        </p:nvPicPr>
        <p:blipFill>
          <a:blip r:embed="rId2"/>
          <a:stretch>
            <a:fillRect/>
          </a:stretch>
        </p:blipFill>
        <p:spPr>
          <a:xfrm>
            <a:off x="896460" y="1605295"/>
            <a:ext cx="4500000" cy="5358990"/>
          </a:xfrm>
          <a:prstGeom prst="rect">
            <a:avLst/>
          </a:prstGeom>
        </p:spPr>
      </p:pic>
      <p:sp>
        <p:nvSpPr>
          <p:cNvPr id="6" name="Dikdörtgen 5">
            <a:extLst>
              <a:ext uri="{FF2B5EF4-FFF2-40B4-BE49-F238E27FC236}">
                <a16:creationId xmlns:a16="http://schemas.microsoft.com/office/drawing/2014/main" id="{8D56ECB1-4CED-44A0-AC94-5727C823CF69}"/>
              </a:ext>
            </a:extLst>
          </p:cNvPr>
          <p:cNvSpPr/>
          <p:nvPr/>
        </p:nvSpPr>
        <p:spPr>
          <a:xfrm>
            <a:off x="1590471" y="2461176"/>
            <a:ext cx="3286329" cy="3139321"/>
          </a:xfrm>
          <a:prstGeom prst="rect">
            <a:avLst/>
          </a:prstGeom>
        </p:spPr>
        <p:txBody>
          <a:bodyPr wrap="square">
            <a:spAutoFit/>
          </a:bodyPr>
          <a:lstStyle/>
          <a:p>
            <a:r>
              <a:rPr lang="tr-TR" sz="1800" b="1" dirty="0">
                <a:latin typeface="Calibri" panose="020F0502020204030204" pitchFamily="34" charset="0"/>
                <a:ea typeface="Calibri" panose="020F0502020204030204" pitchFamily="34" charset="0"/>
                <a:cs typeface="Calibri" panose="020F0502020204030204" pitchFamily="34" charset="0"/>
              </a:rPr>
              <a:t>TCK’ya göre, </a:t>
            </a:r>
            <a:r>
              <a:rPr lang="tr-TR" sz="1800" dirty="0">
                <a:latin typeface="Calibri" panose="020F0502020204030204" pitchFamily="34" charset="0"/>
                <a:ea typeface="Calibri" panose="020F0502020204030204" pitchFamily="34" charset="0"/>
                <a:cs typeface="Calibri" panose="020F0502020204030204" pitchFamily="34" charset="0"/>
              </a:rPr>
              <a:t>taksirle bir insanın ölümüne neden olan kişi, 2 yıldan 6 yıla kadar hapis cezasıyla cezalandırılır. Fiil, birden fazla insanın ölümüne ya da birden fazla kişinin ölümü ile birlikte bir veya birden fazla kişinin yaralanmasına neden olmuş ise, 2 yıldan 15 yıla kadar</a:t>
            </a:r>
          </a:p>
          <a:p>
            <a:r>
              <a:rPr lang="tr-TR" sz="1800" dirty="0">
                <a:latin typeface="Calibri" panose="020F0502020204030204" pitchFamily="34" charset="0"/>
                <a:ea typeface="Calibri" panose="020F0502020204030204" pitchFamily="34" charset="0"/>
                <a:cs typeface="Calibri" panose="020F0502020204030204" pitchFamily="34" charset="0"/>
              </a:rPr>
              <a:t>hapis cezasına çarptırılır hükmünü içermektedir.</a:t>
            </a:r>
          </a:p>
        </p:txBody>
      </p:sp>
      <p:sp>
        <p:nvSpPr>
          <p:cNvPr id="7" name="Dikdörtgen 6">
            <a:extLst>
              <a:ext uri="{FF2B5EF4-FFF2-40B4-BE49-F238E27FC236}">
                <a16:creationId xmlns:a16="http://schemas.microsoft.com/office/drawing/2014/main" id="{30894446-4DFD-4A64-9E50-4699C008C585}"/>
              </a:ext>
            </a:extLst>
          </p:cNvPr>
          <p:cNvSpPr/>
          <p:nvPr/>
        </p:nvSpPr>
        <p:spPr>
          <a:xfrm>
            <a:off x="5806190" y="2840474"/>
            <a:ext cx="5706256" cy="1938992"/>
          </a:xfrm>
          <a:prstGeom prst="rect">
            <a:avLst/>
          </a:prstGeom>
        </p:spPr>
        <p:txBody>
          <a:bodyPr wrap="square">
            <a:spAutoFit/>
          </a:bodyPr>
          <a:lstStyle/>
          <a:p>
            <a:r>
              <a:rPr lang="tr-TR" sz="2000" b="1" dirty="0">
                <a:latin typeface="Calibri" panose="020F0502020204030204" pitchFamily="34" charset="0"/>
                <a:ea typeface="Calibri" panose="020F0502020204030204" pitchFamily="34" charset="0"/>
                <a:cs typeface="Calibri" panose="020F0502020204030204" pitchFamily="34" charset="0"/>
              </a:rPr>
              <a:t>Taksir, </a:t>
            </a:r>
            <a:r>
              <a:rPr lang="tr-TR" sz="2000" dirty="0">
                <a:latin typeface="Calibri" panose="020F0502020204030204" pitchFamily="34" charset="0"/>
                <a:ea typeface="Calibri" panose="020F0502020204030204" pitchFamily="34" charset="0"/>
                <a:cs typeface="Calibri" panose="020F0502020204030204" pitchFamily="34" charset="0"/>
              </a:rPr>
              <a:t>dikkat ve özen yükümlülüğüne aykırılık dolayısıyla bir davranışın suçun kanuni tarafında belirtilen neticesi öngörülmeyerek gerçekleştirilmesidir. İşverenin iş sağlığı ve güvenliği kurallarına uymaması başlı başına taksir olup ceza sorumluluğu gerektirmektedir.</a:t>
            </a:r>
          </a:p>
        </p:txBody>
      </p:sp>
      <p:sp>
        <p:nvSpPr>
          <p:cNvPr id="8" name="Dikdörtgen 7">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1866027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4"/>
          <p:cNvSpPr txBox="1">
            <a:spLocks noGrp="1"/>
          </p:cNvSpPr>
          <p:nvPr>
            <p:ph type="title"/>
          </p:nvPr>
        </p:nvSpPr>
        <p:spPr>
          <a:xfrm>
            <a:off x="208548" y="605590"/>
            <a:ext cx="8823158" cy="49730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600"/>
              <a:buFont typeface="Calibri"/>
              <a:buNone/>
            </a:pPr>
            <a:r>
              <a:rPr lang="tr-TR" dirty="0"/>
              <a:t>12.1. İş Sağlığı ve Güvenliğinden Doğan Hukuki Sorumluluk</a:t>
            </a:r>
            <a:endParaRPr dirty="0"/>
          </a:p>
        </p:txBody>
      </p:sp>
      <p:sp>
        <p:nvSpPr>
          <p:cNvPr id="137" name="Google Shape;137;p4"/>
          <p:cNvSpPr txBox="1">
            <a:spLocks noGrp="1"/>
          </p:cNvSpPr>
          <p:nvPr>
            <p:ph type="body" idx="1"/>
          </p:nvPr>
        </p:nvSpPr>
        <p:spPr>
          <a:xfrm>
            <a:off x="838199" y="1384209"/>
            <a:ext cx="10599295" cy="4792754"/>
          </a:xfrm>
          <a:prstGeom prst="rect">
            <a:avLst/>
          </a:prstGeom>
          <a:noFill/>
          <a:ln>
            <a:noFill/>
          </a:ln>
        </p:spPr>
        <p:txBody>
          <a:bodyPr spcFirstLastPara="1" wrap="square" lIns="91425" tIns="45700" rIns="91425" bIns="45700" anchor="t" anchorCtr="0">
            <a:normAutofit/>
          </a:bodyPr>
          <a:lstStyle/>
          <a:p>
            <a:pPr marL="0" lvl="0" indent="-76200">
              <a:spcBef>
                <a:spcPts val="600"/>
              </a:spcBef>
              <a:spcAft>
                <a:spcPts val="1200"/>
              </a:spcAft>
              <a:buSzPts val="2400"/>
              <a:buNone/>
            </a:pPr>
            <a:r>
              <a:rPr lang="tr-TR" sz="2200" dirty="0">
                <a:latin typeface="Calibri" panose="020F0502020204030204" pitchFamily="34" charset="0"/>
                <a:ea typeface="Calibri" panose="020F0502020204030204" pitchFamily="34" charset="0"/>
                <a:cs typeface="Calibri" panose="020F0502020204030204" pitchFamily="34" charset="0"/>
              </a:rPr>
              <a:t>İş sağlığı ve güvenliği önlemlerine ilişkin düzenlemelerin ihlali ve çalışanın beden ve ruh bütünlüğünün korunması için «gerekli olanın» yapılmaması nedeniyle beden ve ruh bütünlüğünün hukuka aykırı olarak ihlal olunan çalışan veya ölümü halinde destekleri karşısında hem işverenin, hem de Sosyal Güvenlik Kurumunun sorumluluğu doğmaktadır.</a:t>
            </a:r>
          </a:p>
          <a:p>
            <a:pPr marL="0" lvl="0" indent="-76200">
              <a:spcBef>
                <a:spcPts val="600"/>
              </a:spcBef>
              <a:spcAft>
                <a:spcPts val="1200"/>
              </a:spcAft>
              <a:buSzPts val="2400"/>
              <a:buNone/>
            </a:pPr>
            <a:r>
              <a:rPr lang="tr-TR" sz="2200" dirty="0" smtClean="0">
                <a:latin typeface="Calibri" panose="020F0502020204030204" pitchFamily="34" charset="0"/>
                <a:ea typeface="Calibri" panose="020F0502020204030204" pitchFamily="34" charset="0"/>
                <a:cs typeface="Calibri" panose="020F0502020204030204" pitchFamily="34" charset="0"/>
              </a:rPr>
              <a:t>İşverenin </a:t>
            </a:r>
            <a:r>
              <a:rPr lang="tr-TR" sz="2200" dirty="0">
                <a:latin typeface="Calibri" panose="020F0502020204030204" pitchFamily="34" charset="0"/>
                <a:ea typeface="Calibri" panose="020F0502020204030204" pitchFamily="34" charset="0"/>
                <a:cs typeface="Calibri" panose="020F0502020204030204" pitchFamily="34" charset="0"/>
              </a:rPr>
              <a:t>hukuki sorumluluğu özel hukuktan doğarken,</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err="1">
                <a:latin typeface="Calibri" panose="020F0502020204030204" pitchFamily="34" charset="0"/>
                <a:ea typeface="Calibri" panose="020F0502020204030204" pitchFamily="34" charset="0"/>
                <a:cs typeface="Calibri" panose="020F0502020204030204" pitchFamily="34" charset="0"/>
              </a:rPr>
              <a:t>SGK’nın</a:t>
            </a:r>
            <a:r>
              <a:rPr lang="tr-TR" sz="2200" dirty="0">
                <a:latin typeface="Calibri" panose="020F0502020204030204" pitchFamily="34" charset="0"/>
                <a:ea typeface="Calibri" panose="020F0502020204030204" pitchFamily="34" charset="0"/>
                <a:cs typeface="Calibri" panose="020F0502020204030204" pitchFamily="34" charset="0"/>
              </a:rPr>
              <a:t> sorumluluğu kamu hukukundan doğmaktadır.</a:t>
            </a:r>
            <a:endParaRPr sz="2200" dirty="0">
              <a:latin typeface="Calibri" panose="020F0502020204030204" pitchFamily="34" charset="0"/>
              <a:ea typeface="Calibri" panose="020F0502020204030204" pitchFamily="34" charset="0"/>
              <a:cs typeface="Calibri" panose="020F0502020204030204" pitchFamily="34" charset="0"/>
            </a:endParaRPr>
          </a:p>
        </p:txBody>
      </p:sp>
      <p:sp>
        <p:nvSpPr>
          <p:cNvPr id="138" name="Google Shape;138;p4"/>
          <p:cNvSpPr txBox="1"/>
          <p:nvPr/>
        </p:nvSpPr>
        <p:spPr>
          <a:xfrm>
            <a:off x="1579417" y="73217"/>
            <a:ext cx="9171709" cy="497307"/>
          </a:xfrm>
          <a:prstGeom prst="rect">
            <a:avLst/>
          </a:prstGeom>
          <a:noFill/>
          <a:ln>
            <a:noFill/>
          </a:ln>
        </p:spPr>
        <p:txBody>
          <a:bodyPr spcFirstLastPara="1" wrap="square" lIns="91425" tIns="45700" rIns="91425" bIns="45700" anchor="ctr" anchorCtr="0">
            <a:noAutofit/>
          </a:bodyPr>
          <a:lstStyle/>
          <a:p>
            <a:pPr lvl="0">
              <a:lnSpc>
                <a:spcPct val="90000"/>
              </a:lnSpc>
              <a:buClr>
                <a:srgbClr val="E6272D"/>
              </a:buClr>
              <a:buSzPts val="2600"/>
            </a:pPr>
            <a:endParaRPr lang="tr-TR" sz="2200" b="1" i="0" u="none" strike="noStrike" cap="none" dirty="0">
              <a:solidFill>
                <a:srgbClr val="E6272D"/>
              </a:solidFill>
              <a:latin typeface="Calibri"/>
              <a:ea typeface="Calibri"/>
              <a:cs typeface="Calibri"/>
              <a:sym typeface="Calibri"/>
            </a:endParaRPr>
          </a:p>
        </p:txBody>
      </p:sp>
      <p:sp>
        <p:nvSpPr>
          <p:cNvPr id="3" name="Dikdörtgen 2">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pic>
        <p:nvPicPr>
          <p:cNvPr id="4" name="Resim 3">
            <a:extLst>
              <a:ext uri="{FF2B5EF4-FFF2-40B4-BE49-F238E27FC236}">
                <a16:creationId xmlns:a16="http://schemas.microsoft.com/office/drawing/2014/main" id="{864462D2-370A-46E7-9535-DC7DA7D0D946}"/>
              </a:ext>
            </a:extLst>
          </p:cNvPr>
          <p:cNvPicPr>
            <a:picLocks noChangeAspect="1"/>
          </p:cNvPicPr>
          <p:nvPr/>
        </p:nvPicPr>
        <p:blipFill>
          <a:blip r:embed="rId3"/>
          <a:stretch>
            <a:fillRect/>
          </a:stretch>
        </p:blipFill>
        <p:spPr>
          <a:xfrm>
            <a:off x="7654961" y="2758190"/>
            <a:ext cx="4537039" cy="409981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CC221C-84AF-4DA6-87D0-887449629F48}"/>
              </a:ext>
            </a:extLst>
          </p:cNvPr>
          <p:cNvSpPr>
            <a:spLocks noGrp="1"/>
          </p:cNvSpPr>
          <p:nvPr>
            <p:ph type="title"/>
          </p:nvPr>
        </p:nvSpPr>
        <p:spPr/>
        <p:txBody>
          <a:bodyPr/>
          <a:lstStyle/>
          <a:p>
            <a:r>
              <a:rPr lang="tr-TR" dirty="0">
                <a:solidFill>
                  <a:srgbClr val="FFFFFF"/>
                </a:solidFill>
              </a:rPr>
              <a:t>12.6. İşverenin Ceza Hukuku Sorumluluğu </a:t>
            </a:r>
            <a:endParaRPr lang="tr-TR" dirty="0"/>
          </a:p>
        </p:txBody>
      </p:sp>
      <p:sp>
        <p:nvSpPr>
          <p:cNvPr id="3" name="Metin Yer Tutucusu 2">
            <a:extLst>
              <a:ext uri="{FF2B5EF4-FFF2-40B4-BE49-F238E27FC236}">
                <a16:creationId xmlns:a16="http://schemas.microsoft.com/office/drawing/2014/main" id="{7D48BB32-CBEF-464F-9528-83F02C4D7AAE}"/>
              </a:ext>
            </a:extLst>
          </p:cNvPr>
          <p:cNvSpPr>
            <a:spLocks noGrp="1"/>
          </p:cNvSpPr>
          <p:nvPr>
            <p:ph type="body" idx="1"/>
          </p:nvPr>
        </p:nvSpPr>
        <p:spPr/>
        <p:txBody>
          <a:bodyPr>
            <a:normAutofit/>
          </a:bodyPr>
          <a:lstStyle/>
          <a:p>
            <a:pPr>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Taksirle işlenen suçlarda davranışın kusur oranı önemlidir. Çünkü kusur cezanın verilmesinde önemli bir unsurdur. Hukuki sorumluluktaki kusur değerlendirmesiyle cezai sorumluluktaki kusur değerlendirmesi farklıdır. Cezai sorumlulukta kusur dar yorumlanmaktadır.</a:t>
            </a:r>
          </a:p>
          <a:p>
            <a:pPr>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İş sağlığı ve güvenliği tedbirlerinin alınmamış </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olması nedeniyle iş kazası ve </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meslek hastalığının ortaya çıkmasında</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bir başka suç, taksirle adam yaralamadır. </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Yaralama suçunun cezası 3 aydan</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 bir yıla kadar hapistir.</a:t>
            </a:r>
          </a:p>
          <a:p>
            <a:pPr>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Taksirle yaralama fiili birden fazla kişinin </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yaralanmasına neden olmuş ise </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6 aydan 3 yıla kadar hapis cezası </a:t>
            </a:r>
            <a:br>
              <a:rPr lang="tr-TR" sz="2200" dirty="0">
                <a:latin typeface="Calibri" panose="020F0502020204030204" pitchFamily="34" charset="0"/>
                <a:ea typeface="Calibri" panose="020F0502020204030204" pitchFamily="34" charset="0"/>
                <a:cs typeface="Calibri" panose="020F0502020204030204" pitchFamily="34" charset="0"/>
              </a:rPr>
            </a:br>
            <a:r>
              <a:rPr lang="tr-TR" sz="2200" dirty="0">
                <a:latin typeface="Calibri" panose="020F0502020204030204" pitchFamily="34" charset="0"/>
                <a:ea typeface="Calibri" panose="020F0502020204030204" pitchFamily="34" charset="0"/>
                <a:cs typeface="Calibri" panose="020F0502020204030204" pitchFamily="34" charset="0"/>
              </a:rPr>
              <a:t>söz konusu olur.</a:t>
            </a:r>
          </a:p>
        </p:txBody>
      </p:sp>
      <p:pic>
        <p:nvPicPr>
          <p:cNvPr id="5" name="Resim 4">
            <a:extLst>
              <a:ext uri="{FF2B5EF4-FFF2-40B4-BE49-F238E27FC236}">
                <a16:creationId xmlns:a16="http://schemas.microsoft.com/office/drawing/2014/main" id="{E36B34EB-5D74-4ADA-8208-892094881409}"/>
              </a:ext>
            </a:extLst>
          </p:cNvPr>
          <p:cNvPicPr>
            <a:picLocks noChangeAspect="1"/>
          </p:cNvPicPr>
          <p:nvPr/>
        </p:nvPicPr>
        <p:blipFill>
          <a:blip r:embed="rId2"/>
          <a:stretch>
            <a:fillRect/>
          </a:stretch>
        </p:blipFill>
        <p:spPr>
          <a:xfrm>
            <a:off x="5878931" y="2650994"/>
            <a:ext cx="6305550" cy="4733925"/>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8792831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6E5BB3-C5E6-49DA-A628-8D66B18F1DEA}"/>
              </a:ext>
            </a:extLst>
          </p:cNvPr>
          <p:cNvSpPr>
            <a:spLocks noGrp="1"/>
          </p:cNvSpPr>
          <p:nvPr>
            <p:ph type="title"/>
          </p:nvPr>
        </p:nvSpPr>
        <p:spPr/>
        <p:txBody>
          <a:bodyPr/>
          <a:lstStyle/>
          <a:p>
            <a:r>
              <a:rPr lang="tr-TR" dirty="0">
                <a:solidFill>
                  <a:srgbClr val="FFFFFF"/>
                </a:solidFill>
              </a:rPr>
              <a:t>12.6. İşverenin Ceza Hukuku Sorumluluğu </a:t>
            </a:r>
            <a:endParaRPr lang="tr-TR" dirty="0"/>
          </a:p>
        </p:txBody>
      </p:sp>
      <p:sp>
        <p:nvSpPr>
          <p:cNvPr id="3" name="Metin Yer Tutucusu 2">
            <a:extLst>
              <a:ext uri="{FF2B5EF4-FFF2-40B4-BE49-F238E27FC236}">
                <a16:creationId xmlns:a16="http://schemas.microsoft.com/office/drawing/2014/main" id="{E7955713-8C22-4A8D-A3DF-AF9A9AFA76A0}"/>
              </a:ext>
            </a:extLst>
          </p:cNvPr>
          <p:cNvSpPr>
            <a:spLocks noGrp="1"/>
          </p:cNvSpPr>
          <p:nvPr>
            <p:ph type="body" idx="1"/>
          </p:nvPr>
        </p:nvSpPr>
        <p:spPr/>
        <p:txBody>
          <a:bodyPr/>
          <a:lstStyle/>
          <a:p>
            <a:pPr marL="0" indent="0">
              <a:lnSpc>
                <a:spcPct val="100000"/>
              </a:lnSpc>
              <a:spcBef>
                <a:spcPts val="600"/>
              </a:spcBef>
              <a:spcAft>
                <a:spcPts val="1200"/>
              </a:spcAft>
              <a:buNone/>
            </a:pPr>
            <a:r>
              <a:rPr lang="tr-TR" dirty="0"/>
              <a:t>Taksirle yaralama suçu şikayete bağlıdır. Zarar </a:t>
            </a:r>
            <a:r>
              <a:rPr lang="tr-TR" dirty="0" smtClean="0"/>
              <a:t>görenin ölümü </a:t>
            </a:r>
            <a:r>
              <a:rPr lang="tr-TR" dirty="0"/>
              <a:t>halinde yakınlarının şikayeti gereklidir. </a:t>
            </a:r>
            <a:r>
              <a:rPr lang="tr-TR" dirty="0" smtClean="0"/>
              <a:t>Bilinçli taksir </a:t>
            </a:r>
            <a:r>
              <a:rPr lang="tr-TR" dirty="0"/>
              <a:t>söz konusu ise şikayet şartı aranmaz. </a:t>
            </a:r>
            <a:r>
              <a:rPr lang="tr-TR" dirty="0" smtClean="0"/>
              <a:t>İşveren veya </a:t>
            </a:r>
            <a:r>
              <a:rPr lang="tr-TR" dirty="0"/>
              <a:t>işveren vekili ile çalışanın ceza sorumluluğu </a:t>
            </a:r>
            <a:r>
              <a:rPr lang="tr-TR" dirty="0" smtClean="0"/>
              <a:t>bu çerçevede </a:t>
            </a:r>
            <a:r>
              <a:rPr lang="tr-TR" dirty="0"/>
              <a:t>ortaya çıkmaktadır.</a:t>
            </a:r>
          </a:p>
        </p:txBody>
      </p:sp>
      <p:pic>
        <p:nvPicPr>
          <p:cNvPr id="5" name="Resim 4">
            <a:extLst>
              <a:ext uri="{FF2B5EF4-FFF2-40B4-BE49-F238E27FC236}">
                <a16:creationId xmlns:a16="http://schemas.microsoft.com/office/drawing/2014/main" id="{9196562C-532D-4598-8308-643E35199C77}"/>
              </a:ext>
            </a:extLst>
          </p:cNvPr>
          <p:cNvPicPr>
            <a:picLocks noChangeAspect="1"/>
          </p:cNvPicPr>
          <p:nvPr/>
        </p:nvPicPr>
        <p:blipFill rotWithShape="1">
          <a:blip r:embed="rId2"/>
          <a:srcRect l="6807" t="14941" r="33857" b="4700"/>
          <a:stretch/>
        </p:blipFill>
        <p:spPr>
          <a:xfrm>
            <a:off x="8460509" y="2613891"/>
            <a:ext cx="3140363" cy="4027055"/>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423438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a:spLocks noGrp="1"/>
          </p:cNvSpPr>
          <p:nvPr>
            <p:ph type="body" idx="1"/>
          </p:nvPr>
        </p:nvSpPr>
        <p:spPr>
          <a:xfrm>
            <a:off x="838200" y="1384209"/>
            <a:ext cx="10668000" cy="4792754"/>
          </a:xfrm>
          <a:prstGeom prst="rect">
            <a:avLst/>
          </a:prstGeom>
          <a:noFill/>
          <a:ln>
            <a:noFill/>
          </a:ln>
        </p:spPr>
        <p:txBody>
          <a:bodyPr spcFirstLastPara="1" wrap="square" lIns="91425" tIns="45700" rIns="91425" bIns="45700" anchor="t" anchorCtr="0">
            <a:noAutofit/>
          </a:bodyPr>
          <a:lstStyle/>
          <a:p>
            <a:pPr marL="76200" indent="0" algn="l">
              <a:buNone/>
            </a:pPr>
            <a:r>
              <a:rPr lang="tr-TR" sz="2200" dirty="0">
                <a:latin typeface="Calibri" panose="020F0502020204030204" pitchFamily="34" charset="0"/>
                <a:ea typeface="Calibri" panose="020F0502020204030204" pitchFamily="34" charset="0"/>
                <a:cs typeface="Calibri" panose="020F0502020204030204" pitchFamily="34" charset="0"/>
              </a:rPr>
              <a:t>İş sağlığı ve güvenliğinde </a:t>
            </a:r>
            <a:r>
              <a:rPr lang="tr-TR" sz="2200" b="1" dirty="0">
                <a:latin typeface="Calibri" panose="020F0502020204030204" pitchFamily="34" charset="0"/>
                <a:ea typeface="Calibri" panose="020F0502020204030204" pitchFamily="34" charset="0"/>
                <a:cs typeface="Calibri" panose="020F0502020204030204" pitchFamily="34" charset="0"/>
              </a:rPr>
              <a:t>hukuki sorumluluk</a:t>
            </a:r>
            <a:r>
              <a:rPr lang="tr-TR" sz="2200" dirty="0">
                <a:latin typeface="Calibri" panose="020F0502020204030204" pitchFamily="34" charset="0"/>
                <a:ea typeface="Calibri" panose="020F0502020204030204" pitchFamily="34" charset="0"/>
                <a:cs typeface="Calibri" panose="020F0502020204030204" pitchFamily="34" charset="0"/>
              </a:rPr>
              <a:t>, iş kazası veya meslek hastalığı sonucu ortaya çıkan zararın tazmin edilmesini ifade eder. Bu durumda hem </a:t>
            </a:r>
            <a:r>
              <a:rPr lang="tr-TR" sz="2200" b="1" dirty="0">
                <a:latin typeface="Calibri" panose="020F0502020204030204" pitchFamily="34" charset="0"/>
                <a:ea typeface="Calibri" panose="020F0502020204030204" pitchFamily="34" charset="0"/>
                <a:cs typeface="Calibri" panose="020F0502020204030204" pitchFamily="34" charset="0"/>
              </a:rPr>
              <a:t>işveren</a:t>
            </a:r>
            <a:r>
              <a:rPr lang="tr-TR" sz="2200" dirty="0">
                <a:latin typeface="Calibri" panose="020F0502020204030204" pitchFamily="34" charset="0"/>
                <a:ea typeface="Calibri" panose="020F0502020204030204" pitchFamily="34" charset="0"/>
                <a:cs typeface="Calibri" panose="020F0502020204030204" pitchFamily="34" charset="0"/>
              </a:rPr>
              <a:t> hem de </a:t>
            </a:r>
            <a:r>
              <a:rPr lang="tr-TR" sz="2200" b="1" dirty="0">
                <a:latin typeface="Calibri" panose="020F0502020204030204" pitchFamily="34" charset="0"/>
                <a:ea typeface="Calibri" panose="020F0502020204030204" pitchFamily="34" charset="0"/>
                <a:cs typeface="Calibri" panose="020F0502020204030204" pitchFamily="34" charset="0"/>
              </a:rPr>
              <a:t>SGK</a:t>
            </a:r>
            <a:r>
              <a:rPr lang="tr-TR" sz="2200" dirty="0">
                <a:latin typeface="Calibri" panose="020F0502020204030204" pitchFamily="34" charset="0"/>
                <a:ea typeface="Calibri" panose="020F0502020204030204" pitchFamily="34" charset="0"/>
                <a:cs typeface="Calibri" panose="020F0502020204030204" pitchFamily="34" charset="0"/>
              </a:rPr>
              <a:t> sorumludur; SGK zararın bir kısmını karşılar, kalan kısmı işveren öder. İşverenin sorumluluğu genel olarak </a:t>
            </a:r>
            <a:r>
              <a:rPr lang="tr-TR" sz="2200" b="1" dirty="0">
                <a:latin typeface="Calibri" panose="020F0502020204030204" pitchFamily="34" charset="0"/>
                <a:ea typeface="Calibri" panose="020F0502020204030204" pitchFamily="34" charset="0"/>
                <a:cs typeface="Calibri" panose="020F0502020204030204" pitchFamily="34" charset="0"/>
              </a:rPr>
              <a:t>kusur sorumluluğu</a:t>
            </a:r>
            <a:r>
              <a:rPr lang="tr-TR" sz="2200" dirty="0">
                <a:latin typeface="Calibri" panose="020F0502020204030204" pitchFamily="34" charset="0"/>
                <a:ea typeface="Calibri" panose="020F0502020204030204" pitchFamily="34" charset="0"/>
                <a:cs typeface="Calibri" panose="020F0502020204030204" pitchFamily="34" charset="0"/>
              </a:rPr>
              <a:t> kabul edilir. </a:t>
            </a:r>
          </a:p>
          <a:p>
            <a:pPr marL="76200" indent="0" algn="l">
              <a:buNone/>
            </a:pPr>
            <a:r>
              <a:rPr lang="tr-TR" sz="2200" dirty="0">
                <a:latin typeface="Calibri" panose="020F0502020204030204" pitchFamily="34" charset="0"/>
                <a:ea typeface="Calibri" panose="020F0502020204030204" pitchFamily="34" charset="0"/>
                <a:cs typeface="Calibri" panose="020F0502020204030204" pitchFamily="34" charset="0"/>
              </a:rPr>
              <a:t>SGK, yaptığı ödemeleri bazı durumlarda işverene </a:t>
            </a:r>
            <a:r>
              <a:rPr lang="tr-TR" sz="2200" b="1" dirty="0">
                <a:latin typeface="Calibri" panose="020F0502020204030204" pitchFamily="34" charset="0"/>
                <a:ea typeface="Calibri" panose="020F0502020204030204" pitchFamily="34" charset="0"/>
                <a:cs typeface="Calibri" panose="020F0502020204030204" pitchFamily="34" charset="0"/>
              </a:rPr>
              <a:t>rücu edebilir</a:t>
            </a:r>
            <a:r>
              <a:rPr lang="tr-TR" sz="2200" dirty="0">
                <a:latin typeface="Calibri" panose="020F0502020204030204" pitchFamily="34" charset="0"/>
                <a:ea typeface="Calibri" panose="020F0502020204030204" pitchFamily="34" charset="0"/>
                <a:cs typeface="Calibri" panose="020F0502020204030204" pitchFamily="34" charset="0"/>
              </a:rPr>
              <a:t> (geri talep edebilir). Özellikle işverenin kusuru veya mevzuata aykırı davranışı varsa bu hak kullanılır. </a:t>
            </a:r>
          </a:p>
          <a:p>
            <a:pPr marL="76200" indent="0" algn="l">
              <a:buNone/>
            </a:pPr>
            <a:r>
              <a:rPr lang="tr-TR" sz="2200" b="1" dirty="0">
                <a:latin typeface="Calibri" panose="020F0502020204030204" pitchFamily="34" charset="0"/>
                <a:ea typeface="Calibri" panose="020F0502020204030204" pitchFamily="34" charset="0"/>
                <a:cs typeface="Calibri" panose="020F0502020204030204" pitchFamily="34" charset="0"/>
              </a:rPr>
              <a:t>Ceza sorumluluğu</a:t>
            </a:r>
            <a:r>
              <a:rPr lang="tr-TR" sz="2200" dirty="0">
                <a:latin typeface="Calibri" panose="020F0502020204030204" pitchFamily="34" charset="0"/>
                <a:ea typeface="Calibri" panose="020F0502020204030204" pitchFamily="34" charset="0"/>
                <a:cs typeface="Calibri" panose="020F0502020204030204" pitchFamily="34" charset="0"/>
              </a:rPr>
              <a:t> ise iş kazasında kusuru olan gerçek kişiler için geçerlidir (işveren vekili, çalışan vb.). Tüzel kişilerin ceza sorumluluğu yoktur. </a:t>
            </a:r>
          </a:p>
          <a:p>
            <a:pPr algn="l"/>
            <a:r>
              <a:rPr lang="tr-TR" sz="2200" dirty="0">
                <a:latin typeface="Calibri" panose="020F0502020204030204" pitchFamily="34" charset="0"/>
                <a:ea typeface="Calibri" panose="020F0502020204030204" pitchFamily="34" charset="0"/>
                <a:cs typeface="Calibri" panose="020F0502020204030204" pitchFamily="34" charset="0"/>
              </a:rPr>
              <a:t>Ceza hukukunda kusur türleri:</a:t>
            </a:r>
          </a:p>
          <a:p>
            <a:pPr algn="l">
              <a:buFont typeface="Arial" panose="020B0604020202020204" pitchFamily="34" charset="0"/>
              <a:buChar char="•"/>
            </a:pPr>
            <a:r>
              <a:rPr lang="tr-TR" sz="2200" b="1" dirty="0">
                <a:latin typeface="Calibri" panose="020F0502020204030204" pitchFamily="34" charset="0"/>
                <a:ea typeface="Calibri" panose="020F0502020204030204" pitchFamily="34" charset="0"/>
                <a:cs typeface="Calibri" panose="020F0502020204030204" pitchFamily="34" charset="0"/>
              </a:rPr>
              <a:t>Kast (doğrudan / olası kast)</a:t>
            </a:r>
            <a:endParaRPr lang="tr-TR" sz="2200" dirty="0">
              <a:latin typeface="Calibri" panose="020F0502020204030204" pitchFamily="34" charset="0"/>
              <a:ea typeface="Calibri" panose="020F0502020204030204" pitchFamily="34" charset="0"/>
              <a:cs typeface="Calibri" panose="020F0502020204030204" pitchFamily="34" charset="0"/>
            </a:endParaRPr>
          </a:p>
          <a:p>
            <a:pPr algn="l">
              <a:buFont typeface="Arial" panose="020B0604020202020204" pitchFamily="34" charset="0"/>
              <a:buChar char="•"/>
            </a:pPr>
            <a:r>
              <a:rPr lang="tr-TR" sz="2200" b="1" dirty="0">
                <a:latin typeface="Calibri" panose="020F0502020204030204" pitchFamily="34" charset="0"/>
                <a:ea typeface="Calibri" panose="020F0502020204030204" pitchFamily="34" charset="0"/>
                <a:cs typeface="Calibri" panose="020F0502020204030204" pitchFamily="34" charset="0"/>
              </a:rPr>
              <a:t>Taksir (basit / bilinçli taksir)</a:t>
            </a:r>
            <a:endParaRPr lang="tr-TR" sz="2200" dirty="0">
              <a:latin typeface="Calibri" panose="020F0502020204030204" pitchFamily="34" charset="0"/>
              <a:ea typeface="Calibri" panose="020F0502020204030204" pitchFamily="34" charset="0"/>
              <a:cs typeface="Calibri" panose="020F0502020204030204" pitchFamily="34" charset="0"/>
            </a:endParaRPr>
          </a:p>
          <a:p>
            <a:pPr marL="76200" indent="0" algn="l">
              <a:buNone/>
            </a:pPr>
            <a:r>
              <a:rPr lang="tr-TR" sz="2200" dirty="0">
                <a:latin typeface="Calibri" panose="020F0502020204030204" pitchFamily="34" charset="0"/>
                <a:ea typeface="Calibri" panose="020F0502020204030204" pitchFamily="34" charset="0"/>
                <a:cs typeface="Calibri" panose="020F0502020204030204" pitchFamily="34" charset="0"/>
              </a:rPr>
              <a:t>İş güvenliği önlemlerinin alınmaması genellikle </a:t>
            </a:r>
            <a:r>
              <a:rPr lang="tr-TR" sz="2200" b="1" dirty="0">
                <a:latin typeface="Calibri" panose="020F0502020204030204" pitchFamily="34" charset="0"/>
                <a:ea typeface="Calibri" panose="020F0502020204030204" pitchFamily="34" charset="0"/>
                <a:cs typeface="Calibri" panose="020F0502020204030204" pitchFamily="34" charset="0"/>
              </a:rPr>
              <a:t>taksirli suç</a:t>
            </a:r>
            <a:r>
              <a:rPr lang="tr-TR" sz="2200" dirty="0">
                <a:latin typeface="Calibri" panose="020F0502020204030204" pitchFamily="34" charset="0"/>
                <a:ea typeface="Calibri" panose="020F0502020204030204" pitchFamily="34" charset="0"/>
                <a:cs typeface="Calibri" panose="020F0502020204030204" pitchFamily="34" charset="0"/>
              </a:rPr>
              <a:t> sayılır ve ölüm veya yaralanma halinde hapis cezaları uygulanabilir.</a:t>
            </a:r>
          </a:p>
          <a:p>
            <a:pPr marL="228600" lvl="0" indent="-76200" algn="ctr" rtl="0">
              <a:lnSpc>
                <a:spcPct val="90000"/>
              </a:lnSpc>
              <a:spcBef>
                <a:spcPts val="1000"/>
              </a:spcBef>
              <a:spcAft>
                <a:spcPts val="0"/>
              </a:spcAft>
              <a:buClr>
                <a:schemeClr val="dk1"/>
              </a:buClr>
              <a:buSzPts val="2400"/>
              <a:buNone/>
            </a:pPr>
            <a:endParaRPr sz="2200" dirty="0">
              <a:latin typeface="Calibri" panose="020F0502020204030204" pitchFamily="34" charset="0"/>
              <a:ea typeface="Calibri" panose="020F0502020204030204" pitchFamily="34" charset="0"/>
              <a:cs typeface="Calibri" panose="020F0502020204030204" pitchFamily="34" charset="0"/>
            </a:endParaRPr>
          </a:p>
        </p:txBody>
      </p:sp>
      <p:sp>
        <p:nvSpPr>
          <p:cNvPr id="160" name="Google Shape;160;p7"/>
          <p:cNvSpPr txBox="1">
            <a:spLocks noGrp="1"/>
          </p:cNvSpPr>
          <p:nvPr>
            <p:ph type="title"/>
          </p:nvPr>
        </p:nvSpPr>
        <p:spPr>
          <a:xfrm>
            <a:off x="1717237" y="691270"/>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Özeti</a:t>
            </a:r>
            <a:endParaRPr/>
          </a:p>
        </p:txBody>
      </p:sp>
      <p:sp>
        <p:nvSpPr>
          <p:cNvPr id="5" name="Dikdörtgen 4">
            <a:extLst>
              <a:ext uri="{FF2B5EF4-FFF2-40B4-BE49-F238E27FC236}">
                <a16:creationId xmlns:a16="http://schemas.microsoft.com/office/drawing/2014/main" id="{8DA571F4-2E2A-4C29-BF13-3984706165F4}"/>
              </a:ext>
            </a:extLst>
          </p:cNvPr>
          <p:cNvSpPr/>
          <p:nvPr/>
        </p:nvSpPr>
        <p:spPr>
          <a:xfrm>
            <a:off x="1339273" y="56811"/>
            <a:ext cx="9578109" cy="638636"/>
          </a:xfrm>
          <a:prstGeom prst="rect">
            <a:avLst/>
          </a:prstGeom>
        </p:spPr>
        <p:txBody>
          <a:bodyPr wrap="square">
            <a:spAutoFit/>
          </a:bodyPr>
          <a:lstStyle/>
          <a:p>
            <a:pPr algn="ct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gn="ct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8"/>
          <p:cNvSpPr txBox="1">
            <a:spLocks noGrp="1"/>
          </p:cNvSpPr>
          <p:nvPr>
            <p:ph type="title"/>
          </p:nvPr>
        </p:nvSpPr>
        <p:spPr>
          <a:xfrm>
            <a:off x="1798046" y="708053"/>
            <a:ext cx="8823158" cy="37779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600"/>
              <a:buFont typeface="Calibri"/>
              <a:buNone/>
            </a:pPr>
            <a:r>
              <a:rPr lang="tr-TR"/>
              <a:t>Bölüm Sonu Soruları</a:t>
            </a:r>
            <a:endParaRPr/>
          </a:p>
        </p:txBody>
      </p:sp>
      <p:sp>
        <p:nvSpPr>
          <p:cNvPr id="167" name="Google Shape;167;p8"/>
          <p:cNvSpPr txBox="1">
            <a:spLocks noGrp="1"/>
          </p:cNvSpPr>
          <p:nvPr>
            <p:ph type="body" idx="1"/>
          </p:nvPr>
        </p:nvSpPr>
        <p:spPr>
          <a:xfrm>
            <a:off x="838199" y="1384209"/>
            <a:ext cx="10620375" cy="4792754"/>
          </a:xfrm>
          <a:prstGeom prst="rect">
            <a:avLst/>
          </a:prstGeom>
          <a:noFill/>
          <a:ln>
            <a:noFill/>
          </a:ln>
        </p:spPr>
        <p:txBody>
          <a:bodyPr spcFirstLastPara="1" wrap="square" lIns="91425" tIns="45700" rIns="91425" bIns="45700" anchor="t" anchorCtr="0">
            <a:normAutofit/>
          </a:bodyPr>
          <a:lstStyle/>
          <a:p>
            <a:pPr marL="495300" lvl="0">
              <a:buSzPts val="2400"/>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Bir olayın iş kazası olarak değerlendirilmesi neden önemlidir?</a:t>
            </a:r>
          </a:p>
          <a:p>
            <a:pPr marL="495300" lvl="0">
              <a:buSzPts val="2400"/>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İşveren vekili, iş güvenliği uzmanı ve işyeri hekiminin de iş kazası ve meslek hastalığından dolayı hukuki sorumluluğu söz konusu olabilir mi? Bu soruya cevap verirken hangi ilkeden hareket etmek gerekir? Hangi hukuki düzenleme bu konuda arka plan oluşturur?</a:t>
            </a:r>
          </a:p>
          <a:p>
            <a:pPr marL="495300" lvl="0">
              <a:buSzPts val="2400"/>
              <a:buFont typeface="Wingdings" panose="05000000000000000000" pitchFamily="2" charset="2"/>
              <a:buChar char="Ø"/>
            </a:pPr>
            <a:r>
              <a:rPr lang="tr-TR" sz="2200" dirty="0" err="1">
                <a:latin typeface="Calibri" panose="020F0502020204030204" pitchFamily="34" charset="0"/>
                <a:ea typeface="Calibri" panose="020F0502020204030204" pitchFamily="34" charset="0"/>
                <a:cs typeface="Calibri" panose="020F0502020204030204" pitchFamily="34" charset="0"/>
              </a:rPr>
              <a:t>SGK’nın</a:t>
            </a:r>
            <a:r>
              <a:rPr lang="tr-TR" sz="2200" dirty="0">
                <a:latin typeface="Calibri" panose="020F0502020204030204" pitchFamily="34" charset="0"/>
                <a:ea typeface="Calibri" panose="020F0502020204030204" pitchFamily="34" charset="0"/>
                <a:cs typeface="Calibri" panose="020F0502020204030204" pitchFamily="34" charset="0"/>
              </a:rPr>
              <a:t> işverene rücu hakkı, sosyal güvenlik sistemi açısından nasıl yorumlanmalı?</a:t>
            </a:r>
          </a:p>
          <a:p>
            <a:pPr marL="495300" lvl="0">
              <a:buSzPts val="2400"/>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SGK sigortalıya gelir bağlayıp işverene neden rücu ediyor?</a:t>
            </a:r>
          </a:p>
          <a:p>
            <a:pPr marL="495300" lvl="0">
              <a:buSzPts val="2400"/>
              <a:buFont typeface="Wingdings" panose="05000000000000000000" pitchFamily="2" charset="2"/>
              <a:buChar char="Ø"/>
            </a:pPr>
            <a:r>
              <a:rPr lang="tr-TR" sz="2200" dirty="0" err="1">
                <a:latin typeface="Calibri" panose="020F0502020204030204" pitchFamily="34" charset="0"/>
                <a:ea typeface="Calibri" panose="020F0502020204030204" pitchFamily="34" charset="0"/>
                <a:cs typeface="Calibri" panose="020F0502020204030204" pitchFamily="34" charset="0"/>
              </a:rPr>
              <a:t>SGK’nın</a:t>
            </a:r>
            <a:r>
              <a:rPr lang="tr-TR" sz="2200" dirty="0">
                <a:latin typeface="Calibri" panose="020F0502020204030204" pitchFamily="34" charset="0"/>
                <a:ea typeface="Calibri" panose="020F0502020204030204" pitchFamily="34" charset="0"/>
                <a:cs typeface="Calibri" panose="020F0502020204030204" pitchFamily="34" charset="0"/>
              </a:rPr>
              <a:t> işverene rücu etmesinin sebebi nedir?</a:t>
            </a:r>
          </a:p>
          <a:p>
            <a:pPr marL="495300" lvl="0">
              <a:buSzPts val="2400"/>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Kan parası ne demek?</a:t>
            </a:r>
          </a:p>
          <a:p>
            <a:pPr marL="495300" lvl="0">
              <a:buSzPts val="2400"/>
              <a:buFont typeface="Wingdings" panose="05000000000000000000" pitchFamily="2" charset="2"/>
              <a:buChar char="Ø"/>
            </a:pPr>
            <a:r>
              <a:rPr lang="tr-TR" sz="2200" dirty="0">
                <a:latin typeface="Calibri" panose="020F0502020204030204" pitchFamily="34" charset="0"/>
                <a:ea typeface="Calibri" panose="020F0502020204030204" pitchFamily="34" charset="0"/>
                <a:cs typeface="Calibri" panose="020F0502020204030204" pitchFamily="34" charset="0"/>
              </a:rPr>
              <a:t>İşverenin sigortalının ailesine kan parası ödemesi hangi hukuk kuralının bir uzantısıdır?</a:t>
            </a:r>
            <a:endParaRPr sz="2200" dirty="0">
              <a:latin typeface="Calibri" panose="020F0502020204030204" pitchFamily="34" charset="0"/>
              <a:ea typeface="Calibri" panose="020F0502020204030204" pitchFamily="34" charset="0"/>
              <a:cs typeface="Calibri" panose="020F0502020204030204" pitchFamily="34" charset="0"/>
            </a:endParaRPr>
          </a:p>
        </p:txBody>
      </p:sp>
      <p:sp>
        <p:nvSpPr>
          <p:cNvPr id="4" name="Dikdörtgen 3">
            <a:extLst>
              <a:ext uri="{FF2B5EF4-FFF2-40B4-BE49-F238E27FC236}">
                <a16:creationId xmlns:a16="http://schemas.microsoft.com/office/drawing/2014/main" id="{8DA571F4-2E2A-4C29-BF13-3984706165F4}"/>
              </a:ext>
            </a:extLst>
          </p:cNvPr>
          <p:cNvSpPr/>
          <p:nvPr/>
        </p:nvSpPr>
        <p:spPr>
          <a:xfrm>
            <a:off x="1339273" y="56811"/>
            <a:ext cx="9578109" cy="638636"/>
          </a:xfrm>
          <a:prstGeom prst="rect">
            <a:avLst/>
          </a:prstGeom>
        </p:spPr>
        <p:txBody>
          <a:bodyPr wrap="square">
            <a:spAutoFit/>
          </a:bodyPr>
          <a:lstStyle/>
          <a:p>
            <a:pPr algn="ct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gn="ct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CDFDAF-1A04-4AF4-8806-B339498782A0}"/>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sp>
        <p:nvSpPr>
          <p:cNvPr id="3" name="Metin Yer Tutucusu 2">
            <a:extLst>
              <a:ext uri="{FF2B5EF4-FFF2-40B4-BE49-F238E27FC236}">
                <a16:creationId xmlns:a16="http://schemas.microsoft.com/office/drawing/2014/main" id="{5DDD89C1-A230-4F7D-B308-7C19570D89AF}"/>
              </a:ext>
            </a:extLst>
          </p:cNvPr>
          <p:cNvSpPr>
            <a:spLocks noGrp="1"/>
          </p:cNvSpPr>
          <p:nvPr>
            <p:ph type="body" idx="1"/>
          </p:nvPr>
        </p:nvSpPr>
        <p:spPr>
          <a:xfrm>
            <a:off x="748259" y="1579081"/>
            <a:ext cx="5622561" cy="4792754"/>
          </a:xfrm>
        </p:spPr>
        <p:txBody>
          <a:bodyPr/>
          <a:lstStyle/>
          <a:p>
            <a:pPr marL="0" indent="0">
              <a:spcBef>
                <a:spcPts val="600"/>
              </a:spcBef>
              <a:spcAft>
                <a:spcPts val="1200"/>
              </a:spcAft>
              <a:buNone/>
            </a:pPr>
            <a:r>
              <a:rPr lang="tr-TR" dirty="0"/>
              <a:t>Hukuki sorumluluğun tazminat sorumluluğu olarak ifade edilmesi mümkündür.</a:t>
            </a:r>
          </a:p>
          <a:p>
            <a:pPr marL="0" indent="0">
              <a:spcBef>
                <a:spcPts val="600"/>
              </a:spcBef>
              <a:spcAft>
                <a:spcPts val="1200"/>
              </a:spcAft>
              <a:buNone/>
            </a:pPr>
            <a:r>
              <a:rPr lang="tr-TR" dirty="0"/>
              <a:t>Diğer yandan hukuki sorumluluktan bahsedebilmek için, İş sağlığı ve güvenliği önlemlerinin alınmaması nedeniyle öncelikle çalışanın beden ve ruh bütünlüğünün bir zarara uğraması ve bu zararın bir iş kazası ve meslek hastalığı sonucunda meydana gelmesi gerekmektedir.</a:t>
            </a:r>
          </a:p>
        </p:txBody>
      </p:sp>
      <p:pic>
        <p:nvPicPr>
          <p:cNvPr id="5" name="Resim 4">
            <a:extLst>
              <a:ext uri="{FF2B5EF4-FFF2-40B4-BE49-F238E27FC236}">
                <a16:creationId xmlns:a16="http://schemas.microsoft.com/office/drawing/2014/main" id="{DBCDA38C-9152-4CFA-8683-7FF99FE0DB42}"/>
              </a:ext>
            </a:extLst>
          </p:cNvPr>
          <p:cNvPicPr>
            <a:picLocks noChangeAspect="1"/>
          </p:cNvPicPr>
          <p:nvPr/>
        </p:nvPicPr>
        <p:blipFill rotWithShape="1">
          <a:blip r:embed="rId2"/>
          <a:srcRect l="-703" t="10465"/>
          <a:stretch/>
        </p:blipFill>
        <p:spPr>
          <a:xfrm>
            <a:off x="6151418" y="2001852"/>
            <a:ext cx="5990708" cy="3724392"/>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993357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7CCB78-9483-4A79-9E37-103F2BE8EE5C}"/>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sp>
        <p:nvSpPr>
          <p:cNvPr id="3" name="Metin Yer Tutucusu 2">
            <a:extLst>
              <a:ext uri="{FF2B5EF4-FFF2-40B4-BE49-F238E27FC236}">
                <a16:creationId xmlns:a16="http://schemas.microsoft.com/office/drawing/2014/main" id="{D3416712-7FF0-4334-A715-DF7B424A907A}"/>
              </a:ext>
            </a:extLst>
          </p:cNvPr>
          <p:cNvSpPr>
            <a:spLocks noGrp="1"/>
          </p:cNvSpPr>
          <p:nvPr>
            <p:ph type="body" idx="1"/>
          </p:nvPr>
        </p:nvSpPr>
        <p:spPr/>
        <p:txBody>
          <a:bodyPr/>
          <a:lstStyle/>
          <a:p>
            <a:pPr>
              <a:spcBef>
                <a:spcPts val="600"/>
              </a:spcBef>
              <a:spcAft>
                <a:spcPts val="1200"/>
              </a:spcAft>
              <a:buFont typeface="Wingdings" panose="05000000000000000000" pitchFamily="2" charset="2"/>
              <a:buChar char="Ø"/>
            </a:pPr>
            <a:r>
              <a:rPr lang="tr-TR" dirty="0" err="1"/>
              <a:t>SGK’nın</a:t>
            </a:r>
            <a:r>
              <a:rPr lang="tr-TR" dirty="0"/>
              <a:t> sorumluluğu bakımından iş kazasından söz edebilmek için zarar verici olay, mutlaka işyerinde ve işverence yürütülen iş dolayısıyla meydana gelmelidir.</a:t>
            </a:r>
          </a:p>
          <a:p>
            <a:pPr>
              <a:spcBef>
                <a:spcPts val="600"/>
              </a:spcBef>
              <a:spcAft>
                <a:spcPts val="1200"/>
              </a:spcAft>
              <a:buFont typeface="Wingdings" panose="05000000000000000000" pitchFamily="2" charset="2"/>
              <a:buChar char="Ø"/>
            </a:pPr>
            <a:r>
              <a:rPr lang="tr-TR" dirty="0"/>
              <a:t>Bir olayın iş kazası sayılması için aranan nedensellik bağı ile işverenin iş kazasından dolayı sorumluluğunda aranan nedensellik bağı farklıdır.</a:t>
            </a:r>
          </a:p>
          <a:p>
            <a:pPr>
              <a:spcBef>
                <a:spcPts val="600"/>
              </a:spcBef>
              <a:spcAft>
                <a:spcPts val="1200"/>
              </a:spcAft>
              <a:buFont typeface="Wingdings" panose="05000000000000000000" pitchFamily="2" charset="2"/>
              <a:buChar char="Ø"/>
            </a:pPr>
            <a:r>
              <a:rPr lang="tr-TR" dirty="0"/>
              <a:t>Bu nedenle sigortalının işyerinde öldürülmesi, sigortalının intiharı iş kazası olarak değerlendirilir ancak işverenin sorumluluğu açısından nedensellik bağı bu kazalarda bulunmayabilir.</a:t>
            </a:r>
          </a:p>
        </p:txBody>
      </p:sp>
      <p:pic>
        <p:nvPicPr>
          <p:cNvPr id="5" name="Resim 4">
            <a:extLst>
              <a:ext uri="{FF2B5EF4-FFF2-40B4-BE49-F238E27FC236}">
                <a16:creationId xmlns:a16="http://schemas.microsoft.com/office/drawing/2014/main" id="{8CB37A3D-6256-4BA5-AF46-240824C9F3D8}"/>
              </a:ext>
            </a:extLst>
          </p:cNvPr>
          <p:cNvPicPr>
            <a:picLocks noChangeAspect="1"/>
          </p:cNvPicPr>
          <p:nvPr/>
        </p:nvPicPr>
        <p:blipFill>
          <a:blip r:embed="rId2"/>
          <a:stretch>
            <a:fillRect/>
          </a:stretch>
        </p:blipFill>
        <p:spPr>
          <a:xfrm>
            <a:off x="3639127" y="3444415"/>
            <a:ext cx="4991724" cy="3843825"/>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3831145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DEC09A-8EED-42B5-A986-C61DD1879488}"/>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sp>
        <p:nvSpPr>
          <p:cNvPr id="3" name="Metin Yer Tutucusu 2">
            <a:extLst>
              <a:ext uri="{FF2B5EF4-FFF2-40B4-BE49-F238E27FC236}">
                <a16:creationId xmlns:a16="http://schemas.microsoft.com/office/drawing/2014/main" id="{ACDAB434-FDD8-4DB1-A2A8-6FA5A4209566}"/>
              </a:ext>
            </a:extLst>
          </p:cNvPr>
          <p:cNvSpPr>
            <a:spLocks noGrp="1"/>
          </p:cNvSpPr>
          <p:nvPr>
            <p:ph type="body" idx="1"/>
          </p:nvPr>
        </p:nvSpPr>
        <p:spPr/>
        <p:txBody>
          <a:bodyPr/>
          <a:lstStyle/>
          <a:p>
            <a:pPr>
              <a:spcBef>
                <a:spcPts val="600"/>
              </a:spcBef>
              <a:spcAft>
                <a:spcPts val="1200"/>
              </a:spcAft>
              <a:buFont typeface="Wingdings" panose="05000000000000000000" pitchFamily="2" charset="2"/>
              <a:buChar char="Ø"/>
            </a:pPr>
            <a:r>
              <a:rPr lang="tr-TR" dirty="0"/>
              <a:t>İş kazasına uğrayan kişinin kusuru, üçüncü kişinin kusuru veya beklenmeyen haller işverenin sorumluluğunu kısmen veya tamamen ortadan kaldırır.</a:t>
            </a:r>
          </a:p>
          <a:p>
            <a:pPr marL="114300" indent="0">
              <a:spcBef>
                <a:spcPts val="600"/>
              </a:spcBef>
              <a:spcAft>
                <a:spcPts val="1200"/>
              </a:spcAft>
              <a:buNone/>
            </a:pPr>
            <a:r>
              <a:rPr lang="tr-TR" dirty="0"/>
              <a:t>İşverenin hukuki sorumluluğunun niteliği öğretide tartışmalıdır. </a:t>
            </a:r>
          </a:p>
        </p:txBody>
      </p:sp>
      <p:pic>
        <p:nvPicPr>
          <p:cNvPr id="5" name="Resim 4">
            <a:extLst>
              <a:ext uri="{FF2B5EF4-FFF2-40B4-BE49-F238E27FC236}">
                <a16:creationId xmlns:a16="http://schemas.microsoft.com/office/drawing/2014/main" id="{5E14044F-EAE2-47FE-983D-48E83B9DA658}"/>
              </a:ext>
            </a:extLst>
          </p:cNvPr>
          <p:cNvPicPr>
            <a:picLocks noChangeAspect="1"/>
          </p:cNvPicPr>
          <p:nvPr/>
        </p:nvPicPr>
        <p:blipFill>
          <a:blip r:embed="rId2"/>
          <a:stretch>
            <a:fillRect/>
          </a:stretch>
        </p:blipFill>
        <p:spPr>
          <a:xfrm>
            <a:off x="3549640" y="2920980"/>
            <a:ext cx="4744615" cy="3937020"/>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2250033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F5EF24-D915-4C0A-AF60-750DFD73C674}"/>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pic>
        <p:nvPicPr>
          <p:cNvPr id="5" name="Resim 4">
            <a:extLst>
              <a:ext uri="{FF2B5EF4-FFF2-40B4-BE49-F238E27FC236}">
                <a16:creationId xmlns:a16="http://schemas.microsoft.com/office/drawing/2014/main" id="{54E8151A-30EB-4EC8-9239-9C34138D8463}"/>
              </a:ext>
            </a:extLst>
          </p:cNvPr>
          <p:cNvPicPr>
            <a:picLocks noChangeAspect="1"/>
          </p:cNvPicPr>
          <p:nvPr/>
        </p:nvPicPr>
        <p:blipFill>
          <a:blip r:embed="rId2"/>
          <a:stretch>
            <a:fillRect/>
          </a:stretch>
        </p:blipFill>
        <p:spPr>
          <a:xfrm>
            <a:off x="1469037" y="1325268"/>
            <a:ext cx="8499421" cy="5532732"/>
          </a:xfrm>
          <a:prstGeom prst="rect">
            <a:avLst/>
          </a:prstGeom>
        </p:spPr>
      </p:pic>
      <p:sp>
        <p:nvSpPr>
          <p:cNvPr id="6" name="Dikdörtgen 5">
            <a:extLst>
              <a:ext uri="{FF2B5EF4-FFF2-40B4-BE49-F238E27FC236}">
                <a16:creationId xmlns:a16="http://schemas.microsoft.com/office/drawing/2014/main" id="{AB48A8E5-203E-40F4-80F3-6FB7BD9BA9ED}"/>
              </a:ext>
            </a:extLst>
          </p:cNvPr>
          <p:cNvSpPr/>
          <p:nvPr/>
        </p:nvSpPr>
        <p:spPr>
          <a:xfrm>
            <a:off x="3602182" y="1746608"/>
            <a:ext cx="6366276" cy="1754326"/>
          </a:xfrm>
          <a:prstGeom prst="rect">
            <a:avLst/>
          </a:prstGeom>
        </p:spPr>
        <p:txBody>
          <a:bodyPr wrap="square">
            <a:spAutoFit/>
          </a:bodyPr>
          <a:lstStyle/>
          <a:p>
            <a:r>
              <a:rPr lang="tr-TR" sz="1800" b="1" dirty="0">
                <a:latin typeface="Calibri" panose="020F0502020204030204" pitchFamily="34" charset="0"/>
                <a:ea typeface="Calibri" panose="020F0502020204030204" pitchFamily="34" charset="0"/>
                <a:cs typeface="Calibri" panose="020F0502020204030204" pitchFamily="34" charset="0"/>
              </a:rPr>
              <a:t>Birinci görüşe göre </a:t>
            </a:r>
            <a:r>
              <a:rPr lang="tr-TR" sz="1800" dirty="0">
                <a:latin typeface="Calibri" panose="020F0502020204030204" pitchFamily="34" charset="0"/>
                <a:ea typeface="Calibri" panose="020F0502020204030204" pitchFamily="34" charset="0"/>
                <a:cs typeface="Calibri" panose="020F0502020204030204" pitchFamily="34" charset="0"/>
              </a:rPr>
              <a:t>işverenin sorumluluğu kusursuz sorumluluktur. Bu görüşe göre iş ve kaza arasında nedensellik bağının bulunması yeterli olup, kazanın meydana gelmesini önleyici tedbirler almada</a:t>
            </a:r>
            <a:r>
              <a:rPr lang="tr-TR" sz="1800" dirty="0" smtClean="0">
                <a:latin typeface="Calibri" panose="020F0502020204030204" pitchFamily="34" charset="0"/>
                <a:ea typeface="Calibri" panose="020F0502020204030204" pitchFamily="34" charset="0"/>
                <a:cs typeface="Calibri" panose="020F0502020204030204" pitchFamily="34" charset="0"/>
              </a:rPr>
              <a:t>, gerekli </a:t>
            </a:r>
            <a:r>
              <a:rPr lang="tr-TR" sz="1800" dirty="0">
                <a:latin typeface="Calibri" panose="020F0502020204030204" pitchFamily="34" charset="0"/>
                <a:ea typeface="Calibri" panose="020F0502020204030204" pitchFamily="34" charset="0"/>
                <a:cs typeface="Calibri" panose="020F0502020204030204" pitchFamily="34" charset="0"/>
              </a:rPr>
              <a:t>olanı yapmada işverenin </a:t>
            </a:r>
            <a:r>
              <a:rPr lang="tr-TR" sz="1800" dirty="0" smtClean="0">
                <a:latin typeface="Calibri" panose="020F0502020204030204" pitchFamily="34" charset="0"/>
                <a:ea typeface="Calibri" panose="020F0502020204030204" pitchFamily="34" charset="0"/>
                <a:cs typeface="Calibri" panose="020F0502020204030204" pitchFamily="34" charset="0"/>
              </a:rPr>
              <a:t>kusurunun </a:t>
            </a:r>
            <a:br>
              <a:rPr lang="tr-TR" sz="1800" dirty="0" smtClean="0">
                <a:latin typeface="Calibri" panose="020F0502020204030204" pitchFamily="34" charset="0"/>
                <a:ea typeface="Calibri" panose="020F0502020204030204" pitchFamily="34" charset="0"/>
                <a:cs typeface="Calibri" panose="020F0502020204030204" pitchFamily="34" charset="0"/>
              </a:rPr>
            </a:br>
            <a:r>
              <a:rPr lang="tr-TR" sz="1800" dirty="0" smtClean="0">
                <a:latin typeface="Calibri" panose="020F0502020204030204" pitchFamily="34" charset="0"/>
                <a:ea typeface="Calibri" panose="020F0502020204030204" pitchFamily="34" charset="0"/>
                <a:cs typeface="Calibri" panose="020F0502020204030204" pitchFamily="34" charset="0"/>
              </a:rPr>
              <a:t>bulunup </a:t>
            </a:r>
            <a:r>
              <a:rPr lang="tr-TR" sz="1800" dirty="0">
                <a:latin typeface="Calibri" panose="020F0502020204030204" pitchFamily="34" charset="0"/>
                <a:ea typeface="Calibri" panose="020F0502020204030204" pitchFamily="34" charset="0"/>
                <a:cs typeface="Calibri" panose="020F0502020204030204" pitchFamily="34" charset="0"/>
              </a:rPr>
              <a:t>bulunmaması ya da </a:t>
            </a:r>
            <a:r>
              <a:rPr lang="tr-TR" sz="1800" dirty="0" smtClean="0">
                <a:latin typeface="Calibri" panose="020F0502020204030204" pitchFamily="34" charset="0"/>
                <a:ea typeface="Calibri" panose="020F0502020204030204" pitchFamily="34" charset="0"/>
                <a:cs typeface="Calibri" panose="020F0502020204030204" pitchFamily="34" charset="0"/>
              </a:rPr>
              <a:t>kusurunun </a:t>
            </a:r>
            <a:br>
              <a:rPr lang="tr-TR" sz="1800" dirty="0" smtClean="0">
                <a:latin typeface="Calibri" panose="020F0502020204030204" pitchFamily="34" charset="0"/>
                <a:ea typeface="Calibri" panose="020F0502020204030204" pitchFamily="34" charset="0"/>
                <a:cs typeface="Calibri" panose="020F0502020204030204" pitchFamily="34" charset="0"/>
              </a:rPr>
            </a:br>
            <a:r>
              <a:rPr lang="tr-TR" sz="1800" dirty="0" smtClean="0">
                <a:latin typeface="Calibri" panose="020F0502020204030204" pitchFamily="34" charset="0"/>
                <a:ea typeface="Calibri" panose="020F0502020204030204" pitchFamily="34" charset="0"/>
                <a:cs typeface="Calibri" panose="020F0502020204030204" pitchFamily="34" charset="0"/>
              </a:rPr>
              <a:t>derecesinin </a:t>
            </a:r>
            <a:r>
              <a:rPr lang="tr-TR" sz="1800" dirty="0">
                <a:latin typeface="Calibri" panose="020F0502020204030204" pitchFamily="34" charset="0"/>
                <a:ea typeface="Calibri" panose="020F0502020204030204" pitchFamily="34" charset="0"/>
                <a:cs typeface="Calibri" panose="020F0502020204030204" pitchFamily="34" charset="0"/>
              </a:rPr>
              <a:t>bir önemi yoktur.</a:t>
            </a:r>
          </a:p>
        </p:txBody>
      </p:sp>
      <p:sp>
        <p:nvSpPr>
          <p:cNvPr id="7" name="Dikdörtgen 6">
            <a:extLst>
              <a:ext uri="{FF2B5EF4-FFF2-40B4-BE49-F238E27FC236}">
                <a16:creationId xmlns:a16="http://schemas.microsoft.com/office/drawing/2014/main" id="{85CF7C20-0C62-49D5-BA90-DB3090FEEB77}"/>
              </a:ext>
            </a:extLst>
          </p:cNvPr>
          <p:cNvSpPr/>
          <p:nvPr/>
        </p:nvSpPr>
        <p:spPr>
          <a:xfrm>
            <a:off x="3512694" y="4418819"/>
            <a:ext cx="6096000" cy="2031325"/>
          </a:xfrm>
          <a:prstGeom prst="rect">
            <a:avLst/>
          </a:prstGeom>
        </p:spPr>
        <p:txBody>
          <a:bodyPr>
            <a:spAutoFit/>
          </a:bodyPr>
          <a:lstStyle/>
          <a:p>
            <a:r>
              <a:rPr lang="tr-TR" sz="1800" b="1" dirty="0">
                <a:latin typeface="Calibri" panose="020F0502020204030204" pitchFamily="34" charset="0"/>
                <a:ea typeface="Calibri" panose="020F0502020204030204" pitchFamily="34" charset="0"/>
                <a:cs typeface="Calibri" panose="020F0502020204030204" pitchFamily="34" charset="0"/>
              </a:rPr>
              <a:t>İkinci görüşe göre </a:t>
            </a:r>
            <a:r>
              <a:rPr lang="tr-TR" sz="1800" dirty="0">
                <a:latin typeface="Calibri" panose="020F0502020204030204" pitchFamily="34" charset="0"/>
                <a:ea typeface="Calibri" panose="020F0502020204030204" pitchFamily="34" charset="0"/>
                <a:cs typeface="Calibri" panose="020F0502020204030204" pitchFamily="34" charset="0"/>
              </a:rPr>
              <a:t>ise işverenin kusurunun hukuki niteliği kusur sorumluluğudur. İşyerindeki risklere karşı</a:t>
            </a:r>
          </a:p>
          <a:p>
            <a:r>
              <a:rPr lang="tr-TR" sz="1800" dirty="0">
                <a:latin typeface="Calibri" panose="020F0502020204030204" pitchFamily="34" charset="0"/>
                <a:ea typeface="Calibri" panose="020F0502020204030204" pitchFamily="34" charset="0"/>
                <a:cs typeface="Calibri" panose="020F0502020204030204" pitchFamily="34" charset="0"/>
              </a:rPr>
              <a:t>yükümlülüğü </a:t>
            </a:r>
            <a:r>
              <a:rPr lang="tr-TR" sz="1800" dirty="0" err="1">
                <a:latin typeface="Calibri" panose="020F0502020204030204" pitchFamily="34" charset="0"/>
                <a:ea typeface="Calibri" panose="020F0502020204030204" pitchFamily="34" charset="0"/>
                <a:cs typeface="Calibri" panose="020F0502020204030204" pitchFamily="34" charset="0"/>
              </a:rPr>
              <a:t>objektifleştirilmiş</a:t>
            </a:r>
            <a:r>
              <a:rPr lang="tr-TR" sz="1800" dirty="0">
                <a:latin typeface="Calibri" panose="020F0502020204030204" pitchFamily="34" charset="0"/>
                <a:ea typeface="Calibri" panose="020F0502020204030204" pitchFamily="34" charset="0"/>
                <a:cs typeface="Calibri" panose="020F0502020204030204" pitchFamily="34" charset="0"/>
              </a:rPr>
              <a:t> olsa dahi bu tedbirlerin</a:t>
            </a:r>
          </a:p>
          <a:p>
            <a:r>
              <a:rPr lang="tr-TR" sz="1800" dirty="0">
                <a:latin typeface="Calibri" panose="020F0502020204030204" pitchFamily="34" charset="0"/>
                <a:ea typeface="Calibri" panose="020F0502020204030204" pitchFamily="34" charset="0"/>
                <a:cs typeface="Calibri" panose="020F0502020204030204" pitchFamily="34" charset="0"/>
              </a:rPr>
              <a:t>alınmaması nedeniyle işverenin sorumluluğu kusuruyla</a:t>
            </a:r>
          </a:p>
          <a:p>
            <a:r>
              <a:rPr lang="tr-TR" sz="1800" dirty="0">
                <a:latin typeface="Calibri" panose="020F0502020204030204" pitchFamily="34" charset="0"/>
                <a:ea typeface="Calibri" panose="020F0502020204030204" pitchFamily="34" charset="0"/>
                <a:cs typeface="Calibri" panose="020F0502020204030204" pitchFamily="34" charset="0"/>
              </a:rPr>
              <a:t>orantılıdır. Yapılan iş ile kaza </a:t>
            </a:r>
            <a:r>
              <a:rPr lang="tr-TR" sz="1800" dirty="0" smtClean="0">
                <a:latin typeface="Calibri" panose="020F0502020204030204" pitchFamily="34" charset="0"/>
                <a:ea typeface="Calibri" panose="020F0502020204030204" pitchFamily="34" charset="0"/>
                <a:cs typeface="Calibri" panose="020F0502020204030204" pitchFamily="34" charset="0"/>
              </a:rPr>
              <a:t>arasında neden </a:t>
            </a:r>
            <a:r>
              <a:rPr lang="tr-TR" sz="1800" dirty="0">
                <a:latin typeface="Calibri" panose="020F0502020204030204" pitchFamily="34" charset="0"/>
                <a:ea typeface="Calibri" panose="020F0502020204030204" pitchFamily="34" charset="0"/>
                <a:cs typeface="Calibri" panose="020F0502020204030204" pitchFamily="34" charset="0"/>
              </a:rPr>
              <a:t>– </a:t>
            </a:r>
            <a:r>
              <a:rPr lang="tr-TR" sz="1800" dirty="0" smtClean="0">
                <a:latin typeface="Calibri" panose="020F0502020204030204" pitchFamily="34" charset="0"/>
                <a:ea typeface="Calibri" panose="020F0502020204030204" pitchFamily="34" charset="0"/>
                <a:cs typeface="Calibri" panose="020F0502020204030204" pitchFamily="34" charset="0"/>
              </a:rPr>
              <a:t/>
            </a:r>
            <a:br>
              <a:rPr lang="tr-TR" sz="1800" dirty="0" smtClean="0">
                <a:latin typeface="Calibri" panose="020F0502020204030204" pitchFamily="34" charset="0"/>
                <a:ea typeface="Calibri" panose="020F0502020204030204" pitchFamily="34" charset="0"/>
                <a:cs typeface="Calibri" panose="020F0502020204030204" pitchFamily="34" charset="0"/>
              </a:rPr>
            </a:br>
            <a:r>
              <a:rPr lang="tr-TR" sz="1800" dirty="0" smtClean="0">
                <a:latin typeface="Calibri" panose="020F0502020204030204" pitchFamily="34" charset="0"/>
                <a:ea typeface="Calibri" panose="020F0502020204030204" pitchFamily="34" charset="0"/>
                <a:cs typeface="Calibri" panose="020F0502020204030204" pitchFamily="34" charset="0"/>
              </a:rPr>
              <a:t>sonuç </a:t>
            </a:r>
            <a:r>
              <a:rPr lang="tr-TR" sz="1800" dirty="0">
                <a:latin typeface="Calibri" panose="020F0502020204030204" pitchFamily="34" charset="0"/>
                <a:ea typeface="Calibri" panose="020F0502020204030204" pitchFamily="34" charset="0"/>
                <a:cs typeface="Calibri" panose="020F0502020204030204" pitchFamily="34" charset="0"/>
              </a:rPr>
              <a:t>ilişkisi bulunması durumunda</a:t>
            </a:r>
          </a:p>
          <a:p>
            <a:r>
              <a:rPr lang="tr-TR" sz="1800" dirty="0">
                <a:latin typeface="Calibri" panose="020F0502020204030204" pitchFamily="34" charset="0"/>
                <a:ea typeface="Calibri" panose="020F0502020204030204" pitchFamily="34" charset="0"/>
                <a:cs typeface="Calibri" panose="020F0502020204030204" pitchFamily="34" charset="0"/>
              </a:rPr>
              <a:t>işverenin sorumluluğu kusuru oranında olacaktır.</a:t>
            </a:r>
          </a:p>
        </p:txBody>
      </p:sp>
      <p:sp>
        <p:nvSpPr>
          <p:cNvPr id="8" name="Dikdörtgen 7">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4219224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B4AB9A-FF14-4963-A189-86802A158298}"/>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pic>
        <p:nvPicPr>
          <p:cNvPr id="5" name="Resim 4">
            <a:extLst>
              <a:ext uri="{FF2B5EF4-FFF2-40B4-BE49-F238E27FC236}">
                <a16:creationId xmlns:a16="http://schemas.microsoft.com/office/drawing/2014/main" id="{6A787C14-00AA-4850-9793-AAA0FE7F72A7}"/>
              </a:ext>
            </a:extLst>
          </p:cNvPr>
          <p:cNvPicPr>
            <a:picLocks noChangeAspect="1"/>
          </p:cNvPicPr>
          <p:nvPr/>
        </p:nvPicPr>
        <p:blipFill>
          <a:blip r:embed="rId2"/>
          <a:stretch>
            <a:fillRect/>
          </a:stretch>
        </p:blipFill>
        <p:spPr>
          <a:xfrm>
            <a:off x="3846000" y="1499010"/>
            <a:ext cx="4500000" cy="5358990"/>
          </a:xfrm>
          <a:prstGeom prst="rect">
            <a:avLst/>
          </a:prstGeom>
        </p:spPr>
      </p:pic>
      <p:sp>
        <p:nvSpPr>
          <p:cNvPr id="6" name="Dikdörtgen 5">
            <a:extLst>
              <a:ext uri="{FF2B5EF4-FFF2-40B4-BE49-F238E27FC236}">
                <a16:creationId xmlns:a16="http://schemas.microsoft.com/office/drawing/2014/main" id="{2B2C83E3-10BE-4BAC-912C-E001B4D9F574}"/>
              </a:ext>
            </a:extLst>
          </p:cNvPr>
          <p:cNvSpPr/>
          <p:nvPr/>
        </p:nvSpPr>
        <p:spPr>
          <a:xfrm>
            <a:off x="4620127" y="2687704"/>
            <a:ext cx="3412761" cy="1446550"/>
          </a:xfrm>
          <a:prstGeom prst="rect">
            <a:avLst/>
          </a:prstGeom>
        </p:spPr>
        <p:txBody>
          <a:bodyPr wrap="square">
            <a:spAutoFit/>
          </a:bodyPr>
          <a:lstStyle/>
          <a:p>
            <a:r>
              <a:rPr lang="tr-TR" sz="2200" dirty="0">
                <a:latin typeface="Calibri "/>
              </a:rPr>
              <a:t>Yargıtay ve çoğunluk görüşe göre</a:t>
            </a:r>
          </a:p>
          <a:p>
            <a:r>
              <a:rPr lang="tr-TR" sz="2200" dirty="0">
                <a:latin typeface="Calibri "/>
              </a:rPr>
              <a:t>işverenin sorumluluğu</a:t>
            </a:r>
          </a:p>
          <a:p>
            <a:r>
              <a:rPr lang="tr-TR" sz="2200" dirty="0">
                <a:latin typeface="Calibri "/>
              </a:rPr>
              <a:t>kusur sorumluluğudur.</a:t>
            </a:r>
          </a:p>
        </p:txBody>
      </p:sp>
      <p:sp>
        <p:nvSpPr>
          <p:cNvPr id="7" name="Dikdörtgen 6">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1632112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54F9482-1B99-4EC0-B043-44A00B49FDCB}"/>
              </a:ext>
            </a:extLst>
          </p:cNvPr>
          <p:cNvSpPr>
            <a:spLocks noGrp="1"/>
          </p:cNvSpPr>
          <p:nvPr>
            <p:ph type="title"/>
          </p:nvPr>
        </p:nvSpPr>
        <p:spPr/>
        <p:txBody>
          <a:bodyPr/>
          <a:lstStyle/>
          <a:p>
            <a:r>
              <a:rPr lang="tr-TR" dirty="0">
                <a:solidFill>
                  <a:srgbClr val="FFFFFF"/>
                </a:solidFill>
              </a:rPr>
              <a:t>12.1. İş Sağlığı ve Güvenliğinden Doğan Hukuki Sorumluluk</a:t>
            </a:r>
            <a:endParaRPr lang="tr-TR" dirty="0"/>
          </a:p>
        </p:txBody>
      </p:sp>
      <p:sp>
        <p:nvSpPr>
          <p:cNvPr id="3" name="Metin Yer Tutucusu 2">
            <a:extLst>
              <a:ext uri="{FF2B5EF4-FFF2-40B4-BE49-F238E27FC236}">
                <a16:creationId xmlns:a16="http://schemas.microsoft.com/office/drawing/2014/main" id="{7B0FD6BC-5674-45FE-AC40-22C232126C87}"/>
              </a:ext>
            </a:extLst>
          </p:cNvPr>
          <p:cNvSpPr>
            <a:spLocks noGrp="1"/>
          </p:cNvSpPr>
          <p:nvPr>
            <p:ph type="body" idx="1"/>
          </p:nvPr>
        </p:nvSpPr>
        <p:spPr/>
        <p:txBody>
          <a:bodyPr/>
          <a:lstStyle/>
          <a:p>
            <a:pPr>
              <a:buFont typeface="Wingdings" panose="05000000000000000000" pitchFamily="2" charset="2"/>
              <a:buChar char="Ø"/>
            </a:pPr>
            <a:r>
              <a:rPr lang="tr-TR" dirty="0"/>
              <a:t>Bir iş kazası durumunda sorumluluk iki kişide toplanmaktadır. Birincisi işveren, ikincisi </a:t>
            </a:r>
            <a:r>
              <a:rPr lang="tr-TR" dirty="0" err="1"/>
              <a:t>SGK’dır</a:t>
            </a:r>
            <a:r>
              <a:rPr lang="tr-TR" dirty="0"/>
              <a:t>. İş kazasına uğrayan çalışanın veya ölümü halinde destekten yoksun kalanların uğradıkları zararın tazmininden hem SGK, hem işveren sorumludur.</a:t>
            </a:r>
          </a:p>
        </p:txBody>
      </p:sp>
      <p:pic>
        <p:nvPicPr>
          <p:cNvPr id="5" name="Resim 4">
            <a:extLst>
              <a:ext uri="{FF2B5EF4-FFF2-40B4-BE49-F238E27FC236}">
                <a16:creationId xmlns:a16="http://schemas.microsoft.com/office/drawing/2014/main" id="{B12204F0-13CF-40BE-8ADB-E2EFFC865436}"/>
              </a:ext>
            </a:extLst>
          </p:cNvPr>
          <p:cNvPicPr>
            <a:picLocks noChangeAspect="1"/>
          </p:cNvPicPr>
          <p:nvPr/>
        </p:nvPicPr>
        <p:blipFill rotWithShape="1">
          <a:blip r:embed="rId2"/>
          <a:srcRect b="6423"/>
          <a:stretch/>
        </p:blipFill>
        <p:spPr>
          <a:xfrm>
            <a:off x="3567659" y="2435705"/>
            <a:ext cx="4703554" cy="4422295"/>
          </a:xfrm>
          <a:prstGeom prst="rect">
            <a:avLst/>
          </a:prstGeom>
        </p:spPr>
      </p:pic>
      <p:sp>
        <p:nvSpPr>
          <p:cNvPr id="6" name="Dikdörtgen 5">
            <a:extLst>
              <a:ext uri="{FF2B5EF4-FFF2-40B4-BE49-F238E27FC236}">
                <a16:creationId xmlns:a16="http://schemas.microsoft.com/office/drawing/2014/main" id="{8DA571F4-2E2A-4C29-BF13-3984706165F4}"/>
              </a:ext>
            </a:extLst>
          </p:cNvPr>
          <p:cNvSpPr/>
          <p:nvPr/>
        </p:nvSpPr>
        <p:spPr>
          <a:xfrm>
            <a:off x="208548" y="-671"/>
            <a:ext cx="6450805" cy="638636"/>
          </a:xfrm>
          <a:prstGeom prst="rect">
            <a:avLst/>
          </a:prstGeom>
        </p:spPr>
        <p:txBody>
          <a:bodyPr wrap="none">
            <a:spAutoFit/>
          </a:bodyPr>
          <a:lstStyle/>
          <a:p>
            <a:pPr>
              <a:lnSpc>
                <a:spcPct val="80000"/>
              </a:lnSpc>
            </a:pPr>
            <a:r>
              <a:rPr lang="tr-TR" sz="2200" b="1" dirty="0">
                <a:solidFill>
                  <a:srgbClr val="E6272D"/>
                </a:solidFill>
                <a:latin typeface="Calibri"/>
                <a:ea typeface="Calibri"/>
                <a:cs typeface="Calibri"/>
                <a:sym typeface="Calibri"/>
              </a:rPr>
              <a:t>BÖLÜM 12. İSG’DE HUKUKİ VE CEZAİ SORUMLULUK – </a:t>
            </a:r>
            <a:endParaRPr lang="tr-TR" sz="2200" b="1" dirty="0" smtClean="0">
              <a:solidFill>
                <a:srgbClr val="E6272D"/>
              </a:solidFill>
              <a:latin typeface="Calibri"/>
              <a:ea typeface="Calibri"/>
              <a:cs typeface="Calibri"/>
              <a:sym typeface="Calibri"/>
            </a:endParaRPr>
          </a:p>
          <a:p>
            <a:pPr>
              <a:lnSpc>
                <a:spcPct val="80000"/>
              </a:lnSpc>
            </a:pPr>
            <a:r>
              <a:rPr lang="tr-TR" sz="2200" b="1" dirty="0" smtClean="0">
                <a:solidFill>
                  <a:srgbClr val="E6272D"/>
                </a:solidFill>
                <a:latin typeface="Calibri"/>
                <a:ea typeface="Calibri"/>
                <a:cs typeface="Calibri"/>
                <a:sym typeface="Calibri"/>
              </a:rPr>
              <a:t>OBJEKTİF </a:t>
            </a:r>
            <a:r>
              <a:rPr lang="tr-TR" sz="2200" b="1" dirty="0">
                <a:solidFill>
                  <a:srgbClr val="E6272D"/>
                </a:solidFill>
                <a:latin typeface="Calibri"/>
                <a:ea typeface="Calibri"/>
                <a:cs typeface="Calibri"/>
                <a:sym typeface="Calibri"/>
              </a:rPr>
              <a:t>KUSUR SORUMLULUĞU  </a:t>
            </a:r>
            <a:r>
              <a:rPr lang="tr-TR" sz="2200" b="1" dirty="0" smtClean="0">
                <a:solidFill>
                  <a:srgbClr val="E6272D"/>
                </a:solidFill>
                <a:latin typeface="Calibri"/>
                <a:ea typeface="Calibri"/>
                <a:cs typeface="Calibri"/>
                <a:sym typeface="Calibri"/>
              </a:rPr>
              <a:t>           </a:t>
            </a:r>
            <a:endParaRPr lang="tr-TR" dirty="0"/>
          </a:p>
        </p:txBody>
      </p:sp>
    </p:spTree>
    <p:extLst>
      <p:ext uri="{BB962C8B-B14F-4D97-AF65-F5344CB8AC3E}">
        <p14:creationId xmlns:p14="http://schemas.microsoft.com/office/powerpoint/2010/main" val="415158523"/>
      </p:ext>
    </p:extLst>
  </p:cSld>
  <p:clrMapOvr>
    <a:masterClrMapping/>
  </p:clrMapOvr>
</p:sld>
</file>

<file path=ppt/theme/theme1.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TotalTime>
  <Words>2403</Words>
  <Application>Microsoft Office PowerPoint</Application>
  <PresentationFormat>Geniş ekran</PresentationFormat>
  <Paragraphs>209</Paragraphs>
  <Slides>33</Slides>
  <Notes>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33</vt:i4>
      </vt:variant>
    </vt:vector>
  </HeadingPairs>
  <TitlesOfParts>
    <vt:vector size="39" baseType="lpstr">
      <vt:lpstr>Arial</vt:lpstr>
      <vt:lpstr>Calibri</vt:lpstr>
      <vt:lpstr>Calibri </vt:lpstr>
      <vt:lpstr>Verdana</vt:lpstr>
      <vt:lpstr>Wingdings</vt:lpstr>
      <vt:lpstr>Office Teması</vt:lpstr>
      <vt:lpstr>İŞ SAĞLIĞI VE GÜVENLİĞİ </vt:lpstr>
      <vt:lpstr>Bölüm Hedefleri</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12.1. İş Sağlığı ve Güvenliğinden Doğan Hukuki Sorumluluk</vt:lpstr>
      <vt:lpstr>12.2. SGK’nın İşverene Rücu Hakkı</vt:lpstr>
      <vt:lpstr>12.2. SGK’nın İşverene Rücu Hakkı</vt:lpstr>
      <vt:lpstr>12.3. SGK’nın Rücu Hakkının Hukuki Niteliği</vt:lpstr>
      <vt:lpstr>12.3. SGK’nın Rücu Hakkının Hukuki Niteliği</vt:lpstr>
      <vt:lpstr>12.4. İşverenin Ceza Hukuku Sorumluluğu </vt:lpstr>
      <vt:lpstr>12.4. İşverenin Ceza Hukuku Sorumluluğu </vt:lpstr>
      <vt:lpstr>12.5. Taksir-Bilinçli Taksir, Kast-Olası Kast</vt:lpstr>
      <vt:lpstr>12.5. Taksir-Bilinçli Taksir, Kast-Olası Kast</vt:lpstr>
      <vt:lpstr>12.5. Taksir-Bilinçli Taksir, Kast-Olası Kast</vt:lpstr>
      <vt:lpstr>12.5. Taksir-Bilinçli Taksir, Kast-Olası Kast</vt:lpstr>
      <vt:lpstr>12.5. Taksir-Bilinçli Taksir, Kast-Olası Kast</vt:lpstr>
      <vt:lpstr>12.5. Taksir-Bilinçli Taksir, Kast-Olası Kast</vt:lpstr>
      <vt:lpstr>12.5. Taksir-Bilinçli Taksir, Kast-Olası Kast</vt:lpstr>
      <vt:lpstr>12.5. Taksir-Bilinçli Taksir, Kast-Olası Kast</vt:lpstr>
      <vt:lpstr>12.6. İşverenin Ceza Hukuku Sorumluluğu </vt:lpstr>
      <vt:lpstr>12.6. İşverenin Ceza Hukuku Sorumluluğu </vt:lpstr>
      <vt:lpstr>12.6. İşverenin Ceza Hukuku Sorumluluğu </vt:lpstr>
      <vt:lpstr>Bölüm Özeti</vt:lpstr>
      <vt:lpstr>Bölüm Sonu Soruları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SAĞLIĞI VE GÜVENLİĞİ</dc:title>
  <dc:creator>HBV</dc:creator>
  <cp:lastModifiedBy>Öznur BABAYİĞİT</cp:lastModifiedBy>
  <cp:revision>44</cp:revision>
  <dcterms:created xsi:type="dcterms:W3CDTF">2021-12-24T13:00:06Z</dcterms:created>
  <dcterms:modified xsi:type="dcterms:W3CDTF">2026-07-23T08:50:56Z</dcterms:modified>
</cp:coreProperties>
</file>