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48" r:id="rId1"/>
  </p:sldMasterIdLst>
  <p:notesMasterIdLst>
    <p:notesMasterId r:id="rId26"/>
  </p:notesMasterIdLst>
  <p:sldIdLst>
    <p:sldId id="256" r:id="rId2"/>
    <p:sldId id="258" r:id="rId3"/>
    <p:sldId id="259" r:id="rId4"/>
    <p:sldId id="260" r:id="rId5"/>
    <p:sldId id="264" r:id="rId6"/>
    <p:sldId id="265" r:id="rId7"/>
    <p:sldId id="266" r:id="rId8"/>
    <p:sldId id="267" r:id="rId9"/>
    <p:sldId id="268" r:id="rId10"/>
    <p:sldId id="269" r:id="rId11"/>
    <p:sldId id="270" r:id="rId12"/>
    <p:sldId id="271" r:id="rId13"/>
    <p:sldId id="272" r:id="rId14"/>
    <p:sldId id="273" r:id="rId15"/>
    <p:sldId id="274" r:id="rId16"/>
    <p:sldId id="275" r:id="rId17"/>
    <p:sldId id="277" r:id="rId18"/>
    <p:sldId id="276" r:id="rId19"/>
    <p:sldId id="278" r:id="rId20"/>
    <p:sldId id="279" r:id="rId21"/>
    <p:sldId id="280" r:id="rId22"/>
    <p:sldId id="281" r:id="rId23"/>
    <p:sldId id="282" r:id="rId24"/>
    <p:sldId id="262" r:id="rId25"/>
  </p:sldIdLst>
  <p:sldSz cx="12192000" cy="6858000"/>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 uri="GoogleSlidesCustomDataVersion2">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27" roundtripDataSignature="AMtx7mgC+gtYJ2Kzlnzhr/IqvG7pDWEtoQ=="/>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0084" autoAdjust="0"/>
    <p:restoredTop sz="94660"/>
  </p:normalViewPr>
  <p:slideViewPr>
    <p:cSldViewPr snapToGrid="0">
      <p:cViewPr>
        <p:scale>
          <a:sx n="100" d="100"/>
          <a:sy n="100" d="100"/>
        </p:scale>
        <p:origin x="1194" y="18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customschemas.google.com/relationships/presentationmetadata" Target="metadata"/><Relationship Id="rId30"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4"/>
        <p:cNvGrpSpPr/>
        <p:nvPr/>
      </p:nvGrpSpPr>
      <p:grpSpPr>
        <a:xfrm>
          <a:off x="0" y="0"/>
          <a:ext cx="0" cy="0"/>
          <a:chOff x="0" y="0"/>
          <a:chExt cx="0" cy="0"/>
        </a:xfrm>
      </p:grpSpPr>
      <p:sp>
        <p:nvSpPr>
          <p:cNvPr id="115" name="Google Shape;115;p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16" name="Google Shape;116;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5"/>
        <p:cNvGrpSpPr/>
        <p:nvPr/>
      </p:nvGrpSpPr>
      <p:grpSpPr>
        <a:xfrm>
          <a:off x="0" y="0"/>
          <a:ext cx="0" cy="0"/>
          <a:chOff x="0" y="0"/>
          <a:chExt cx="0" cy="0"/>
        </a:xfrm>
      </p:grpSpPr>
      <p:sp>
        <p:nvSpPr>
          <p:cNvPr id="126" name="Google Shape;126;p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27" name="Google Shape;127;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2"/>
        <p:cNvGrpSpPr/>
        <p:nvPr/>
      </p:nvGrpSpPr>
      <p:grpSpPr>
        <a:xfrm>
          <a:off x="0" y="0"/>
          <a:ext cx="0" cy="0"/>
          <a:chOff x="0" y="0"/>
          <a:chExt cx="0" cy="0"/>
        </a:xfrm>
      </p:grpSpPr>
      <p:sp>
        <p:nvSpPr>
          <p:cNvPr id="133" name="Google Shape;133;p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34" name="Google Shape;134;p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0"/>
        <p:cNvGrpSpPr/>
        <p:nvPr/>
      </p:nvGrpSpPr>
      <p:grpSpPr>
        <a:xfrm>
          <a:off x="0" y="0"/>
          <a:ext cx="0" cy="0"/>
          <a:chOff x="0" y="0"/>
          <a:chExt cx="0" cy="0"/>
        </a:xfrm>
      </p:grpSpPr>
      <p:sp>
        <p:nvSpPr>
          <p:cNvPr id="141" name="Google Shape;141;p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42" name="Google Shape;142;p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5"/>
        <p:cNvGrpSpPr/>
        <p:nvPr/>
      </p:nvGrpSpPr>
      <p:grpSpPr>
        <a:xfrm>
          <a:off x="0" y="0"/>
          <a:ext cx="0" cy="0"/>
          <a:chOff x="0" y="0"/>
          <a:chExt cx="0" cy="0"/>
        </a:xfrm>
      </p:grpSpPr>
      <p:sp>
        <p:nvSpPr>
          <p:cNvPr id="156" name="Google Shape;156;p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7" name="Google Shape;157;p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 Id="rId5" Type="http://schemas.openxmlformats.org/officeDocument/2006/relationships/image" Target="../media/image5.png"/><Relationship Id="rId4" Type="http://schemas.openxmlformats.org/officeDocument/2006/relationships/image" Target="../media/image4.pn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7.png"/><Relationship Id="rId7" Type="http://schemas.openxmlformats.org/officeDocument/2006/relationships/image" Target="../media/image11.png"/><Relationship Id="rId2" Type="http://schemas.openxmlformats.org/officeDocument/2006/relationships/image" Target="../media/image6.png"/><Relationship Id="rId1" Type="http://schemas.openxmlformats.org/officeDocument/2006/relationships/slideMaster" Target="../slideMasters/slideMaster1.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8.pn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Master" Target="../slideMasters/slideMaster1.xml"/><Relationship Id="rId6" Type="http://schemas.openxmlformats.org/officeDocument/2006/relationships/image" Target="../media/image8.png"/><Relationship Id="rId5" Type="http://schemas.openxmlformats.org/officeDocument/2006/relationships/image" Target="../media/image15.png"/><Relationship Id="rId4" Type="http://schemas.openxmlformats.org/officeDocument/2006/relationships/image" Target="../media/image14.pn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Master" Target="../slideMasters/slideMaster1.xml"/><Relationship Id="rId6" Type="http://schemas.openxmlformats.org/officeDocument/2006/relationships/image" Target="../media/image10.png"/><Relationship Id="rId5" Type="http://schemas.openxmlformats.org/officeDocument/2006/relationships/image" Target="../media/image11.png"/><Relationship Id="rId4" Type="http://schemas.openxmlformats.org/officeDocument/2006/relationships/image" Target="../media/image8.png"/></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 Id="rId5" Type="http://schemas.openxmlformats.org/officeDocument/2006/relationships/image" Target="../media/image5.png"/><Relationship Id="rId4" Type="http://schemas.openxmlformats.org/officeDocument/2006/relationships/image" Target="../media/image4.png"/></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Master" Target="../slideMasters/slideMaster1.xml"/><Relationship Id="rId6" Type="http://schemas.openxmlformats.org/officeDocument/2006/relationships/image" Target="../media/image8.png"/><Relationship Id="rId5" Type="http://schemas.openxmlformats.org/officeDocument/2006/relationships/image" Target="../media/image15.png"/><Relationship Id="rId4" Type="http://schemas.openxmlformats.org/officeDocument/2006/relationships/image" Target="../media/image14.png"/></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Master" Target="../slideMasters/slideMaster1.xml"/><Relationship Id="rId6" Type="http://schemas.openxmlformats.org/officeDocument/2006/relationships/image" Target="../media/image8.png"/><Relationship Id="rId5" Type="http://schemas.openxmlformats.org/officeDocument/2006/relationships/image" Target="../media/image15.png"/><Relationship Id="rId4" Type="http://schemas.openxmlformats.org/officeDocument/2006/relationships/image" Target="../media/image14.png"/></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Master" Target="../slideMasters/slideMaster1.xml"/><Relationship Id="rId6" Type="http://schemas.openxmlformats.org/officeDocument/2006/relationships/image" Target="../media/image8.png"/><Relationship Id="rId5" Type="http://schemas.openxmlformats.org/officeDocument/2006/relationships/image" Target="../media/image15.png"/><Relationship Id="rId4" Type="http://schemas.openxmlformats.org/officeDocument/2006/relationships/image" Target="../media/image14.png"/></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Başlık Slaydı">
  <p:cSld name="Başlık Slaydı">
    <p:spTree>
      <p:nvGrpSpPr>
        <p:cNvPr id="1" name="Shape 11"/>
        <p:cNvGrpSpPr/>
        <p:nvPr/>
      </p:nvGrpSpPr>
      <p:grpSpPr>
        <a:xfrm>
          <a:off x="0" y="0"/>
          <a:ext cx="0" cy="0"/>
          <a:chOff x="0" y="0"/>
          <a:chExt cx="0" cy="0"/>
        </a:xfrm>
      </p:grpSpPr>
      <p:pic>
        <p:nvPicPr>
          <p:cNvPr id="12" name="Google Shape;12;p10"/>
          <p:cNvPicPr preferRelativeResize="0"/>
          <p:nvPr/>
        </p:nvPicPr>
        <p:blipFill rotWithShape="1">
          <a:blip r:embed="rId2">
            <a:alphaModFix/>
          </a:blip>
          <a:srcRect/>
          <a:stretch/>
        </p:blipFill>
        <p:spPr>
          <a:xfrm>
            <a:off x="1206893" y="4797388"/>
            <a:ext cx="4009373" cy="1643186"/>
          </a:xfrm>
          <a:prstGeom prst="rect">
            <a:avLst/>
          </a:prstGeom>
          <a:noFill/>
          <a:ln>
            <a:noFill/>
          </a:ln>
        </p:spPr>
      </p:pic>
      <p:pic>
        <p:nvPicPr>
          <p:cNvPr id="13" name="Google Shape;13;p10"/>
          <p:cNvPicPr preferRelativeResize="0"/>
          <p:nvPr/>
        </p:nvPicPr>
        <p:blipFill rotWithShape="1">
          <a:blip r:embed="rId3">
            <a:alphaModFix/>
          </a:blip>
          <a:srcRect/>
          <a:stretch/>
        </p:blipFill>
        <p:spPr>
          <a:xfrm>
            <a:off x="-838200" y="3812798"/>
            <a:ext cx="12192000" cy="1511808"/>
          </a:xfrm>
          <a:prstGeom prst="rect">
            <a:avLst/>
          </a:prstGeom>
          <a:noFill/>
          <a:ln>
            <a:noFill/>
          </a:ln>
        </p:spPr>
      </p:pic>
      <p:sp>
        <p:nvSpPr>
          <p:cNvPr id="14" name="Google Shape;14;p1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5" name="Google Shape;15;p1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6" name="Google Shape;16;p1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tr-TR"/>
              <a:t>‹#›</a:t>
            </a:fld>
            <a:endParaRPr/>
          </a:p>
        </p:txBody>
      </p:sp>
      <p:pic>
        <p:nvPicPr>
          <p:cNvPr id="17" name="Google Shape;17;p10"/>
          <p:cNvPicPr preferRelativeResize="0"/>
          <p:nvPr/>
        </p:nvPicPr>
        <p:blipFill rotWithShape="1">
          <a:blip r:embed="rId4">
            <a:alphaModFix/>
          </a:blip>
          <a:srcRect/>
          <a:stretch/>
        </p:blipFill>
        <p:spPr>
          <a:xfrm>
            <a:off x="132347" y="141355"/>
            <a:ext cx="5630779" cy="1291946"/>
          </a:xfrm>
          <a:prstGeom prst="rect">
            <a:avLst/>
          </a:prstGeom>
          <a:noFill/>
          <a:ln>
            <a:noFill/>
          </a:ln>
        </p:spPr>
      </p:pic>
      <p:pic>
        <p:nvPicPr>
          <p:cNvPr id="18" name="Google Shape;18;p10"/>
          <p:cNvPicPr preferRelativeResize="0"/>
          <p:nvPr/>
        </p:nvPicPr>
        <p:blipFill rotWithShape="1">
          <a:blip r:embed="rId5">
            <a:alphaModFix/>
          </a:blip>
          <a:srcRect/>
          <a:stretch/>
        </p:blipFill>
        <p:spPr>
          <a:xfrm>
            <a:off x="2165683" y="2149788"/>
            <a:ext cx="10026317" cy="4109147"/>
          </a:xfrm>
          <a:prstGeom prst="rect">
            <a:avLst/>
          </a:prstGeom>
          <a:noFill/>
          <a:ln>
            <a:noFill/>
          </a:ln>
        </p:spPr>
      </p:pic>
      <p:sp>
        <p:nvSpPr>
          <p:cNvPr id="19" name="Google Shape;19;p10"/>
          <p:cNvSpPr txBox="1">
            <a:spLocks noGrp="1"/>
          </p:cNvSpPr>
          <p:nvPr>
            <p:ph type="ctrTitle"/>
          </p:nvPr>
        </p:nvSpPr>
        <p:spPr>
          <a:xfrm>
            <a:off x="4932947" y="3092837"/>
            <a:ext cx="7259053" cy="2387600"/>
          </a:xfrm>
          <a:prstGeom prst="rect">
            <a:avLst/>
          </a:prstGeom>
          <a:noFill/>
          <a:ln>
            <a:noFill/>
          </a:ln>
        </p:spPr>
        <p:txBody>
          <a:bodyPr spcFirstLastPara="1" wrap="square" lIns="91425" tIns="45700" rIns="91425" bIns="45700" anchor="b" anchorCtr="0">
            <a:noAutofit/>
          </a:bodyPr>
          <a:lstStyle>
            <a:lvl1pPr lvl="0" algn="ctr">
              <a:lnSpc>
                <a:spcPct val="90000"/>
              </a:lnSpc>
              <a:spcBef>
                <a:spcPts val="0"/>
              </a:spcBef>
              <a:spcAft>
                <a:spcPts val="0"/>
              </a:spcAft>
              <a:buClr>
                <a:schemeClr val="lt1"/>
              </a:buClr>
              <a:buSzPts val="6000"/>
              <a:buFont typeface="Calibri"/>
              <a:buNone/>
              <a:defRPr sz="6000">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1_Yalnızca Başlık">
  <p:cSld name="1_Yalnızca Başlık">
    <p:spTree>
      <p:nvGrpSpPr>
        <p:cNvPr id="1" name="Shape 30"/>
        <p:cNvGrpSpPr/>
        <p:nvPr/>
      </p:nvGrpSpPr>
      <p:grpSpPr>
        <a:xfrm>
          <a:off x="0" y="0"/>
          <a:ext cx="0" cy="0"/>
          <a:chOff x="0" y="0"/>
          <a:chExt cx="0" cy="0"/>
        </a:xfrm>
      </p:grpSpPr>
      <p:pic>
        <p:nvPicPr>
          <p:cNvPr id="31" name="Google Shape;31;p12"/>
          <p:cNvPicPr preferRelativeResize="0"/>
          <p:nvPr/>
        </p:nvPicPr>
        <p:blipFill rotWithShape="1">
          <a:blip r:embed="rId2">
            <a:alphaModFix/>
          </a:blip>
          <a:srcRect/>
          <a:stretch/>
        </p:blipFill>
        <p:spPr>
          <a:xfrm>
            <a:off x="10300756" y="956706"/>
            <a:ext cx="591551" cy="242439"/>
          </a:xfrm>
          <a:prstGeom prst="rect">
            <a:avLst/>
          </a:prstGeom>
          <a:noFill/>
          <a:ln>
            <a:noFill/>
          </a:ln>
        </p:spPr>
      </p:pic>
      <p:pic>
        <p:nvPicPr>
          <p:cNvPr id="32" name="Google Shape;32;p12"/>
          <p:cNvPicPr preferRelativeResize="0"/>
          <p:nvPr/>
        </p:nvPicPr>
        <p:blipFill rotWithShape="1">
          <a:blip r:embed="rId3">
            <a:alphaModFix/>
          </a:blip>
          <a:srcRect/>
          <a:stretch/>
        </p:blipFill>
        <p:spPr>
          <a:xfrm flipH="1">
            <a:off x="1345258" y="975756"/>
            <a:ext cx="648114" cy="242439"/>
          </a:xfrm>
          <a:prstGeom prst="rect">
            <a:avLst/>
          </a:prstGeom>
          <a:noFill/>
          <a:ln>
            <a:noFill/>
          </a:ln>
        </p:spPr>
      </p:pic>
      <p:sp>
        <p:nvSpPr>
          <p:cNvPr id="33" name="Google Shape;33;p12"/>
          <p:cNvSpPr/>
          <p:nvPr/>
        </p:nvSpPr>
        <p:spPr>
          <a:xfrm>
            <a:off x="1054442" y="676275"/>
            <a:ext cx="10058401" cy="401650"/>
          </a:xfrm>
          <a:prstGeom prst="rect">
            <a:avLst/>
          </a:prstGeom>
          <a:gradFill>
            <a:gsLst>
              <a:gs pos="0">
                <a:srgbClr val="E6272D"/>
              </a:gs>
              <a:gs pos="44000">
                <a:srgbClr val="7F0F12"/>
              </a:gs>
              <a:gs pos="54000">
                <a:srgbClr val="7F0F12"/>
              </a:gs>
              <a:gs pos="100000">
                <a:srgbClr val="E6272D"/>
              </a:gs>
            </a:gsLst>
            <a:path path="circle">
              <a:fillToRect l="100000" t="100000"/>
            </a:path>
            <a:tileRect r="-100000" b="-100000"/>
          </a:gradFill>
          <a:ln w="12700" cap="flat" cmpd="sng">
            <a:solidFill>
              <a:srgbClr val="7F0F12"/>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pic>
        <p:nvPicPr>
          <p:cNvPr id="34" name="Google Shape;34;p12"/>
          <p:cNvPicPr preferRelativeResize="0"/>
          <p:nvPr/>
        </p:nvPicPr>
        <p:blipFill rotWithShape="1">
          <a:blip r:embed="rId4">
            <a:alphaModFix/>
          </a:blip>
          <a:srcRect/>
          <a:stretch/>
        </p:blipFill>
        <p:spPr>
          <a:xfrm>
            <a:off x="5362628" y="6312572"/>
            <a:ext cx="1962043" cy="450178"/>
          </a:xfrm>
          <a:prstGeom prst="rect">
            <a:avLst/>
          </a:prstGeom>
          <a:noFill/>
          <a:ln>
            <a:noFill/>
          </a:ln>
        </p:spPr>
      </p:pic>
      <p:sp>
        <p:nvSpPr>
          <p:cNvPr id="35" name="Google Shape;35;p12"/>
          <p:cNvSpPr txBox="1">
            <a:spLocks noGrp="1"/>
          </p:cNvSpPr>
          <p:nvPr>
            <p:ph type="body" idx="1"/>
          </p:nvPr>
        </p:nvSpPr>
        <p:spPr>
          <a:xfrm>
            <a:off x="838200" y="1384209"/>
            <a:ext cx="5353050" cy="4792754"/>
          </a:xfrm>
          <a:prstGeom prst="rect">
            <a:avLst/>
          </a:prstGeom>
          <a:noFill/>
          <a:ln>
            <a:noFill/>
          </a:ln>
        </p:spPr>
        <p:txBody>
          <a:bodyPr spcFirstLastPara="1" wrap="square" lIns="91425" tIns="45700" rIns="91425" bIns="45700" anchor="t" anchorCtr="0">
            <a:normAutofit/>
          </a:bodyPr>
          <a:lstStyle>
            <a:lvl1pPr marL="457200" lvl="0" indent="-381000" algn="ctr">
              <a:lnSpc>
                <a:spcPct val="90000"/>
              </a:lnSpc>
              <a:spcBef>
                <a:spcPts val="1000"/>
              </a:spcBef>
              <a:spcAft>
                <a:spcPts val="0"/>
              </a:spcAft>
              <a:buClr>
                <a:schemeClr val="dk1"/>
              </a:buClr>
              <a:buSzPts val="2400"/>
              <a:buChar char="•"/>
              <a:defRPr/>
            </a:lvl1pPr>
            <a:lvl2pPr marL="914400" lvl="1" indent="-381000" algn="ctr">
              <a:lnSpc>
                <a:spcPct val="90000"/>
              </a:lnSpc>
              <a:spcBef>
                <a:spcPts val="500"/>
              </a:spcBef>
              <a:spcAft>
                <a:spcPts val="0"/>
              </a:spcAft>
              <a:buClr>
                <a:schemeClr val="dk1"/>
              </a:buClr>
              <a:buSzPts val="2400"/>
              <a:buChar char="•"/>
              <a:defRPr/>
            </a:lvl2pPr>
            <a:lvl3pPr marL="1371600" lvl="2" indent="-381000" algn="ctr">
              <a:lnSpc>
                <a:spcPct val="90000"/>
              </a:lnSpc>
              <a:spcBef>
                <a:spcPts val="500"/>
              </a:spcBef>
              <a:spcAft>
                <a:spcPts val="0"/>
              </a:spcAft>
              <a:buClr>
                <a:schemeClr val="dk1"/>
              </a:buClr>
              <a:buSzPts val="2400"/>
              <a:buChar char="•"/>
              <a:defRPr/>
            </a:lvl3pPr>
            <a:lvl4pPr marL="1828800" lvl="3" indent="-381000" algn="ctr">
              <a:lnSpc>
                <a:spcPct val="90000"/>
              </a:lnSpc>
              <a:spcBef>
                <a:spcPts val="500"/>
              </a:spcBef>
              <a:spcAft>
                <a:spcPts val="0"/>
              </a:spcAft>
              <a:buClr>
                <a:schemeClr val="dk1"/>
              </a:buClr>
              <a:buSzPts val="2400"/>
              <a:buChar char="•"/>
              <a:defRPr/>
            </a:lvl4pPr>
            <a:lvl5pPr marL="2286000" lvl="4" indent="-381000" algn="ctr">
              <a:lnSpc>
                <a:spcPct val="90000"/>
              </a:lnSpc>
              <a:spcBef>
                <a:spcPts val="500"/>
              </a:spcBef>
              <a:spcAft>
                <a:spcPts val="0"/>
              </a:spcAft>
              <a:buClr>
                <a:schemeClr val="dk1"/>
              </a:buClr>
              <a:buSzPts val="24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36" name="Google Shape;36;p12"/>
          <p:cNvPicPr preferRelativeResize="0"/>
          <p:nvPr/>
        </p:nvPicPr>
        <p:blipFill rotWithShape="1">
          <a:blip r:embed="rId5">
            <a:alphaModFix/>
          </a:blip>
          <a:srcRect/>
          <a:stretch/>
        </p:blipFill>
        <p:spPr>
          <a:xfrm>
            <a:off x="6214356" y="3365530"/>
            <a:ext cx="6227030" cy="3172131"/>
          </a:xfrm>
          <a:prstGeom prst="rect">
            <a:avLst/>
          </a:prstGeom>
          <a:noFill/>
          <a:ln>
            <a:noFill/>
          </a:ln>
        </p:spPr>
      </p:pic>
      <p:sp>
        <p:nvSpPr>
          <p:cNvPr id="37" name="Google Shape;37;p12"/>
          <p:cNvSpPr txBox="1">
            <a:spLocks noGrp="1"/>
          </p:cNvSpPr>
          <p:nvPr>
            <p:ph type="title"/>
          </p:nvPr>
        </p:nvSpPr>
        <p:spPr>
          <a:xfrm>
            <a:off x="1717237" y="691270"/>
            <a:ext cx="8823158" cy="377798"/>
          </a:xfrm>
          <a:prstGeom prst="rect">
            <a:avLst/>
          </a:prstGeom>
          <a:noFill/>
          <a:ln>
            <a:noFill/>
          </a:ln>
        </p:spPr>
        <p:txBody>
          <a:bodyPr spcFirstLastPara="1" wrap="square" lIns="91425" tIns="45700" rIns="91425" bIns="45700" anchor="ctr" anchorCtr="0">
            <a:noAutofit/>
          </a:bodyPr>
          <a:lstStyle>
            <a:lvl1pPr lvl="0" algn="ctr">
              <a:lnSpc>
                <a:spcPct val="90000"/>
              </a:lnSpc>
              <a:spcBef>
                <a:spcPts val="0"/>
              </a:spcBef>
              <a:spcAft>
                <a:spcPts val="0"/>
              </a:spcAft>
              <a:buClr>
                <a:schemeClr val="lt1"/>
              </a:buClr>
              <a:buSzPts val="2600"/>
              <a:buFont typeface="Calibri"/>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pic>
        <p:nvPicPr>
          <p:cNvPr id="38" name="Google Shape;38;p12"/>
          <p:cNvPicPr preferRelativeResize="0"/>
          <p:nvPr/>
        </p:nvPicPr>
        <p:blipFill rotWithShape="1">
          <a:blip r:embed="rId6">
            <a:alphaModFix/>
          </a:blip>
          <a:srcRect/>
          <a:stretch/>
        </p:blipFill>
        <p:spPr>
          <a:xfrm>
            <a:off x="982265" y="383364"/>
            <a:ext cx="806256" cy="806256"/>
          </a:xfrm>
          <a:prstGeom prst="rect">
            <a:avLst/>
          </a:prstGeom>
          <a:noFill/>
          <a:ln>
            <a:noFill/>
          </a:ln>
        </p:spPr>
      </p:pic>
      <p:pic>
        <p:nvPicPr>
          <p:cNvPr id="39" name="Google Shape;39;p12"/>
          <p:cNvPicPr preferRelativeResize="0"/>
          <p:nvPr/>
        </p:nvPicPr>
        <p:blipFill rotWithShape="1">
          <a:blip r:embed="rId7">
            <a:alphaModFix/>
          </a:blip>
          <a:srcRect/>
          <a:stretch/>
        </p:blipFill>
        <p:spPr>
          <a:xfrm>
            <a:off x="10469110" y="411503"/>
            <a:ext cx="763368" cy="763368"/>
          </a:xfrm>
          <a:prstGeom prst="rect">
            <a:avLst/>
          </a:prstGeom>
          <a:noFill/>
          <a:ln>
            <a:noFill/>
          </a:ln>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Başlık ve İçerik" type="obj">
  <p:cSld name="OBJECT">
    <p:spTree>
      <p:nvGrpSpPr>
        <p:cNvPr id="1" name="Shape 40"/>
        <p:cNvGrpSpPr/>
        <p:nvPr/>
      </p:nvGrpSpPr>
      <p:grpSpPr>
        <a:xfrm>
          <a:off x="0" y="0"/>
          <a:ext cx="0" cy="0"/>
          <a:chOff x="0" y="0"/>
          <a:chExt cx="0" cy="0"/>
        </a:xfrm>
      </p:grpSpPr>
      <p:pic>
        <p:nvPicPr>
          <p:cNvPr id="41" name="Google Shape;41;p13"/>
          <p:cNvPicPr preferRelativeResize="0"/>
          <p:nvPr/>
        </p:nvPicPr>
        <p:blipFill rotWithShape="1">
          <a:blip r:embed="rId2">
            <a:alphaModFix/>
          </a:blip>
          <a:srcRect/>
          <a:stretch/>
        </p:blipFill>
        <p:spPr>
          <a:xfrm>
            <a:off x="-2065882" y="471272"/>
            <a:ext cx="11354585" cy="838779"/>
          </a:xfrm>
          <a:prstGeom prst="rect">
            <a:avLst/>
          </a:prstGeom>
          <a:noFill/>
          <a:ln>
            <a:noFill/>
          </a:ln>
        </p:spPr>
      </p:pic>
      <p:pic>
        <p:nvPicPr>
          <p:cNvPr id="42" name="Google Shape;42;p13"/>
          <p:cNvPicPr preferRelativeResize="0"/>
          <p:nvPr/>
        </p:nvPicPr>
        <p:blipFill rotWithShape="1">
          <a:blip r:embed="rId3">
            <a:alphaModFix/>
          </a:blip>
          <a:srcRect/>
          <a:stretch/>
        </p:blipFill>
        <p:spPr>
          <a:xfrm>
            <a:off x="9737560" y="471272"/>
            <a:ext cx="3401715" cy="838779"/>
          </a:xfrm>
          <a:prstGeom prst="rect">
            <a:avLst/>
          </a:prstGeom>
          <a:noFill/>
          <a:ln>
            <a:noFill/>
          </a:ln>
        </p:spPr>
      </p:pic>
      <p:pic>
        <p:nvPicPr>
          <p:cNvPr id="43" name="Google Shape;43;p13"/>
          <p:cNvPicPr preferRelativeResize="0"/>
          <p:nvPr/>
        </p:nvPicPr>
        <p:blipFill rotWithShape="1">
          <a:blip r:embed="rId4">
            <a:alphaModFix/>
          </a:blip>
          <a:srcRect/>
          <a:stretch/>
        </p:blipFill>
        <p:spPr>
          <a:xfrm>
            <a:off x="9293652" y="471272"/>
            <a:ext cx="939743" cy="838779"/>
          </a:xfrm>
          <a:prstGeom prst="rect">
            <a:avLst/>
          </a:prstGeom>
          <a:noFill/>
          <a:ln>
            <a:noFill/>
          </a:ln>
        </p:spPr>
      </p:pic>
      <p:pic>
        <p:nvPicPr>
          <p:cNvPr id="44" name="Google Shape;44;p13"/>
          <p:cNvPicPr preferRelativeResize="0"/>
          <p:nvPr/>
        </p:nvPicPr>
        <p:blipFill rotWithShape="1">
          <a:blip r:embed="rId5">
            <a:alphaModFix/>
          </a:blip>
          <a:srcRect/>
          <a:stretch/>
        </p:blipFill>
        <p:spPr>
          <a:xfrm>
            <a:off x="8846306" y="471272"/>
            <a:ext cx="939743" cy="838779"/>
          </a:xfrm>
          <a:prstGeom prst="rect">
            <a:avLst/>
          </a:prstGeom>
          <a:noFill/>
          <a:ln>
            <a:noFill/>
          </a:ln>
        </p:spPr>
      </p:pic>
      <p:pic>
        <p:nvPicPr>
          <p:cNvPr id="45" name="Google Shape;45;p13"/>
          <p:cNvPicPr preferRelativeResize="0"/>
          <p:nvPr/>
        </p:nvPicPr>
        <p:blipFill rotWithShape="1">
          <a:blip r:embed="rId6">
            <a:alphaModFix/>
          </a:blip>
          <a:srcRect/>
          <a:stretch/>
        </p:blipFill>
        <p:spPr>
          <a:xfrm>
            <a:off x="9881041" y="63283"/>
            <a:ext cx="1962043" cy="450178"/>
          </a:xfrm>
          <a:prstGeom prst="rect">
            <a:avLst/>
          </a:prstGeom>
          <a:noFill/>
          <a:ln>
            <a:noFill/>
          </a:ln>
        </p:spPr>
      </p:pic>
      <p:sp>
        <p:nvSpPr>
          <p:cNvPr id="46" name="Google Shape;46;p13"/>
          <p:cNvSpPr txBox="1">
            <a:spLocks noGrp="1"/>
          </p:cNvSpPr>
          <p:nvPr>
            <p:ph type="title"/>
          </p:nvPr>
        </p:nvSpPr>
        <p:spPr>
          <a:xfrm>
            <a:off x="208548" y="605590"/>
            <a:ext cx="8823158" cy="497307"/>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l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7" name="Google Shape;47;p13"/>
          <p:cNvSpPr txBox="1">
            <a:spLocks noGrp="1"/>
          </p:cNvSpPr>
          <p:nvPr>
            <p:ph type="body" idx="1"/>
          </p:nvPr>
        </p:nvSpPr>
        <p:spPr>
          <a:xfrm>
            <a:off x="838200" y="1384209"/>
            <a:ext cx="10515600" cy="4792754"/>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8" name="Google Shape;48;p1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9" name="Google Shape;49;p1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0" name="Google Shape;50;p1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tr-TR"/>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3_Yalnızca Başlık">
  <p:cSld name="3_Yalnızca Başlık">
    <p:spTree>
      <p:nvGrpSpPr>
        <p:cNvPr id="1" name="Shape 51"/>
        <p:cNvGrpSpPr/>
        <p:nvPr/>
      </p:nvGrpSpPr>
      <p:grpSpPr>
        <a:xfrm>
          <a:off x="0" y="0"/>
          <a:ext cx="0" cy="0"/>
          <a:chOff x="0" y="0"/>
          <a:chExt cx="0" cy="0"/>
        </a:xfrm>
      </p:grpSpPr>
      <p:pic>
        <p:nvPicPr>
          <p:cNvPr id="52" name="Google Shape;52;p14"/>
          <p:cNvPicPr preferRelativeResize="0"/>
          <p:nvPr/>
        </p:nvPicPr>
        <p:blipFill rotWithShape="1">
          <a:blip r:embed="rId2">
            <a:alphaModFix/>
          </a:blip>
          <a:srcRect/>
          <a:stretch/>
        </p:blipFill>
        <p:spPr>
          <a:xfrm>
            <a:off x="10300756" y="956706"/>
            <a:ext cx="591551" cy="242439"/>
          </a:xfrm>
          <a:prstGeom prst="rect">
            <a:avLst/>
          </a:prstGeom>
          <a:noFill/>
          <a:ln>
            <a:noFill/>
          </a:ln>
        </p:spPr>
      </p:pic>
      <p:pic>
        <p:nvPicPr>
          <p:cNvPr id="53" name="Google Shape;53;p14"/>
          <p:cNvPicPr preferRelativeResize="0"/>
          <p:nvPr/>
        </p:nvPicPr>
        <p:blipFill rotWithShape="1">
          <a:blip r:embed="rId3">
            <a:alphaModFix/>
          </a:blip>
          <a:srcRect/>
          <a:stretch/>
        </p:blipFill>
        <p:spPr>
          <a:xfrm flipH="1">
            <a:off x="1345258" y="975756"/>
            <a:ext cx="648114" cy="242439"/>
          </a:xfrm>
          <a:prstGeom prst="rect">
            <a:avLst/>
          </a:prstGeom>
          <a:noFill/>
          <a:ln>
            <a:noFill/>
          </a:ln>
        </p:spPr>
      </p:pic>
      <p:sp>
        <p:nvSpPr>
          <p:cNvPr id="54" name="Google Shape;54;p14"/>
          <p:cNvSpPr/>
          <p:nvPr/>
        </p:nvSpPr>
        <p:spPr>
          <a:xfrm>
            <a:off x="1046205" y="676275"/>
            <a:ext cx="10107828" cy="401650"/>
          </a:xfrm>
          <a:prstGeom prst="rect">
            <a:avLst/>
          </a:prstGeom>
          <a:gradFill>
            <a:gsLst>
              <a:gs pos="0">
                <a:srgbClr val="E6272D"/>
              </a:gs>
              <a:gs pos="44000">
                <a:srgbClr val="7F0F12"/>
              </a:gs>
              <a:gs pos="54000">
                <a:srgbClr val="7F0F12"/>
              </a:gs>
              <a:gs pos="100000">
                <a:srgbClr val="E6272D"/>
              </a:gs>
            </a:gsLst>
            <a:path path="circle">
              <a:fillToRect l="100000" t="100000"/>
            </a:path>
            <a:tileRect r="-100000" b="-100000"/>
          </a:gradFill>
          <a:ln w="12700" cap="flat" cmpd="sng">
            <a:solidFill>
              <a:srgbClr val="7F0F12"/>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pic>
        <p:nvPicPr>
          <p:cNvPr id="55" name="Google Shape;55;p14"/>
          <p:cNvPicPr preferRelativeResize="0"/>
          <p:nvPr/>
        </p:nvPicPr>
        <p:blipFill rotWithShape="1">
          <a:blip r:embed="rId4">
            <a:alphaModFix/>
          </a:blip>
          <a:srcRect/>
          <a:stretch/>
        </p:blipFill>
        <p:spPr>
          <a:xfrm>
            <a:off x="5362628" y="6312572"/>
            <a:ext cx="1962043" cy="450178"/>
          </a:xfrm>
          <a:prstGeom prst="rect">
            <a:avLst/>
          </a:prstGeom>
          <a:noFill/>
          <a:ln>
            <a:noFill/>
          </a:ln>
        </p:spPr>
      </p:pic>
      <p:sp>
        <p:nvSpPr>
          <p:cNvPr id="56" name="Google Shape;56;p14"/>
          <p:cNvSpPr txBox="1">
            <a:spLocks noGrp="1"/>
          </p:cNvSpPr>
          <p:nvPr>
            <p:ph type="body" idx="1"/>
          </p:nvPr>
        </p:nvSpPr>
        <p:spPr>
          <a:xfrm>
            <a:off x="838200" y="1384209"/>
            <a:ext cx="10668000" cy="4792754"/>
          </a:xfrm>
          <a:prstGeom prst="rect">
            <a:avLst/>
          </a:prstGeom>
          <a:noFill/>
          <a:ln>
            <a:noFill/>
          </a:ln>
        </p:spPr>
        <p:txBody>
          <a:bodyPr spcFirstLastPara="1" wrap="square" lIns="91425" tIns="45700" rIns="91425" bIns="45700" anchor="t" anchorCtr="0">
            <a:normAutofit/>
          </a:bodyPr>
          <a:lstStyle>
            <a:lvl1pPr marL="457200" lvl="0" indent="-381000" algn="ctr">
              <a:lnSpc>
                <a:spcPct val="90000"/>
              </a:lnSpc>
              <a:spcBef>
                <a:spcPts val="1000"/>
              </a:spcBef>
              <a:spcAft>
                <a:spcPts val="0"/>
              </a:spcAft>
              <a:buClr>
                <a:schemeClr val="dk1"/>
              </a:buClr>
              <a:buSzPts val="2400"/>
              <a:buChar char="•"/>
              <a:defRPr/>
            </a:lvl1pPr>
            <a:lvl2pPr marL="914400" lvl="1" indent="-381000" algn="ctr">
              <a:lnSpc>
                <a:spcPct val="90000"/>
              </a:lnSpc>
              <a:spcBef>
                <a:spcPts val="500"/>
              </a:spcBef>
              <a:spcAft>
                <a:spcPts val="0"/>
              </a:spcAft>
              <a:buClr>
                <a:schemeClr val="dk1"/>
              </a:buClr>
              <a:buSzPts val="2400"/>
              <a:buChar char="•"/>
              <a:defRPr/>
            </a:lvl2pPr>
            <a:lvl3pPr marL="1371600" lvl="2" indent="-381000" algn="ctr">
              <a:lnSpc>
                <a:spcPct val="90000"/>
              </a:lnSpc>
              <a:spcBef>
                <a:spcPts val="500"/>
              </a:spcBef>
              <a:spcAft>
                <a:spcPts val="0"/>
              </a:spcAft>
              <a:buClr>
                <a:schemeClr val="dk1"/>
              </a:buClr>
              <a:buSzPts val="2400"/>
              <a:buChar char="•"/>
              <a:defRPr/>
            </a:lvl3pPr>
            <a:lvl4pPr marL="1828800" lvl="3" indent="-381000" algn="ctr">
              <a:lnSpc>
                <a:spcPct val="90000"/>
              </a:lnSpc>
              <a:spcBef>
                <a:spcPts val="500"/>
              </a:spcBef>
              <a:spcAft>
                <a:spcPts val="0"/>
              </a:spcAft>
              <a:buClr>
                <a:schemeClr val="dk1"/>
              </a:buClr>
              <a:buSzPts val="2400"/>
              <a:buChar char="•"/>
              <a:defRPr/>
            </a:lvl4pPr>
            <a:lvl5pPr marL="2286000" lvl="4" indent="-381000" algn="ctr">
              <a:lnSpc>
                <a:spcPct val="90000"/>
              </a:lnSpc>
              <a:spcBef>
                <a:spcPts val="500"/>
              </a:spcBef>
              <a:spcAft>
                <a:spcPts val="0"/>
              </a:spcAft>
              <a:buClr>
                <a:schemeClr val="dk1"/>
              </a:buClr>
              <a:buSzPts val="24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57" name="Google Shape;57;p14"/>
          <p:cNvPicPr preferRelativeResize="0"/>
          <p:nvPr/>
        </p:nvPicPr>
        <p:blipFill rotWithShape="1">
          <a:blip r:embed="rId5">
            <a:alphaModFix/>
          </a:blip>
          <a:srcRect/>
          <a:stretch/>
        </p:blipFill>
        <p:spPr>
          <a:xfrm>
            <a:off x="10469110" y="411503"/>
            <a:ext cx="763368" cy="763368"/>
          </a:xfrm>
          <a:prstGeom prst="rect">
            <a:avLst/>
          </a:prstGeom>
          <a:noFill/>
          <a:ln>
            <a:noFill/>
          </a:ln>
        </p:spPr>
      </p:pic>
      <p:pic>
        <p:nvPicPr>
          <p:cNvPr id="58" name="Google Shape;58;p14"/>
          <p:cNvPicPr preferRelativeResize="0"/>
          <p:nvPr/>
        </p:nvPicPr>
        <p:blipFill rotWithShape="1">
          <a:blip r:embed="rId6">
            <a:alphaModFix/>
          </a:blip>
          <a:srcRect/>
          <a:stretch/>
        </p:blipFill>
        <p:spPr>
          <a:xfrm>
            <a:off x="982265" y="383364"/>
            <a:ext cx="806256" cy="806256"/>
          </a:xfrm>
          <a:prstGeom prst="rect">
            <a:avLst/>
          </a:prstGeom>
          <a:noFill/>
          <a:ln>
            <a:noFill/>
          </a:ln>
        </p:spPr>
      </p:pic>
      <p:sp>
        <p:nvSpPr>
          <p:cNvPr id="59" name="Google Shape;59;p14"/>
          <p:cNvSpPr txBox="1">
            <a:spLocks noGrp="1"/>
          </p:cNvSpPr>
          <p:nvPr>
            <p:ph type="title"/>
          </p:nvPr>
        </p:nvSpPr>
        <p:spPr>
          <a:xfrm>
            <a:off x="1717237" y="691270"/>
            <a:ext cx="8823158" cy="377798"/>
          </a:xfrm>
          <a:prstGeom prst="rect">
            <a:avLst/>
          </a:prstGeom>
          <a:noFill/>
          <a:ln>
            <a:noFill/>
          </a:ln>
        </p:spPr>
        <p:txBody>
          <a:bodyPr spcFirstLastPara="1" wrap="square" lIns="91425" tIns="45700" rIns="91425" bIns="45700" anchor="ctr" anchorCtr="0">
            <a:noAutofit/>
          </a:bodyPr>
          <a:lstStyle>
            <a:lvl1pPr lvl="0" algn="ctr">
              <a:lnSpc>
                <a:spcPct val="90000"/>
              </a:lnSpc>
              <a:spcBef>
                <a:spcPts val="0"/>
              </a:spcBef>
              <a:spcAft>
                <a:spcPts val="0"/>
              </a:spcAft>
              <a:buClr>
                <a:schemeClr val="lt1"/>
              </a:buClr>
              <a:buSzPts val="2600"/>
              <a:buFont typeface="Calibri"/>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Bölüm Üstbilgisi">
  <p:cSld name="Bölüm Üstbilgisi">
    <p:spTree>
      <p:nvGrpSpPr>
        <p:cNvPr id="1" name="Shape 69"/>
        <p:cNvGrpSpPr/>
        <p:nvPr/>
      </p:nvGrpSpPr>
      <p:grpSpPr>
        <a:xfrm>
          <a:off x="0" y="0"/>
          <a:ext cx="0" cy="0"/>
          <a:chOff x="0" y="0"/>
          <a:chExt cx="0" cy="0"/>
        </a:xfrm>
      </p:grpSpPr>
      <p:sp>
        <p:nvSpPr>
          <p:cNvPr id="70" name="Google Shape;70;p16"/>
          <p:cNvSpPr txBox="1">
            <a:spLocks noGrp="1"/>
          </p:cNvSpPr>
          <p:nvPr>
            <p:ph type="body" idx="1"/>
          </p:nvPr>
        </p:nvSpPr>
        <p:spPr>
          <a:xfrm>
            <a:off x="831850" y="4589463"/>
            <a:ext cx="10515600" cy="150018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888888"/>
              </a:buClr>
              <a:buSzPts val="2400"/>
              <a:buNone/>
              <a:defRPr sz="2400">
                <a:solidFill>
                  <a:srgbClr val="888888"/>
                </a:solidFill>
              </a:defRPr>
            </a:lvl1pPr>
            <a:lvl2pPr marL="914400" lvl="1" indent="-228600" algn="l">
              <a:lnSpc>
                <a:spcPct val="90000"/>
              </a:lnSpc>
              <a:spcBef>
                <a:spcPts val="500"/>
              </a:spcBef>
              <a:spcAft>
                <a:spcPts val="0"/>
              </a:spcAft>
              <a:buClr>
                <a:srgbClr val="888888"/>
              </a:buClr>
              <a:buSzPts val="2000"/>
              <a:buNone/>
              <a:defRPr sz="2000">
                <a:solidFill>
                  <a:srgbClr val="888888"/>
                </a:solidFill>
              </a:defRPr>
            </a:lvl2pPr>
            <a:lvl3pPr marL="1371600" lvl="2" indent="-228600" algn="l">
              <a:lnSpc>
                <a:spcPct val="90000"/>
              </a:lnSpc>
              <a:spcBef>
                <a:spcPts val="500"/>
              </a:spcBef>
              <a:spcAft>
                <a:spcPts val="0"/>
              </a:spcAft>
              <a:buClr>
                <a:srgbClr val="888888"/>
              </a:buClr>
              <a:buSzPts val="1800"/>
              <a:buNone/>
              <a:defRPr sz="1800">
                <a:solidFill>
                  <a:srgbClr val="888888"/>
                </a:solidFill>
              </a:defRPr>
            </a:lvl3pPr>
            <a:lvl4pPr marL="1828800" lvl="3" indent="-228600" algn="l">
              <a:lnSpc>
                <a:spcPct val="90000"/>
              </a:lnSpc>
              <a:spcBef>
                <a:spcPts val="500"/>
              </a:spcBef>
              <a:spcAft>
                <a:spcPts val="0"/>
              </a:spcAft>
              <a:buClr>
                <a:srgbClr val="888888"/>
              </a:buClr>
              <a:buSzPts val="1600"/>
              <a:buNone/>
              <a:defRPr sz="1600">
                <a:solidFill>
                  <a:srgbClr val="888888"/>
                </a:solidFill>
              </a:defRPr>
            </a:lvl4pPr>
            <a:lvl5pPr marL="2286000" lvl="4" indent="-228600" algn="l">
              <a:lnSpc>
                <a:spcPct val="90000"/>
              </a:lnSpc>
              <a:spcBef>
                <a:spcPts val="500"/>
              </a:spcBef>
              <a:spcAft>
                <a:spcPts val="0"/>
              </a:spcAft>
              <a:buClr>
                <a:srgbClr val="888888"/>
              </a:buClr>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
        <p:nvSpPr>
          <p:cNvPr id="71" name="Google Shape;71;p1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2" name="Google Shape;72;p1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3" name="Google Shape;73;p1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tr-TR"/>
              <a:t>‹#›</a:t>
            </a:fld>
            <a:endParaRPr/>
          </a:p>
        </p:txBody>
      </p:sp>
      <p:pic>
        <p:nvPicPr>
          <p:cNvPr id="74" name="Google Shape;74;p16"/>
          <p:cNvPicPr preferRelativeResize="0"/>
          <p:nvPr/>
        </p:nvPicPr>
        <p:blipFill rotWithShape="1">
          <a:blip r:embed="rId2">
            <a:alphaModFix/>
          </a:blip>
          <a:srcRect/>
          <a:stretch/>
        </p:blipFill>
        <p:spPr>
          <a:xfrm>
            <a:off x="1206893" y="4797388"/>
            <a:ext cx="4009373" cy="1643186"/>
          </a:xfrm>
          <a:prstGeom prst="rect">
            <a:avLst/>
          </a:prstGeom>
          <a:noFill/>
          <a:ln>
            <a:noFill/>
          </a:ln>
        </p:spPr>
      </p:pic>
      <p:pic>
        <p:nvPicPr>
          <p:cNvPr id="75" name="Google Shape;75;p16"/>
          <p:cNvPicPr preferRelativeResize="0"/>
          <p:nvPr/>
        </p:nvPicPr>
        <p:blipFill rotWithShape="1">
          <a:blip r:embed="rId3">
            <a:alphaModFix/>
          </a:blip>
          <a:srcRect/>
          <a:stretch/>
        </p:blipFill>
        <p:spPr>
          <a:xfrm>
            <a:off x="-838200" y="3812798"/>
            <a:ext cx="12192000" cy="1511808"/>
          </a:xfrm>
          <a:prstGeom prst="rect">
            <a:avLst/>
          </a:prstGeom>
          <a:noFill/>
          <a:ln>
            <a:noFill/>
          </a:ln>
        </p:spPr>
      </p:pic>
      <p:pic>
        <p:nvPicPr>
          <p:cNvPr id="76" name="Google Shape;76;p16"/>
          <p:cNvPicPr preferRelativeResize="0"/>
          <p:nvPr/>
        </p:nvPicPr>
        <p:blipFill rotWithShape="1">
          <a:blip r:embed="rId4">
            <a:alphaModFix/>
          </a:blip>
          <a:srcRect/>
          <a:stretch/>
        </p:blipFill>
        <p:spPr>
          <a:xfrm>
            <a:off x="132347" y="141355"/>
            <a:ext cx="5630779" cy="1291946"/>
          </a:xfrm>
          <a:prstGeom prst="rect">
            <a:avLst/>
          </a:prstGeom>
          <a:noFill/>
          <a:ln>
            <a:noFill/>
          </a:ln>
        </p:spPr>
      </p:pic>
      <p:pic>
        <p:nvPicPr>
          <p:cNvPr id="77" name="Google Shape;77;p16"/>
          <p:cNvPicPr preferRelativeResize="0"/>
          <p:nvPr/>
        </p:nvPicPr>
        <p:blipFill rotWithShape="1">
          <a:blip r:embed="rId5">
            <a:alphaModFix/>
          </a:blip>
          <a:srcRect/>
          <a:stretch/>
        </p:blipFill>
        <p:spPr>
          <a:xfrm>
            <a:off x="2165683" y="2149788"/>
            <a:ext cx="10026317" cy="4109147"/>
          </a:xfrm>
          <a:prstGeom prst="rect">
            <a:avLst/>
          </a:prstGeom>
          <a:noFill/>
          <a:ln>
            <a:noFill/>
          </a:ln>
        </p:spPr>
      </p:pic>
      <p:sp>
        <p:nvSpPr>
          <p:cNvPr id="78" name="Google Shape;78;p16"/>
          <p:cNvSpPr txBox="1"/>
          <p:nvPr/>
        </p:nvSpPr>
        <p:spPr>
          <a:xfrm>
            <a:off x="4932947" y="3092837"/>
            <a:ext cx="7259053" cy="2387600"/>
          </a:xfrm>
          <a:prstGeom prst="rect">
            <a:avLst/>
          </a:prstGeom>
          <a:noFill/>
          <a:ln>
            <a:noFill/>
          </a:ln>
        </p:spPr>
        <p:txBody>
          <a:bodyPr spcFirstLastPara="1" wrap="square" lIns="91425" tIns="45700" rIns="91425" bIns="45700" anchor="b" anchorCtr="0">
            <a:noAutofit/>
          </a:bodyPr>
          <a:lstStyle/>
          <a:p>
            <a:pPr marL="0" marR="0" lvl="0" indent="0" algn="ctr" rtl="0">
              <a:lnSpc>
                <a:spcPct val="90000"/>
              </a:lnSpc>
              <a:spcBef>
                <a:spcPts val="0"/>
              </a:spcBef>
              <a:spcAft>
                <a:spcPts val="0"/>
              </a:spcAft>
              <a:buClr>
                <a:schemeClr val="lt1"/>
              </a:buClr>
              <a:buSzPts val="6000"/>
              <a:buFont typeface="Calibri"/>
              <a:buNone/>
            </a:pPr>
            <a:r>
              <a:rPr lang="tr-TR" sz="6000" b="1" i="0" u="none" strike="noStrike" cap="none">
                <a:solidFill>
                  <a:schemeClr val="lt1"/>
                </a:solidFill>
                <a:latin typeface="Calibri"/>
                <a:ea typeface="Calibri"/>
                <a:cs typeface="Calibri"/>
                <a:sym typeface="Calibri"/>
              </a:rPr>
              <a:t>ASIL BAŞLIK STİLİ İÇİN TIKLATIN</a:t>
            </a:r>
            <a:endParaRPr sz="6000" b="1" i="0" u="none" strike="noStrike" cap="none">
              <a:solidFill>
                <a:schemeClr val="lt1"/>
              </a:solidFill>
              <a:latin typeface="Calibri"/>
              <a:ea typeface="Calibri"/>
              <a:cs typeface="Calibri"/>
              <a:sym typeface="Calibri"/>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İki İçerik" type="twoObj">
  <p:cSld name="TWO_OBJECTS">
    <p:spTree>
      <p:nvGrpSpPr>
        <p:cNvPr id="1" name="Shape 79"/>
        <p:cNvGrpSpPr/>
        <p:nvPr/>
      </p:nvGrpSpPr>
      <p:grpSpPr>
        <a:xfrm>
          <a:off x="0" y="0"/>
          <a:ext cx="0" cy="0"/>
          <a:chOff x="0" y="0"/>
          <a:chExt cx="0" cy="0"/>
        </a:xfrm>
      </p:grpSpPr>
      <p:pic>
        <p:nvPicPr>
          <p:cNvPr id="80" name="Google Shape;80;p17"/>
          <p:cNvPicPr preferRelativeResize="0"/>
          <p:nvPr/>
        </p:nvPicPr>
        <p:blipFill rotWithShape="1">
          <a:blip r:embed="rId2">
            <a:alphaModFix/>
          </a:blip>
          <a:srcRect/>
          <a:stretch/>
        </p:blipFill>
        <p:spPr>
          <a:xfrm>
            <a:off x="-2065882" y="471272"/>
            <a:ext cx="11354585" cy="838779"/>
          </a:xfrm>
          <a:prstGeom prst="rect">
            <a:avLst/>
          </a:prstGeom>
          <a:noFill/>
          <a:ln>
            <a:noFill/>
          </a:ln>
        </p:spPr>
      </p:pic>
      <p:pic>
        <p:nvPicPr>
          <p:cNvPr id="81" name="Google Shape;81;p17"/>
          <p:cNvPicPr preferRelativeResize="0"/>
          <p:nvPr/>
        </p:nvPicPr>
        <p:blipFill rotWithShape="1">
          <a:blip r:embed="rId3">
            <a:alphaModFix/>
          </a:blip>
          <a:srcRect/>
          <a:stretch/>
        </p:blipFill>
        <p:spPr>
          <a:xfrm>
            <a:off x="9737560" y="471272"/>
            <a:ext cx="3401715" cy="838779"/>
          </a:xfrm>
          <a:prstGeom prst="rect">
            <a:avLst/>
          </a:prstGeom>
          <a:noFill/>
          <a:ln>
            <a:noFill/>
          </a:ln>
        </p:spPr>
      </p:pic>
      <p:pic>
        <p:nvPicPr>
          <p:cNvPr id="82" name="Google Shape;82;p17"/>
          <p:cNvPicPr preferRelativeResize="0"/>
          <p:nvPr/>
        </p:nvPicPr>
        <p:blipFill rotWithShape="1">
          <a:blip r:embed="rId4">
            <a:alphaModFix/>
          </a:blip>
          <a:srcRect/>
          <a:stretch/>
        </p:blipFill>
        <p:spPr>
          <a:xfrm>
            <a:off x="9293652" y="471272"/>
            <a:ext cx="939743" cy="838779"/>
          </a:xfrm>
          <a:prstGeom prst="rect">
            <a:avLst/>
          </a:prstGeom>
          <a:noFill/>
          <a:ln>
            <a:noFill/>
          </a:ln>
        </p:spPr>
      </p:pic>
      <p:pic>
        <p:nvPicPr>
          <p:cNvPr id="83" name="Google Shape;83;p17"/>
          <p:cNvPicPr preferRelativeResize="0"/>
          <p:nvPr/>
        </p:nvPicPr>
        <p:blipFill rotWithShape="1">
          <a:blip r:embed="rId5">
            <a:alphaModFix/>
          </a:blip>
          <a:srcRect/>
          <a:stretch/>
        </p:blipFill>
        <p:spPr>
          <a:xfrm>
            <a:off x="8846306" y="471272"/>
            <a:ext cx="939743" cy="838779"/>
          </a:xfrm>
          <a:prstGeom prst="rect">
            <a:avLst/>
          </a:prstGeom>
          <a:noFill/>
          <a:ln>
            <a:noFill/>
          </a:ln>
        </p:spPr>
      </p:pic>
      <p:pic>
        <p:nvPicPr>
          <p:cNvPr id="84" name="Google Shape;84;p17"/>
          <p:cNvPicPr preferRelativeResize="0"/>
          <p:nvPr/>
        </p:nvPicPr>
        <p:blipFill rotWithShape="1">
          <a:blip r:embed="rId6">
            <a:alphaModFix/>
          </a:blip>
          <a:srcRect/>
          <a:stretch/>
        </p:blipFill>
        <p:spPr>
          <a:xfrm>
            <a:off x="9881041" y="63283"/>
            <a:ext cx="1962043" cy="450178"/>
          </a:xfrm>
          <a:prstGeom prst="rect">
            <a:avLst/>
          </a:prstGeom>
          <a:noFill/>
          <a:ln>
            <a:noFill/>
          </a:ln>
        </p:spPr>
      </p:pic>
      <p:sp>
        <p:nvSpPr>
          <p:cNvPr id="85" name="Google Shape;85;p17"/>
          <p:cNvSpPr txBox="1">
            <a:spLocks noGrp="1"/>
          </p:cNvSpPr>
          <p:nvPr>
            <p:ph type="title"/>
          </p:nvPr>
        </p:nvSpPr>
        <p:spPr>
          <a:xfrm>
            <a:off x="208548" y="605590"/>
            <a:ext cx="8823158" cy="497307"/>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l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6" name="Google Shape;86;p17"/>
          <p:cNvSpPr txBox="1">
            <a:spLocks noGrp="1"/>
          </p:cNvSpPr>
          <p:nvPr>
            <p:ph type="body" idx="1"/>
          </p:nvPr>
        </p:nvSpPr>
        <p:spPr>
          <a:xfrm>
            <a:off x="838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7" name="Google Shape;87;p17"/>
          <p:cNvSpPr txBox="1">
            <a:spLocks noGrp="1"/>
          </p:cNvSpPr>
          <p:nvPr>
            <p:ph type="body" idx="2"/>
          </p:nvPr>
        </p:nvSpPr>
        <p:spPr>
          <a:xfrm>
            <a:off x="6172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8" name="Google Shape;88;p1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9" name="Google Shape;89;p1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0" name="Google Shape;90;p1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tr-TR"/>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Karşılaştırma" type="twoTxTwoObj">
  <p:cSld name="TWO_OBJECTS_WITH_TEXT">
    <p:spTree>
      <p:nvGrpSpPr>
        <p:cNvPr id="1" name="Shape 91"/>
        <p:cNvGrpSpPr/>
        <p:nvPr/>
      </p:nvGrpSpPr>
      <p:grpSpPr>
        <a:xfrm>
          <a:off x="0" y="0"/>
          <a:ext cx="0" cy="0"/>
          <a:chOff x="0" y="0"/>
          <a:chExt cx="0" cy="0"/>
        </a:xfrm>
      </p:grpSpPr>
      <p:pic>
        <p:nvPicPr>
          <p:cNvPr id="92" name="Google Shape;92;p18"/>
          <p:cNvPicPr preferRelativeResize="0"/>
          <p:nvPr/>
        </p:nvPicPr>
        <p:blipFill rotWithShape="1">
          <a:blip r:embed="rId2">
            <a:alphaModFix/>
          </a:blip>
          <a:srcRect/>
          <a:stretch/>
        </p:blipFill>
        <p:spPr>
          <a:xfrm>
            <a:off x="-2065882" y="471272"/>
            <a:ext cx="11354585" cy="838779"/>
          </a:xfrm>
          <a:prstGeom prst="rect">
            <a:avLst/>
          </a:prstGeom>
          <a:noFill/>
          <a:ln>
            <a:noFill/>
          </a:ln>
        </p:spPr>
      </p:pic>
      <p:pic>
        <p:nvPicPr>
          <p:cNvPr id="93" name="Google Shape;93;p18"/>
          <p:cNvPicPr preferRelativeResize="0"/>
          <p:nvPr/>
        </p:nvPicPr>
        <p:blipFill rotWithShape="1">
          <a:blip r:embed="rId3">
            <a:alphaModFix/>
          </a:blip>
          <a:srcRect/>
          <a:stretch/>
        </p:blipFill>
        <p:spPr>
          <a:xfrm>
            <a:off x="9737560" y="471272"/>
            <a:ext cx="3401715" cy="838779"/>
          </a:xfrm>
          <a:prstGeom prst="rect">
            <a:avLst/>
          </a:prstGeom>
          <a:noFill/>
          <a:ln>
            <a:noFill/>
          </a:ln>
        </p:spPr>
      </p:pic>
      <p:pic>
        <p:nvPicPr>
          <p:cNvPr id="94" name="Google Shape;94;p18"/>
          <p:cNvPicPr preferRelativeResize="0"/>
          <p:nvPr/>
        </p:nvPicPr>
        <p:blipFill rotWithShape="1">
          <a:blip r:embed="rId4">
            <a:alphaModFix/>
          </a:blip>
          <a:srcRect/>
          <a:stretch/>
        </p:blipFill>
        <p:spPr>
          <a:xfrm>
            <a:off x="9293652" y="471272"/>
            <a:ext cx="939743" cy="838779"/>
          </a:xfrm>
          <a:prstGeom prst="rect">
            <a:avLst/>
          </a:prstGeom>
          <a:noFill/>
          <a:ln>
            <a:noFill/>
          </a:ln>
        </p:spPr>
      </p:pic>
      <p:pic>
        <p:nvPicPr>
          <p:cNvPr id="95" name="Google Shape;95;p18"/>
          <p:cNvPicPr preferRelativeResize="0"/>
          <p:nvPr/>
        </p:nvPicPr>
        <p:blipFill rotWithShape="1">
          <a:blip r:embed="rId5">
            <a:alphaModFix/>
          </a:blip>
          <a:srcRect/>
          <a:stretch/>
        </p:blipFill>
        <p:spPr>
          <a:xfrm>
            <a:off x="8846306" y="471272"/>
            <a:ext cx="939743" cy="838779"/>
          </a:xfrm>
          <a:prstGeom prst="rect">
            <a:avLst/>
          </a:prstGeom>
          <a:noFill/>
          <a:ln>
            <a:noFill/>
          </a:ln>
        </p:spPr>
      </p:pic>
      <p:pic>
        <p:nvPicPr>
          <p:cNvPr id="96" name="Google Shape;96;p18"/>
          <p:cNvPicPr preferRelativeResize="0"/>
          <p:nvPr/>
        </p:nvPicPr>
        <p:blipFill rotWithShape="1">
          <a:blip r:embed="rId6">
            <a:alphaModFix/>
          </a:blip>
          <a:srcRect/>
          <a:stretch/>
        </p:blipFill>
        <p:spPr>
          <a:xfrm>
            <a:off x="9881041" y="63283"/>
            <a:ext cx="1962043" cy="450178"/>
          </a:xfrm>
          <a:prstGeom prst="rect">
            <a:avLst/>
          </a:prstGeom>
          <a:noFill/>
          <a:ln>
            <a:noFill/>
          </a:ln>
        </p:spPr>
      </p:pic>
      <p:sp>
        <p:nvSpPr>
          <p:cNvPr id="97" name="Google Shape;97;p18"/>
          <p:cNvSpPr txBox="1">
            <a:spLocks noGrp="1"/>
          </p:cNvSpPr>
          <p:nvPr>
            <p:ph type="title"/>
          </p:nvPr>
        </p:nvSpPr>
        <p:spPr>
          <a:xfrm>
            <a:off x="202114" y="541421"/>
            <a:ext cx="8641096" cy="601580"/>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l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98" name="Google Shape;98;p18"/>
          <p:cNvSpPr txBox="1">
            <a:spLocks noGrp="1"/>
          </p:cNvSpPr>
          <p:nvPr>
            <p:ph type="body" idx="1"/>
          </p:nvPr>
        </p:nvSpPr>
        <p:spPr>
          <a:xfrm>
            <a:off x="839788" y="1681163"/>
            <a:ext cx="5157787"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99" name="Google Shape;99;p18"/>
          <p:cNvSpPr txBox="1">
            <a:spLocks noGrp="1"/>
          </p:cNvSpPr>
          <p:nvPr>
            <p:ph type="body" idx="2"/>
          </p:nvPr>
        </p:nvSpPr>
        <p:spPr>
          <a:xfrm>
            <a:off x="839788" y="2505075"/>
            <a:ext cx="5157787"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00" name="Google Shape;100;p18"/>
          <p:cNvSpPr txBox="1">
            <a:spLocks noGrp="1"/>
          </p:cNvSpPr>
          <p:nvPr>
            <p:ph type="body" idx="3"/>
          </p:nvPr>
        </p:nvSpPr>
        <p:spPr>
          <a:xfrm>
            <a:off x="6172200" y="1681163"/>
            <a:ext cx="5183188"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101" name="Google Shape;101;p18"/>
          <p:cNvSpPr txBox="1">
            <a:spLocks noGrp="1"/>
          </p:cNvSpPr>
          <p:nvPr>
            <p:ph type="body" idx="4"/>
          </p:nvPr>
        </p:nvSpPr>
        <p:spPr>
          <a:xfrm>
            <a:off x="6172200" y="2505075"/>
            <a:ext cx="5183188"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02" name="Google Shape;102;p1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03" name="Google Shape;103;p1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04" name="Google Shape;104;p1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tr-TR"/>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Boş" type="blank">
  <p:cSld name="BLANK">
    <p:spTree>
      <p:nvGrpSpPr>
        <p:cNvPr id="1" name="Shape 105"/>
        <p:cNvGrpSpPr/>
        <p:nvPr/>
      </p:nvGrpSpPr>
      <p:grpSpPr>
        <a:xfrm>
          <a:off x="0" y="0"/>
          <a:ext cx="0" cy="0"/>
          <a:chOff x="0" y="0"/>
          <a:chExt cx="0" cy="0"/>
        </a:xfrm>
      </p:grpSpPr>
      <p:pic>
        <p:nvPicPr>
          <p:cNvPr id="106" name="Google Shape;106;p19"/>
          <p:cNvPicPr preferRelativeResize="0"/>
          <p:nvPr/>
        </p:nvPicPr>
        <p:blipFill rotWithShape="1">
          <a:blip r:embed="rId2">
            <a:alphaModFix/>
          </a:blip>
          <a:srcRect/>
          <a:stretch/>
        </p:blipFill>
        <p:spPr>
          <a:xfrm>
            <a:off x="-2065882" y="471272"/>
            <a:ext cx="11354585" cy="838779"/>
          </a:xfrm>
          <a:prstGeom prst="rect">
            <a:avLst/>
          </a:prstGeom>
          <a:noFill/>
          <a:ln>
            <a:noFill/>
          </a:ln>
        </p:spPr>
      </p:pic>
      <p:pic>
        <p:nvPicPr>
          <p:cNvPr id="107" name="Google Shape;107;p19"/>
          <p:cNvPicPr preferRelativeResize="0"/>
          <p:nvPr/>
        </p:nvPicPr>
        <p:blipFill rotWithShape="1">
          <a:blip r:embed="rId3">
            <a:alphaModFix/>
          </a:blip>
          <a:srcRect/>
          <a:stretch/>
        </p:blipFill>
        <p:spPr>
          <a:xfrm>
            <a:off x="9737560" y="471272"/>
            <a:ext cx="3401715" cy="838779"/>
          </a:xfrm>
          <a:prstGeom prst="rect">
            <a:avLst/>
          </a:prstGeom>
          <a:noFill/>
          <a:ln>
            <a:noFill/>
          </a:ln>
        </p:spPr>
      </p:pic>
      <p:pic>
        <p:nvPicPr>
          <p:cNvPr id="108" name="Google Shape;108;p19"/>
          <p:cNvPicPr preferRelativeResize="0"/>
          <p:nvPr/>
        </p:nvPicPr>
        <p:blipFill rotWithShape="1">
          <a:blip r:embed="rId4">
            <a:alphaModFix/>
          </a:blip>
          <a:srcRect/>
          <a:stretch/>
        </p:blipFill>
        <p:spPr>
          <a:xfrm>
            <a:off x="9293652" y="471272"/>
            <a:ext cx="939743" cy="838779"/>
          </a:xfrm>
          <a:prstGeom prst="rect">
            <a:avLst/>
          </a:prstGeom>
          <a:noFill/>
          <a:ln>
            <a:noFill/>
          </a:ln>
        </p:spPr>
      </p:pic>
      <p:pic>
        <p:nvPicPr>
          <p:cNvPr id="109" name="Google Shape;109;p19"/>
          <p:cNvPicPr preferRelativeResize="0"/>
          <p:nvPr/>
        </p:nvPicPr>
        <p:blipFill rotWithShape="1">
          <a:blip r:embed="rId5">
            <a:alphaModFix/>
          </a:blip>
          <a:srcRect/>
          <a:stretch/>
        </p:blipFill>
        <p:spPr>
          <a:xfrm>
            <a:off x="8846306" y="471272"/>
            <a:ext cx="939743" cy="838779"/>
          </a:xfrm>
          <a:prstGeom prst="rect">
            <a:avLst/>
          </a:prstGeom>
          <a:noFill/>
          <a:ln>
            <a:noFill/>
          </a:ln>
        </p:spPr>
      </p:pic>
      <p:pic>
        <p:nvPicPr>
          <p:cNvPr id="110" name="Google Shape;110;p19"/>
          <p:cNvPicPr preferRelativeResize="0"/>
          <p:nvPr/>
        </p:nvPicPr>
        <p:blipFill rotWithShape="1">
          <a:blip r:embed="rId6">
            <a:alphaModFix/>
          </a:blip>
          <a:srcRect/>
          <a:stretch/>
        </p:blipFill>
        <p:spPr>
          <a:xfrm>
            <a:off x="9881041" y="63283"/>
            <a:ext cx="1962043" cy="450178"/>
          </a:xfrm>
          <a:prstGeom prst="rect">
            <a:avLst/>
          </a:prstGeom>
          <a:noFill/>
          <a:ln>
            <a:noFill/>
          </a:ln>
        </p:spPr>
      </p:pic>
      <p:sp>
        <p:nvSpPr>
          <p:cNvPr id="111" name="Google Shape;111;p1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12" name="Google Shape;112;p1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13" name="Google Shape;113;p1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tr-TR"/>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image" Target="../media/image1.jpg"/><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a:blip r:embed="rId10">
            <a:alphaModFix/>
          </a:blip>
          <a:stretch>
            <a:fillRect/>
          </a:stretch>
        </a:blipFill>
        <a:effectLst/>
      </p:bgPr>
    </p:bg>
    <p:spTree>
      <p:nvGrpSpPr>
        <p:cNvPr id="1" name="Shape 5"/>
        <p:cNvGrpSpPr/>
        <p:nvPr/>
      </p:nvGrpSpPr>
      <p:grpSpPr>
        <a:xfrm>
          <a:off x="0" y="0"/>
          <a:ext cx="0" cy="0"/>
          <a:chOff x="0" y="0"/>
          <a:chExt cx="0" cy="0"/>
        </a:xfrm>
      </p:grpSpPr>
      <p:sp>
        <p:nvSpPr>
          <p:cNvPr id="6" name="Google Shape;6;p9"/>
          <p:cNvSpPr txBox="1">
            <a:spLocks noGrp="1"/>
          </p:cNvSpPr>
          <p:nvPr>
            <p:ph type="body" idx="1"/>
          </p:nvPr>
        </p:nvSpPr>
        <p:spPr>
          <a:xfrm>
            <a:off x="838200" y="1384209"/>
            <a:ext cx="10515600" cy="4792754"/>
          </a:xfrm>
          <a:prstGeom prst="rect">
            <a:avLst/>
          </a:prstGeom>
          <a:noFill/>
          <a:ln>
            <a:noFill/>
          </a:ln>
        </p:spPr>
        <p:txBody>
          <a:bodyPr spcFirstLastPara="1" wrap="square" lIns="91425" tIns="45700" rIns="91425" bIns="45700" anchor="t" anchorCtr="0">
            <a:normAutofit/>
          </a:bodyPr>
          <a:lstStyle>
            <a:lvl1pPr marL="457200" marR="0" lvl="0" indent="-381000" algn="l" rtl="0">
              <a:lnSpc>
                <a:spcPct val="90000"/>
              </a:lnSpc>
              <a:spcBef>
                <a:spcPts val="10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3pPr>
            <a:lvl4pPr marL="1828800" marR="0" lvl="3"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4pPr>
            <a:lvl5pPr marL="2286000" marR="0" lvl="4"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7" name="Google Shape;7;p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p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9" name="Google Shape;9;p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rgbClr val="888888"/>
                </a:solidFill>
                <a:latin typeface="Calibri"/>
                <a:ea typeface="Calibri"/>
                <a:cs typeface="Calibri"/>
                <a:sym typeface="Calibri"/>
              </a:defRPr>
            </a:lvl1pPr>
            <a:lvl2pPr marL="0" marR="0" lvl="1" indent="0" algn="r" rtl="0">
              <a:spcBef>
                <a:spcPts val="0"/>
              </a:spcBef>
              <a:buNone/>
              <a:defRPr sz="1200" b="0" i="0" u="none" strike="noStrike" cap="none">
                <a:solidFill>
                  <a:srgbClr val="888888"/>
                </a:solidFill>
                <a:latin typeface="Calibri"/>
                <a:ea typeface="Calibri"/>
                <a:cs typeface="Calibri"/>
                <a:sym typeface="Calibri"/>
              </a:defRPr>
            </a:lvl2pPr>
            <a:lvl3pPr marL="0" marR="0" lvl="2" indent="0" algn="r" rtl="0">
              <a:spcBef>
                <a:spcPts val="0"/>
              </a:spcBef>
              <a:buNone/>
              <a:defRPr sz="1200" b="0" i="0" u="none" strike="noStrike" cap="none">
                <a:solidFill>
                  <a:srgbClr val="888888"/>
                </a:solidFill>
                <a:latin typeface="Calibri"/>
                <a:ea typeface="Calibri"/>
                <a:cs typeface="Calibri"/>
                <a:sym typeface="Calibri"/>
              </a:defRPr>
            </a:lvl3pPr>
            <a:lvl4pPr marL="0" marR="0" lvl="3" indent="0" algn="r" rtl="0">
              <a:spcBef>
                <a:spcPts val="0"/>
              </a:spcBef>
              <a:buNone/>
              <a:defRPr sz="1200" b="0" i="0" u="none" strike="noStrike" cap="none">
                <a:solidFill>
                  <a:srgbClr val="888888"/>
                </a:solidFill>
                <a:latin typeface="Calibri"/>
                <a:ea typeface="Calibri"/>
                <a:cs typeface="Calibri"/>
                <a:sym typeface="Calibri"/>
              </a:defRPr>
            </a:lvl4pPr>
            <a:lvl5pPr marL="0" marR="0" lvl="4" indent="0" algn="r" rtl="0">
              <a:spcBef>
                <a:spcPts val="0"/>
              </a:spcBef>
              <a:buNone/>
              <a:defRPr sz="1200" b="0" i="0" u="none" strike="noStrike" cap="none">
                <a:solidFill>
                  <a:srgbClr val="888888"/>
                </a:solidFill>
                <a:latin typeface="Calibri"/>
                <a:ea typeface="Calibri"/>
                <a:cs typeface="Calibri"/>
                <a:sym typeface="Calibri"/>
              </a:defRPr>
            </a:lvl5pPr>
            <a:lvl6pPr marL="0" marR="0" lvl="5" indent="0" algn="r" rtl="0">
              <a:spcBef>
                <a:spcPts val="0"/>
              </a:spcBef>
              <a:buNone/>
              <a:defRPr sz="1200" b="0" i="0" u="none" strike="noStrike" cap="none">
                <a:solidFill>
                  <a:srgbClr val="888888"/>
                </a:solidFill>
                <a:latin typeface="Calibri"/>
                <a:ea typeface="Calibri"/>
                <a:cs typeface="Calibri"/>
                <a:sym typeface="Calibri"/>
              </a:defRPr>
            </a:lvl6pPr>
            <a:lvl7pPr marL="0" marR="0" lvl="6" indent="0" algn="r" rtl="0">
              <a:spcBef>
                <a:spcPts val="0"/>
              </a:spcBef>
              <a:buNone/>
              <a:defRPr sz="1200" b="0" i="0" u="none" strike="noStrike" cap="none">
                <a:solidFill>
                  <a:srgbClr val="888888"/>
                </a:solidFill>
                <a:latin typeface="Calibri"/>
                <a:ea typeface="Calibri"/>
                <a:cs typeface="Calibri"/>
                <a:sym typeface="Calibri"/>
              </a:defRPr>
            </a:lvl7pPr>
            <a:lvl8pPr marL="0" marR="0" lvl="7" indent="0" algn="r" rtl="0">
              <a:spcBef>
                <a:spcPts val="0"/>
              </a:spcBef>
              <a:buNone/>
              <a:defRPr sz="1200" b="0" i="0" u="none" strike="noStrike" cap="none">
                <a:solidFill>
                  <a:srgbClr val="888888"/>
                </a:solidFill>
                <a:latin typeface="Calibri"/>
                <a:ea typeface="Calibri"/>
                <a:cs typeface="Calibri"/>
                <a:sym typeface="Calibri"/>
              </a:defRPr>
            </a:lvl8pPr>
            <a:lvl9pPr marL="0" marR="0" lvl="8" indent="0" algn="r" rtl="0">
              <a:spcBef>
                <a:spcPts val="0"/>
              </a:spcBef>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tr-TR"/>
              <a:t>‹#›</a:t>
            </a:fld>
            <a:endParaRPr/>
          </a:p>
        </p:txBody>
      </p:sp>
      <p:sp>
        <p:nvSpPr>
          <p:cNvPr id="10" name="Google Shape;10;p9"/>
          <p:cNvSpPr txBox="1">
            <a:spLocks noGrp="1"/>
          </p:cNvSpPr>
          <p:nvPr>
            <p:ph type="title"/>
          </p:nvPr>
        </p:nvSpPr>
        <p:spPr>
          <a:xfrm>
            <a:off x="208548" y="605590"/>
            <a:ext cx="8823158" cy="497307"/>
          </a:xfrm>
          <a:prstGeom prst="rect">
            <a:avLst/>
          </a:prstGeom>
          <a:noFill/>
          <a:ln>
            <a:noFill/>
          </a:ln>
        </p:spPr>
        <p:txBody>
          <a:bodyPr spcFirstLastPara="1" wrap="square" lIns="91425" tIns="45700" rIns="91425" bIns="45700" anchor="ctr" anchorCtr="0">
            <a:noAutofit/>
          </a:bodyPr>
          <a:lstStyle>
            <a:lvl1pPr marR="0" lvl="0" algn="l" rtl="0">
              <a:lnSpc>
                <a:spcPct val="90000"/>
              </a:lnSpc>
              <a:spcBef>
                <a:spcPts val="0"/>
              </a:spcBef>
              <a:spcAft>
                <a:spcPts val="0"/>
              </a:spcAft>
              <a:buClr>
                <a:schemeClr val="lt1"/>
              </a:buClr>
              <a:buSzPts val="2600"/>
              <a:buFont typeface="Calibri"/>
              <a:buNone/>
              <a:defRPr sz="2600" b="1" i="0" u="none" strike="noStrike" cap="none">
                <a:solidFill>
                  <a:schemeClr val="lt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Tree>
  </p:cSld>
  <p:clrMap bg1="lt1" tx1="dk1" bg2="dk2" tx2="lt2" accent1="accent1" accent2="accent2" accent3="accent3" accent4="accent4" accent5="accent5" accent6="accent6" hlink="hlink" folHlink="folHlink"/>
  <p:sldLayoutIdLst>
    <p:sldLayoutId id="2147483649" r:id="rId1"/>
    <p:sldLayoutId id="2147483651" r:id="rId2"/>
    <p:sldLayoutId id="2147483652" r:id="rId3"/>
    <p:sldLayoutId id="2147483653" r:id="rId4"/>
    <p:sldLayoutId id="2147483655" r:id="rId5"/>
    <p:sldLayoutId id="2147483656" r:id="rId6"/>
    <p:sldLayoutId id="2147483657" r:id="rId7"/>
    <p:sldLayoutId id="2147483658" r:id="rId8"/>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17"/>
        <p:cNvGrpSpPr/>
        <p:nvPr/>
      </p:nvGrpSpPr>
      <p:grpSpPr>
        <a:xfrm>
          <a:off x="0" y="0"/>
          <a:ext cx="0" cy="0"/>
          <a:chOff x="0" y="0"/>
          <a:chExt cx="0" cy="0"/>
        </a:xfrm>
      </p:grpSpPr>
      <p:sp>
        <p:nvSpPr>
          <p:cNvPr id="118" name="Google Shape;118;p1"/>
          <p:cNvSpPr txBox="1">
            <a:spLocks noGrp="1"/>
          </p:cNvSpPr>
          <p:nvPr>
            <p:ph type="ctrTitle"/>
          </p:nvPr>
        </p:nvSpPr>
        <p:spPr>
          <a:xfrm>
            <a:off x="4932947" y="3092837"/>
            <a:ext cx="7259053" cy="2387600"/>
          </a:xfrm>
          <a:prstGeom prst="rect">
            <a:avLst/>
          </a:prstGeom>
          <a:noFill/>
          <a:ln>
            <a:noFill/>
          </a:ln>
        </p:spPr>
        <p:txBody>
          <a:bodyPr spcFirstLastPara="1" wrap="square" lIns="91425" tIns="45700" rIns="91425" bIns="45700" anchor="b" anchorCtr="0">
            <a:noAutofit/>
          </a:bodyPr>
          <a:lstStyle/>
          <a:p>
            <a:pPr marL="0" lvl="0" indent="0" algn="ctr" rtl="0">
              <a:lnSpc>
                <a:spcPct val="90000"/>
              </a:lnSpc>
              <a:spcBef>
                <a:spcPts val="0"/>
              </a:spcBef>
              <a:spcAft>
                <a:spcPts val="0"/>
              </a:spcAft>
              <a:buClr>
                <a:schemeClr val="lt1"/>
              </a:buClr>
              <a:buSzPts val="6000"/>
              <a:buFont typeface="Calibri"/>
              <a:buNone/>
            </a:pPr>
            <a:r>
              <a:rPr lang="tr-TR"/>
              <a:t>İŞ SAĞLIĞI VE GÜVENLİĞİ </a:t>
            </a:r>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114A518D-33D5-4302-9120-5ED340019F89}"/>
              </a:ext>
            </a:extLst>
          </p:cNvPr>
          <p:cNvSpPr>
            <a:spLocks noGrp="1"/>
          </p:cNvSpPr>
          <p:nvPr>
            <p:ph type="title"/>
          </p:nvPr>
        </p:nvSpPr>
        <p:spPr/>
        <p:txBody>
          <a:bodyPr/>
          <a:lstStyle/>
          <a:p>
            <a:r>
              <a:rPr lang="tr-TR" dirty="0"/>
              <a:t>13.4. Kazanın Sebebi </a:t>
            </a:r>
            <a:r>
              <a:rPr lang="tr-TR" dirty="0" err="1"/>
              <a:t>Rödevans</a:t>
            </a:r>
            <a:r>
              <a:rPr lang="tr-TR" dirty="0"/>
              <a:t> Sözleşmeleri Olabilir Mi?</a:t>
            </a:r>
          </a:p>
        </p:txBody>
      </p:sp>
      <p:sp>
        <p:nvSpPr>
          <p:cNvPr id="3" name="Metin Yer Tutucusu 2">
            <a:extLst>
              <a:ext uri="{FF2B5EF4-FFF2-40B4-BE49-F238E27FC236}">
                <a16:creationId xmlns:a16="http://schemas.microsoft.com/office/drawing/2014/main" id="{47B3F349-DE88-4116-BA13-D6425EA0262F}"/>
              </a:ext>
            </a:extLst>
          </p:cNvPr>
          <p:cNvSpPr>
            <a:spLocks noGrp="1"/>
          </p:cNvSpPr>
          <p:nvPr>
            <p:ph type="body" idx="1"/>
          </p:nvPr>
        </p:nvSpPr>
        <p:spPr>
          <a:xfrm>
            <a:off x="838200" y="1384209"/>
            <a:ext cx="5715000" cy="4792754"/>
          </a:xfrm>
        </p:spPr>
        <p:txBody>
          <a:bodyPr>
            <a:normAutofit/>
          </a:bodyPr>
          <a:lstStyle/>
          <a:p>
            <a:pPr marL="114300" indent="0">
              <a:buNone/>
            </a:pPr>
            <a:r>
              <a:rPr lang="tr-TR" sz="2200" dirty="0" err="1"/>
              <a:t>Rödovans</a:t>
            </a:r>
            <a:r>
              <a:rPr lang="tr-TR" sz="2200" dirty="0"/>
              <a:t> sözleşmesinde belirtilen asgari tutarın çok üzerinde miktarlarda üretilen kömür TKİ tarafından sorgusuz sualsiz satın alınmakta, bu durumda </a:t>
            </a:r>
            <a:r>
              <a:rPr lang="tr-TR" sz="2200" dirty="0" err="1"/>
              <a:t>ELİ’nin</a:t>
            </a:r>
            <a:r>
              <a:rPr lang="tr-TR" sz="2200" dirty="0"/>
              <a:t> üretimi gerilemekte ve elindeki stoklar artmaktadır. Bu durumda ELİ, üretimin zor şartlarda gerçekleştiği yeraltı maden ocaklarında </a:t>
            </a:r>
            <a:r>
              <a:rPr lang="tr-TR" sz="2200" dirty="0" err="1"/>
              <a:t>rödovans</a:t>
            </a:r>
            <a:r>
              <a:rPr lang="tr-TR" sz="2200" dirty="0"/>
              <a:t> ya da hizmet alımı yoluyla üretimi arttırmaya yönelik bir üretim politikası izlemekte ve bu şirketler üzerinde ciddi bir üretim zorlaması oluşturmaktadır. </a:t>
            </a:r>
            <a:r>
              <a:rPr lang="tr-TR" sz="2200" dirty="0" err="1"/>
              <a:t>Rödovans</a:t>
            </a:r>
            <a:r>
              <a:rPr lang="tr-TR" sz="2200" dirty="0"/>
              <a:t> sözleşmeleri incelendiğinde bu şirketler vasıtasıyla yapılması planlanan üretimin sözleşmede belirtilen asgari üretim miktarının da çok üzerinde olduğu görülebilir.</a:t>
            </a:r>
          </a:p>
        </p:txBody>
      </p:sp>
      <p:pic>
        <p:nvPicPr>
          <p:cNvPr id="5" name="Resim 4">
            <a:extLst>
              <a:ext uri="{FF2B5EF4-FFF2-40B4-BE49-F238E27FC236}">
                <a16:creationId xmlns:a16="http://schemas.microsoft.com/office/drawing/2014/main" id="{3C4CE180-B1F7-4224-857E-EC20FBE57645}"/>
              </a:ext>
            </a:extLst>
          </p:cNvPr>
          <p:cNvPicPr>
            <a:picLocks noChangeAspect="1"/>
          </p:cNvPicPr>
          <p:nvPr/>
        </p:nvPicPr>
        <p:blipFill>
          <a:blip r:embed="rId2"/>
          <a:stretch>
            <a:fillRect/>
          </a:stretch>
        </p:blipFill>
        <p:spPr>
          <a:xfrm>
            <a:off x="6979282" y="1384209"/>
            <a:ext cx="4972875" cy="4131916"/>
          </a:xfrm>
          <a:prstGeom prst="rect">
            <a:avLst/>
          </a:prstGeom>
        </p:spPr>
      </p:pic>
      <p:sp>
        <p:nvSpPr>
          <p:cNvPr id="6" name="Google Shape;138;p4"/>
          <p:cNvSpPr txBox="1"/>
          <p:nvPr/>
        </p:nvSpPr>
        <p:spPr>
          <a:xfrm>
            <a:off x="227597" y="53140"/>
            <a:ext cx="9950723" cy="497307"/>
          </a:xfrm>
          <a:prstGeom prst="rect">
            <a:avLst/>
          </a:prstGeom>
          <a:noFill/>
          <a:ln>
            <a:noFill/>
          </a:ln>
        </p:spPr>
        <p:txBody>
          <a:bodyPr spcFirstLastPara="1" wrap="square" lIns="91425" tIns="45700" rIns="91425" bIns="45700" anchor="ctr" anchorCtr="0">
            <a:noAutofit/>
          </a:bodyPr>
          <a:lstStyle/>
          <a:p>
            <a:pPr lvl="0">
              <a:lnSpc>
                <a:spcPct val="90000"/>
              </a:lnSpc>
              <a:buClr>
                <a:srgbClr val="E6272D"/>
              </a:buClr>
              <a:buSzPts val="2600"/>
            </a:pPr>
            <a:r>
              <a:rPr lang="tr-TR" sz="2300" b="1" i="0" u="none" strike="noStrike" cap="none" dirty="0" smtClean="0">
                <a:solidFill>
                  <a:srgbClr val="E6272D"/>
                </a:solidFill>
                <a:latin typeface="Calibri"/>
                <a:ea typeface="Calibri"/>
                <a:cs typeface="Calibri"/>
                <a:sym typeface="Calibri"/>
              </a:rPr>
              <a:t>BÖLÜM 13. </a:t>
            </a:r>
            <a:r>
              <a:rPr lang="tr-TR" sz="2300" b="1" dirty="0" smtClean="0">
                <a:solidFill>
                  <a:srgbClr val="E6272D"/>
                </a:solidFill>
                <a:latin typeface="Calibri"/>
                <a:ea typeface="Calibri"/>
                <a:cs typeface="Calibri"/>
                <a:sym typeface="Calibri"/>
              </a:rPr>
              <a:t>SOMA MADEN FACİASI VE HUKUKİ SÜRECİN DEĞERLENDİRİLMESİ </a:t>
            </a:r>
            <a:endParaRPr lang="tr-TR" sz="2300" b="1" i="0" u="none" strike="noStrike" cap="none" dirty="0">
              <a:solidFill>
                <a:srgbClr val="E6272D"/>
              </a:solidFill>
              <a:latin typeface="Calibri"/>
              <a:ea typeface="Calibri"/>
              <a:cs typeface="Calibri"/>
              <a:sym typeface="Calibri"/>
            </a:endParaRPr>
          </a:p>
        </p:txBody>
      </p:sp>
    </p:spTree>
    <p:extLst>
      <p:ext uri="{BB962C8B-B14F-4D97-AF65-F5344CB8AC3E}">
        <p14:creationId xmlns:p14="http://schemas.microsoft.com/office/powerpoint/2010/main" val="68548211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052B4A6E-1339-49E7-8F9A-7399D44956E1}"/>
              </a:ext>
            </a:extLst>
          </p:cNvPr>
          <p:cNvSpPr>
            <a:spLocks noGrp="1"/>
          </p:cNvSpPr>
          <p:nvPr>
            <p:ph type="title"/>
          </p:nvPr>
        </p:nvSpPr>
        <p:spPr/>
        <p:txBody>
          <a:bodyPr/>
          <a:lstStyle/>
          <a:p>
            <a:r>
              <a:rPr lang="tr-TR" dirty="0"/>
              <a:t>13.5. Üretim Zorlaması Kazaya Sebep Olmuş Olabilir Mi? </a:t>
            </a:r>
          </a:p>
        </p:txBody>
      </p:sp>
      <p:pic>
        <p:nvPicPr>
          <p:cNvPr id="5" name="Resim 4">
            <a:extLst>
              <a:ext uri="{FF2B5EF4-FFF2-40B4-BE49-F238E27FC236}">
                <a16:creationId xmlns:a16="http://schemas.microsoft.com/office/drawing/2014/main" id="{8063B338-DFE6-4811-8AA0-81468B121540}"/>
              </a:ext>
            </a:extLst>
          </p:cNvPr>
          <p:cNvPicPr>
            <a:picLocks noChangeAspect="1"/>
          </p:cNvPicPr>
          <p:nvPr/>
        </p:nvPicPr>
        <p:blipFill>
          <a:blip r:embed="rId2"/>
          <a:stretch>
            <a:fillRect/>
          </a:stretch>
        </p:blipFill>
        <p:spPr>
          <a:xfrm>
            <a:off x="3846000" y="1499010"/>
            <a:ext cx="4500000" cy="5358990"/>
          </a:xfrm>
          <a:prstGeom prst="rect">
            <a:avLst/>
          </a:prstGeom>
        </p:spPr>
      </p:pic>
      <p:sp>
        <p:nvSpPr>
          <p:cNvPr id="6" name="Dikdörtgen 5">
            <a:extLst>
              <a:ext uri="{FF2B5EF4-FFF2-40B4-BE49-F238E27FC236}">
                <a16:creationId xmlns:a16="http://schemas.microsoft.com/office/drawing/2014/main" id="{02FDE772-AF3F-4486-BBD5-5A6FBD5686C9}"/>
              </a:ext>
            </a:extLst>
          </p:cNvPr>
          <p:cNvSpPr/>
          <p:nvPr/>
        </p:nvSpPr>
        <p:spPr>
          <a:xfrm>
            <a:off x="4620127" y="2471018"/>
            <a:ext cx="3489552" cy="3046988"/>
          </a:xfrm>
          <a:prstGeom prst="rect">
            <a:avLst/>
          </a:prstGeom>
        </p:spPr>
        <p:txBody>
          <a:bodyPr wrap="square">
            <a:spAutoFit/>
          </a:bodyPr>
          <a:lstStyle/>
          <a:p>
            <a:r>
              <a:rPr lang="tr-TR" sz="2400" dirty="0">
                <a:latin typeface="Calibri" panose="020F0502020204030204" pitchFamily="34" charset="0"/>
                <a:ea typeface="Calibri" panose="020F0502020204030204" pitchFamily="34" charset="0"/>
                <a:cs typeface="Calibri" panose="020F0502020204030204" pitchFamily="34" charset="0"/>
              </a:rPr>
              <a:t>Sahayı ilk alan firma;</a:t>
            </a:r>
          </a:p>
          <a:p>
            <a:r>
              <a:rPr lang="tr-TR" sz="2400" dirty="0">
                <a:latin typeface="Calibri" panose="020F0502020204030204" pitchFamily="34" charset="0"/>
                <a:ea typeface="Calibri" panose="020F0502020204030204" pitchFamily="34" charset="0"/>
                <a:cs typeface="Calibri" panose="020F0502020204030204" pitchFamily="34" charset="0"/>
              </a:rPr>
              <a:t>2006 yılında 50 bin ton,</a:t>
            </a:r>
          </a:p>
          <a:p>
            <a:r>
              <a:rPr lang="tr-TR" sz="2400" dirty="0">
                <a:latin typeface="Calibri" panose="020F0502020204030204" pitchFamily="34" charset="0"/>
                <a:ea typeface="Calibri" panose="020F0502020204030204" pitchFamily="34" charset="0"/>
                <a:cs typeface="Calibri" panose="020F0502020204030204" pitchFamily="34" charset="0"/>
              </a:rPr>
              <a:t>2007 yılında 270 bin ton,</a:t>
            </a:r>
          </a:p>
          <a:p>
            <a:r>
              <a:rPr lang="tr-TR" sz="2400" dirty="0">
                <a:latin typeface="Calibri" panose="020F0502020204030204" pitchFamily="34" charset="0"/>
                <a:ea typeface="Calibri" panose="020F0502020204030204" pitchFamily="34" charset="0"/>
                <a:cs typeface="Calibri" panose="020F0502020204030204" pitchFamily="34" charset="0"/>
              </a:rPr>
              <a:t>2008 yılında 230 bin ton ve</a:t>
            </a:r>
          </a:p>
          <a:p>
            <a:r>
              <a:rPr lang="tr-TR" sz="2400" dirty="0">
                <a:latin typeface="Calibri" panose="020F0502020204030204" pitchFamily="34" charset="0"/>
                <a:ea typeface="Calibri" panose="020F0502020204030204" pitchFamily="34" charset="0"/>
                <a:cs typeface="Calibri" panose="020F0502020204030204" pitchFamily="34" charset="0"/>
              </a:rPr>
              <a:t>2009 yılında 300 bin ton kömür üretimi</a:t>
            </a:r>
          </a:p>
          <a:p>
            <a:r>
              <a:rPr lang="tr-TR" sz="2400" dirty="0">
                <a:latin typeface="Calibri" panose="020F0502020204030204" pitchFamily="34" charset="0"/>
                <a:ea typeface="Calibri" panose="020F0502020204030204" pitchFamily="34" charset="0"/>
                <a:cs typeface="Calibri" panose="020F0502020204030204" pitchFamily="34" charset="0"/>
              </a:rPr>
              <a:t>gerçekleştirmiştir.</a:t>
            </a:r>
          </a:p>
        </p:txBody>
      </p:sp>
      <p:sp>
        <p:nvSpPr>
          <p:cNvPr id="7" name="Google Shape;138;p4"/>
          <p:cNvSpPr txBox="1"/>
          <p:nvPr/>
        </p:nvSpPr>
        <p:spPr>
          <a:xfrm>
            <a:off x="227597" y="53140"/>
            <a:ext cx="9950723" cy="497307"/>
          </a:xfrm>
          <a:prstGeom prst="rect">
            <a:avLst/>
          </a:prstGeom>
          <a:noFill/>
          <a:ln>
            <a:noFill/>
          </a:ln>
        </p:spPr>
        <p:txBody>
          <a:bodyPr spcFirstLastPara="1" wrap="square" lIns="91425" tIns="45700" rIns="91425" bIns="45700" anchor="ctr" anchorCtr="0">
            <a:noAutofit/>
          </a:bodyPr>
          <a:lstStyle/>
          <a:p>
            <a:pPr lvl="0">
              <a:lnSpc>
                <a:spcPct val="90000"/>
              </a:lnSpc>
              <a:buClr>
                <a:srgbClr val="E6272D"/>
              </a:buClr>
              <a:buSzPts val="2600"/>
            </a:pPr>
            <a:r>
              <a:rPr lang="tr-TR" sz="2300" b="1" i="0" u="none" strike="noStrike" cap="none" dirty="0" smtClean="0">
                <a:solidFill>
                  <a:srgbClr val="E6272D"/>
                </a:solidFill>
                <a:latin typeface="Calibri"/>
                <a:ea typeface="Calibri"/>
                <a:cs typeface="Calibri"/>
                <a:sym typeface="Calibri"/>
              </a:rPr>
              <a:t>BÖLÜM 13. </a:t>
            </a:r>
            <a:r>
              <a:rPr lang="tr-TR" sz="2300" b="1" dirty="0" smtClean="0">
                <a:solidFill>
                  <a:srgbClr val="E6272D"/>
                </a:solidFill>
                <a:latin typeface="Calibri"/>
                <a:ea typeface="Calibri"/>
                <a:cs typeface="Calibri"/>
                <a:sym typeface="Calibri"/>
              </a:rPr>
              <a:t>SOMA MADEN FACİASI VE HUKUKİ SÜRECİN DEĞERLENDİRİLMESİ </a:t>
            </a:r>
            <a:endParaRPr lang="tr-TR" sz="2300" b="1" i="0" u="none" strike="noStrike" cap="none" dirty="0">
              <a:solidFill>
                <a:srgbClr val="E6272D"/>
              </a:solidFill>
              <a:latin typeface="Calibri"/>
              <a:ea typeface="Calibri"/>
              <a:cs typeface="Calibri"/>
              <a:sym typeface="Calibri"/>
            </a:endParaRPr>
          </a:p>
        </p:txBody>
      </p:sp>
    </p:spTree>
    <p:extLst>
      <p:ext uri="{BB962C8B-B14F-4D97-AF65-F5344CB8AC3E}">
        <p14:creationId xmlns:p14="http://schemas.microsoft.com/office/powerpoint/2010/main" val="266438540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2E23AB9D-1B9C-433A-BC67-D44A1FAF96F6}"/>
              </a:ext>
            </a:extLst>
          </p:cNvPr>
          <p:cNvSpPr>
            <a:spLocks noGrp="1"/>
          </p:cNvSpPr>
          <p:nvPr>
            <p:ph type="title"/>
          </p:nvPr>
        </p:nvSpPr>
        <p:spPr/>
        <p:txBody>
          <a:bodyPr/>
          <a:lstStyle/>
          <a:p>
            <a:r>
              <a:rPr lang="tr-TR" dirty="0"/>
              <a:t>13.5. Üretim Zorlaması Kazaya Sebep Olmuş Olabilir Mi?</a:t>
            </a:r>
          </a:p>
        </p:txBody>
      </p:sp>
      <p:sp>
        <p:nvSpPr>
          <p:cNvPr id="3" name="Metin Yer Tutucusu 2">
            <a:extLst>
              <a:ext uri="{FF2B5EF4-FFF2-40B4-BE49-F238E27FC236}">
                <a16:creationId xmlns:a16="http://schemas.microsoft.com/office/drawing/2014/main" id="{B5A37799-D6C2-42D2-940A-470A23125ECC}"/>
              </a:ext>
            </a:extLst>
          </p:cNvPr>
          <p:cNvSpPr>
            <a:spLocks noGrp="1"/>
          </p:cNvSpPr>
          <p:nvPr>
            <p:ph type="body" idx="1"/>
          </p:nvPr>
        </p:nvSpPr>
        <p:spPr/>
        <p:txBody>
          <a:bodyPr/>
          <a:lstStyle/>
          <a:p>
            <a:pPr marL="114300" indent="0">
              <a:buNone/>
            </a:pPr>
            <a:r>
              <a:rPr lang="tr-TR" dirty="0"/>
              <a:t>Ancak, devir işleminden sonra yeni yüklenici Soma Kömür AŞ üretimi hızla arttırmış ve 2009 yılında 230 bin ton olan üretim 10 kattan fazla arttırılarak 2010 yılında 2,6 milyon tona yükseltilmiştir. Üretimdeki hızlı artış, daha sonraki yıllarda da devam etmiş ve 2012 yılında 3,8 milyon ton düzeyine kadar ulaşmıştır.</a:t>
            </a:r>
          </a:p>
        </p:txBody>
      </p:sp>
      <p:pic>
        <p:nvPicPr>
          <p:cNvPr id="5" name="Resim 4">
            <a:extLst>
              <a:ext uri="{FF2B5EF4-FFF2-40B4-BE49-F238E27FC236}">
                <a16:creationId xmlns:a16="http://schemas.microsoft.com/office/drawing/2014/main" id="{CAC7002D-DDAB-4E2F-9290-03D4FC039E34}"/>
              </a:ext>
            </a:extLst>
          </p:cNvPr>
          <p:cNvPicPr>
            <a:picLocks noChangeAspect="1"/>
          </p:cNvPicPr>
          <p:nvPr/>
        </p:nvPicPr>
        <p:blipFill>
          <a:blip r:embed="rId2"/>
          <a:stretch>
            <a:fillRect/>
          </a:stretch>
        </p:blipFill>
        <p:spPr>
          <a:xfrm>
            <a:off x="2833609" y="2553853"/>
            <a:ext cx="6524781" cy="4478876"/>
          </a:xfrm>
          <a:prstGeom prst="rect">
            <a:avLst/>
          </a:prstGeom>
        </p:spPr>
      </p:pic>
      <p:sp>
        <p:nvSpPr>
          <p:cNvPr id="6" name="Google Shape;138;p4"/>
          <p:cNvSpPr txBox="1"/>
          <p:nvPr/>
        </p:nvSpPr>
        <p:spPr>
          <a:xfrm>
            <a:off x="227597" y="53140"/>
            <a:ext cx="9950723" cy="497307"/>
          </a:xfrm>
          <a:prstGeom prst="rect">
            <a:avLst/>
          </a:prstGeom>
          <a:noFill/>
          <a:ln>
            <a:noFill/>
          </a:ln>
        </p:spPr>
        <p:txBody>
          <a:bodyPr spcFirstLastPara="1" wrap="square" lIns="91425" tIns="45700" rIns="91425" bIns="45700" anchor="ctr" anchorCtr="0">
            <a:noAutofit/>
          </a:bodyPr>
          <a:lstStyle/>
          <a:p>
            <a:pPr lvl="0">
              <a:lnSpc>
                <a:spcPct val="90000"/>
              </a:lnSpc>
              <a:buClr>
                <a:srgbClr val="E6272D"/>
              </a:buClr>
              <a:buSzPts val="2600"/>
            </a:pPr>
            <a:r>
              <a:rPr lang="tr-TR" sz="2300" b="1" i="0" u="none" strike="noStrike" cap="none" dirty="0" smtClean="0">
                <a:solidFill>
                  <a:srgbClr val="E6272D"/>
                </a:solidFill>
                <a:latin typeface="Calibri"/>
                <a:ea typeface="Calibri"/>
                <a:cs typeface="Calibri"/>
                <a:sym typeface="Calibri"/>
              </a:rPr>
              <a:t>BÖLÜM 13. </a:t>
            </a:r>
            <a:r>
              <a:rPr lang="tr-TR" sz="2300" b="1" dirty="0" smtClean="0">
                <a:solidFill>
                  <a:srgbClr val="E6272D"/>
                </a:solidFill>
                <a:latin typeface="Calibri"/>
                <a:ea typeface="Calibri"/>
                <a:cs typeface="Calibri"/>
                <a:sym typeface="Calibri"/>
              </a:rPr>
              <a:t>SOMA MADEN FACİASI VE HUKUKİ SÜRECİN DEĞERLENDİRİLMESİ </a:t>
            </a:r>
            <a:endParaRPr lang="tr-TR" sz="2300" b="1" i="0" u="none" strike="noStrike" cap="none" dirty="0">
              <a:solidFill>
                <a:srgbClr val="E6272D"/>
              </a:solidFill>
              <a:latin typeface="Calibri"/>
              <a:ea typeface="Calibri"/>
              <a:cs typeface="Calibri"/>
              <a:sym typeface="Calibri"/>
            </a:endParaRPr>
          </a:p>
        </p:txBody>
      </p:sp>
    </p:spTree>
    <p:extLst>
      <p:ext uri="{BB962C8B-B14F-4D97-AF65-F5344CB8AC3E}">
        <p14:creationId xmlns:p14="http://schemas.microsoft.com/office/powerpoint/2010/main" val="418602980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14CB6C57-2868-4F39-B52B-F98081C63577}"/>
              </a:ext>
            </a:extLst>
          </p:cNvPr>
          <p:cNvSpPr>
            <a:spLocks noGrp="1"/>
          </p:cNvSpPr>
          <p:nvPr>
            <p:ph type="title"/>
          </p:nvPr>
        </p:nvSpPr>
        <p:spPr/>
        <p:txBody>
          <a:bodyPr/>
          <a:lstStyle/>
          <a:p>
            <a:r>
              <a:rPr lang="tr-TR" dirty="0">
                <a:solidFill>
                  <a:srgbClr val="FFFFFF"/>
                </a:solidFill>
              </a:rPr>
              <a:t>13.5. Üretim Zorlaması Kazaya Sebep Olmuş Olabilir Mi?</a:t>
            </a:r>
            <a:endParaRPr lang="tr-TR" dirty="0"/>
          </a:p>
        </p:txBody>
      </p:sp>
      <p:sp>
        <p:nvSpPr>
          <p:cNvPr id="3" name="Metin Yer Tutucusu 2">
            <a:extLst>
              <a:ext uri="{FF2B5EF4-FFF2-40B4-BE49-F238E27FC236}">
                <a16:creationId xmlns:a16="http://schemas.microsoft.com/office/drawing/2014/main" id="{DD748E29-FABC-44EB-BC10-BB214180D964}"/>
              </a:ext>
            </a:extLst>
          </p:cNvPr>
          <p:cNvSpPr>
            <a:spLocks noGrp="1"/>
          </p:cNvSpPr>
          <p:nvPr>
            <p:ph type="body" idx="1"/>
          </p:nvPr>
        </p:nvSpPr>
        <p:spPr/>
        <p:txBody>
          <a:bodyPr/>
          <a:lstStyle/>
          <a:p>
            <a:pPr marL="114300" indent="0">
              <a:buNone/>
            </a:pPr>
            <a:r>
              <a:rPr lang="tr-TR" dirty="0" smtClean="0"/>
              <a:t>Devir öncesi en fazla üretim 300 Bin tonken, devir sonrası üretim 3,8 Milyon tona çıkmıştır.</a:t>
            </a:r>
            <a:endParaRPr lang="tr-TR" dirty="0"/>
          </a:p>
        </p:txBody>
      </p:sp>
      <p:pic>
        <p:nvPicPr>
          <p:cNvPr id="5" name="Resim 4">
            <a:extLst>
              <a:ext uri="{FF2B5EF4-FFF2-40B4-BE49-F238E27FC236}">
                <a16:creationId xmlns:a16="http://schemas.microsoft.com/office/drawing/2014/main" id="{A9EE085B-A32A-4DF3-83F0-9CEE3FFFD2A5}"/>
              </a:ext>
            </a:extLst>
          </p:cNvPr>
          <p:cNvPicPr>
            <a:picLocks noChangeAspect="1"/>
          </p:cNvPicPr>
          <p:nvPr/>
        </p:nvPicPr>
        <p:blipFill>
          <a:blip r:embed="rId2"/>
          <a:stretch>
            <a:fillRect/>
          </a:stretch>
        </p:blipFill>
        <p:spPr>
          <a:xfrm>
            <a:off x="3306893" y="2054295"/>
            <a:ext cx="5627557" cy="4630118"/>
          </a:xfrm>
          <a:prstGeom prst="rect">
            <a:avLst/>
          </a:prstGeom>
        </p:spPr>
      </p:pic>
      <p:sp>
        <p:nvSpPr>
          <p:cNvPr id="6" name="Dikdörtgen 5">
            <a:extLst>
              <a:ext uri="{FF2B5EF4-FFF2-40B4-BE49-F238E27FC236}">
                <a16:creationId xmlns:a16="http://schemas.microsoft.com/office/drawing/2014/main" id="{75C9FCB2-1092-4AF5-993D-1ADF50633403}"/>
              </a:ext>
            </a:extLst>
          </p:cNvPr>
          <p:cNvSpPr/>
          <p:nvPr/>
        </p:nvSpPr>
        <p:spPr>
          <a:xfrm>
            <a:off x="3564356" y="2364325"/>
            <a:ext cx="4550944" cy="369332"/>
          </a:xfrm>
          <a:prstGeom prst="rect">
            <a:avLst/>
          </a:prstGeom>
        </p:spPr>
        <p:txBody>
          <a:bodyPr wrap="square">
            <a:spAutoFit/>
          </a:bodyPr>
          <a:lstStyle/>
          <a:p>
            <a:pPr marL="114300" lvl="0">
              <a:lnSpc>
                <a:spcPct val="90000"/>
              </a:lnSpc>
              <a:spcBef>
                <a:spcPts val="1000"/>
              </a:spcBef>
              <a:buSzPts val="1800"/>
            </a:pPr>
            <a:r>
              <a:rPr lang="tr-TR" sz="2000" dirty="0">
                <a:latin typeface="Calibri" panose="020F0502020204030204" pitchFamily="34" charset="0"/>
                <a:ea typeface="Calibri" panose="020F0502020204030204" pitchFamily="34" charset="0"/>
                <a:cs typeface="Calibri" panose="020F0502020204030204" pitchFamily="34" charset="0"/>
                <a:sym typeface="Calibri"/>
              </a:rPr>
              <a:t>Ne oldu da üretim bu kadar arttı</a:t>
            </a:r>
            <a:r>
              <a:rPr lang="tr-TR" sz="2000" dirty="0" smtClean="0">
                <a:latin typeface="Calibri" panose="020F0502020204030204" pitchFamily="34" charset="0"/>
                <a:ea typeface="Calibri" panose="020F0502020204030204" pitchFamily="34" charset="0"/>
                <a:cs typeface="Calibri" panose="020F0502020204030204" pitchFamily="34" charset="0"/>
                <a:sym typeface="Calibri"/>
              </a:rPr>
              <a:t>?</a:t>
            </a:r>
            <a:endParaRPr lang="tr-TR" sz="2000" dirty="0">
              <a:latin typeface="Calibri" panose="020F0502020204030204" pitchFamily="34" charset="0"/>
              <a:ea typeface="Calibri" panose="020F0502020204030204" pitchFamily="34" charset="0"/>
              <a:cs typeface="Calibri" panose="020F0502020204030204" pitchFamily="34" charset="0"/>
              <a:sym typeface="Calibri"/>
            </a:endParaRPr>
          </a:p>
        </p:txBody>
      </p:sp>
      <p:sp>
        <p:nvSpPr>
          <p:cNvPr id="8" name="Google Shape;138;p4"/>
          <p:cNvSpPr txBox="1"/>
          <p:nvPr/>
        </p:nvSpPr>
        <p:spPr>
          <a:xfrm>
            <a:off x="227597" y="53140"/>
            <a:ext cx="9950723" cy="497307"/>
          </a:xfrm>
          <a:prstGeom prst="rect">
            <a:avLst/>
          </a:prstGeom>
          <a:noFill/>
          <a:ln>
            <a:noFill/>
          </a:ln>
        </p:spPr>
        <p:txBody>
          <a:bodyPr spcFirstLastPara="1" wrap="square" lIns="91425" tIns="45700" rIns="91425" bIns="45700" anchor="ctr" anchorCtr="0">
            <a:noAutofit/>
          </a:bodyPr>
          <a:lstStyle/>
          <a:p>
            <a:pPr lvl="0">
              <a:lnSpc>
                <a:spcPct val="90000"/>
              </a:lnSpc>
              <a:buClr>
                <a:srgbClr val="E6272D"/>
              </a:buClr>
              <a:buSzPts val="2600"/>
            </a:pPr>
            <a:r>
              <a:rPr lang="tr-TR" sz="2300" b="1" i="0" u="none" strike="noStrike" cap="none" dirty="0" smtClean="0">
                <a:solidFill>
                  <a:srgbClr val="E6272D"/>
                </a:solidFill>
                <a:latin typeface="Calibri"/>
                <a:ea typeface="Calibri"/>
                <a:cs typeface="Calibri"/>
                <a:sym typeface="Calibri"/>
              </a:rPr>
              <a:t>BÖLÜM 13. </a:t>
            </a:r>
            <a:r>
              <a:rPr lang="tr-TR" sz="2300" b="1" dirty="0" smtClean="0">
                <a:solidFill>
                  <a:srgbClr val="E6272D"/>
                </a:solidFill>
                <a:latin typeface="Calibri"/>
                <a:ea typeface="Calibri"/>
                <a:cs typeface="Calibri"/>
                <a:sym typeface="Calibri"/>
              </a:rPr>
              <a:t>SOMA MADEN FACİASI VE HUKUKİ SÜRECİN DEĞERLENDİRİLMESİ </a:t>
            </a:r>
            <a:endParaRPr lang="tr-TR" sz="2300" b="1" i="0" u="none" strike="noStrike" cap="none" dirty="0">
              <a:solidFill>
                <a:srgbClr val="E6272D"/>
              </a:solidFill>
              <a:latin typeface="Calibri"/>
              <a:ea typeface="Calibri"/>
              <a:cs typeface="Calibri"/>
              <a:sym typeface="Calibri"/>
            </a:endParaRPr>
          </a:p>
        </p:txBody>
      </p:sp>
      <p:sp>
        <p:nvSpPr>
          <p:cNvPr id="4" name="Dikdörtgen 3"/>
          <p:cNvSpPr/>
          <p:nvPr/>
        </p:nvSpPr>
        <p:spPr>
          <a:xfrm>
            <a:off x="3564356" y="3622819"/>
            <a:ext cx="4741444" cy="369332"/>
          </a:xfrm>
          <a:prstGeom prst="rect">
            <a:avLst/>
          </a:prstGeom>
        </p:spPr>
        <p:txBody>
          <a:bodyPr wrap="square">
            <a:spAutoFit/>
          </a:bodyPr>
          <a:lstStyle/>
          <a:p>
            <a:pPr marL="114300" lvl="0">
              <a:lnSpc>
                <a:spcPct val="90000"/>
              </a:lnSpc>
              <a:spcBef>
                <a:spcPts val="1000"/>
              </a:spcBef>
              <a:buSzPts val="1800"/>
            </a:pPr>
            <a:r>
              <a:rPr lang="tr-TR" sz="2000" dirty="0">
                <a:latin typeface="Calibri" panose="020F0502020204030204" pitchFamily="34" charset="0"/>
                <a:ea typeface="Calibri" panose="020F0502020204030204" pitchFamily="34" charset="0"/>
                <a:cs typeface="Calibri" panose="020F0502020204030204" pitchFamily="34" charset="0"/>
                <a:sym typeface="Calibri"/>
              </a:rPr>
              <a:t>Üretim yönteminde farklılık var mı</a:t>
            </a:r>
            <a:r>
              <a:rPr lang="tr-TR" sz="2000" dirty="0" smtClean="0">
                <a:latin typeface="Calibri" panose="020F0502020204030204" pitchFamily="34" charset="0"/>
                <a:ea typeface="Calibri" panose="020F0502020204030204" pitchFamily="34" charset="0"/>
                <a:cs typeface="Calibri" panose="020F0502020204030204" pitchFamily="34" charset="0"/>
                <a:sym typeface="Calibri"/>
              </a:rPr>
              <a:t>?</a:t>
            </a:r>
            <a:endParaRPr lang="tr-TR" sz="2000" dirty="0">
              <a:latin typeface="Calibri" panose="020F0502020204030204" pitchFamily="34" charset="0"/>
              <a:ea typeface="Calibri" panose="020F0502020204030204" pitchFamily="34" charset="0"/>
              <a:cs typeface="Calibri" panose="020F0502020204030204" pitchFamily="34" charset="0"/>
              <a:sym typeface="Calibri"/>
            </a:endParaRPr>
          </a:p>
        </p:txBody>
      </p:sp>
      <p:sp>
        <p:nvSpPr>
          <p:cNvPr id="9" name="Dikdörtgen 8"/>
          <p:cNvSpPr/>
          <p:nvPr/>
        </p:nvSpPr>
        <p:spPr>
          <a:xfrm>
            <a:off x="3564356" y="4742813"/>
            <a:ext cx="4741444" cy="369332"/>
          </a:xfrm>
          <a:prstGeom prst="rect">
            <a:avLst/>
          </a:prstGeom>
        </p:spPr>
        <p:txBody>
          <a:bodyPr wrap="square">
            <a:spAutoFit/>
          </a:bodyPr>
          <a:lstStyle/>
          <a:p>
            <a:pPr marL="114300" lvl="0">
              <a:lnSpc>
                <a:spcPct val="90000"/>
              </a:lnSpc>
              <a:spcBef>
                <a:spcPts val="1000"/>
              </a:spcBef>
              <a:buSzPts val="1800"/>
            </a:pPr>
            <a:r>
              <a:rPr lang="tr-TR" sz="2000" dirty="0">
                <a:latin typeface="Calibri" panose="020F0502020204030204" pitchFamily="34" charset="0"/>
                <a:ea typeface="Calibri" panose="020F0502020204030204" pitchFamily="34" charset="0"/>
                <a:cs typeface="Calibri" panose="020F0502020204030204" pitchFamily="34" charset="0"/>
                <a:sym typeface="Calibri"/>
              </a:rPr>
              <a:t>Zorlama nasıl uygulandı</a:t>
            </a:r>
            <a:r>
              <a:rPr lang="tr-TR" sz="2000" dirty="0" smtClean="0">
                <a:latin typeface="Calibri" panose="020F0502020204030204" pitchFamily="34" charset="0"/>
                <a:ea typeface="Calibri" panose="020F0502020204030204" pitchFamily="34" charset="0"/>
                <a:cs typeface="Calibri" panose="020F0502020204030204" pitchFamily="34" charset="0"/>
                <a:sym typeface="Calibri"/>
              </a:rPr>
              <a:t>?</a:t>
            </a:r>
            <a:endParaRPr lang="tr-TR" sz="2000" dirty="0">
              <a:latin typeface="Calibri" panose="020F0502020204030204" pitchFamily="34" charset="0"/>
              <a:ea typeface="Calibri" panose="020F0502020204030204" pitchFamily="34" charset="0"/>
              <a:cs typeface="Calibri" panose="020F0502020204030204" pitchFamily="34" charset="0"/>
              <a:sym typeface="Calibri"/>
            </a:endParaRPr>
          </a:p>
        </p:txBody>
      </p:sp>
      <p:sp>
        <p:nvSpPr>
          <p:cNvPr id="10" name="Dikdörtgen 9"/>
          <p:cNvSpPr/>
          <p:nvPr/>
        </p:nvSpPr>
        <p:spPr>
          <a:xfrm>
            <a:off x="3564356" y="5957647"/>
            <a:ext cx="3594254" cy="369332"/>
          </a:xfrm>
          <a:prstGeom prst="rect">
            <a:avLst/>
          </a:prstGeom>
        </p:spPr>
        <p:txBody>
          <a:bodyPr wrap="none">
            <a:spAutoFit/>
          </a:bodyPr>
          <a:lstStyle/>
          <a:p>
            <a:pPr marL="114300" lvl="0">
              <a:lnSpc>
                <a:spcPct val="90000"/>
              </a:lnSpc>
              <a:spcBef>
                <a:spcPts val="1000"/>
              </a:spcBef>
              <a:buSzPts val="1800"/>
            </a:pPr>
            <a:r>
              <a:rPr lang="tr-TR" sz="2000" dirty="0">
                <a:latin typeface="Calibri" panose="020F0502020204030204" pitchFamily="34" charset="0"/>
                <a:ea typeface="Calibri" panose="020F0502020204030204" pitchFamily="34" charset="0"/>
                <a:cs typeface="Calibri" panose="020F0502020204030204" pitchFamily="34" charset="0"/>
                <a:sym typeface="Calibri"/>
              </a:rPr>
              <a:t>İnsan hayatı tehlikeye mi atıldı?</a:t>
            </a:r>
            <a:endParaRPr lang="tr-TR" sz="2000" dirty="0">
              <a:latin typeface="Calibri" panose="020F0502020204030204" pitchFamily="34" charset="0"/>
              <a:ea typeface="Calibri" panose="020F0502020204030204" pitchFamily="34" charset="0"/>
              <a:cs typeface="Calibri" panose="020F0502020204030204" pitchFamily="34" charset="0"/>
              <a:sym typeface="Calibri"/>
            </a:endParaRPr>
          </a:p>
        </p:txBody>
      </p:sp>
    </p:spTree>
    <p:extLst>
      <p:ext uri="{BB962C8B-B14F-4D97-AF65-F5344CB8AC3E}">
        <p14:creationId xmlns:p14="http://schemas.microsoft.com/office/powerpoint/2010/main" val="1970629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82981405-F061-480E-A84F-2AD65293D85D}"/>
              </a:ext>
            </a:extLst>
          </p:cNvPr>
          <p:cNvSpPr>
            <a:spLocks noGrp="1"/>
          </p:cNvSpPr>
          <p:nvPr>
            <p:ph type="title"/>
          </p:nvPr>
        </p:nvSpPr>
        <p:spPr/>
        <p:txBody>
          <a:bodyPr/>
          <a:lstStyle/>
          <a:p>
            <a:r>
              <a:rPr lang="tr-TR" dirty="0">
                <a:solidFill>
                  <a:srgbClr val="FFFFFF"/>
                </a:solidFill>
              </a:rPr>
              <a:t>13.5. Üretim Zorlaması Kazaya Sebep Olmuş Olabilir Mi?</a:t>
            </a:r>
            <a:endParaRPr lang="tr-TR" dirty="0"/>
          </a:p>
        </p:txBody>
      </p:sp>
      <p:sp>
        <p:nvSpPr>
          <p:cNvPr id="3" name="Metin Yer Tutucusu 2">
            <a:extLst>
              <a:ext uri="{FF2B5EF4-FFF2-40B4-BE49-F238E27FC236}">
                <a16:creationId xmlns:a16="http://schemas.microsoft.com/office/drawing/2014/main" id="{3A38B2DD-3C92-47BD-AAC7-9D613DD18391}"/>
              </a:ext>
            </a:extLst>
          </p:cNvPr>
          <p:cNvSpPr>
            <a:spLocks noGrp="1"/>
          </p:cNvSpPr>
          <p:nvPr>
            <p:ph type="body" idx="1"/>
          </p:nvPr>
        </p:nvSpPr>
        <p:spPr/>
        <p:txBody>
          <a:bodyPr/>
          <a:lstStyle/>
          <a:p>
            <a:pPr marL="114300" indent="0">
              <a:buNone/>
            </a:pPr>
            <a:r>
              <a:rPr lang="tr-TR" dirty="0"/>
              <a:t>Ocakta uygulanan işletme yöntemi, ayak arkasında ve bacalarda önemli oranda kömür bırakılmasına neden olmaktadır. Kendiliğinden yanmaya müsait linyit damarlarında, ayak arkasında kalan kömürler yangın riskini arttırıcı unsur olarak değerlendirilmektedir. Üretim yapılan kömür damarı kendiliğinden yanma özelliğine sahiptir. Bu tür damarlarda özel üretim yöntemleri uygulanmalıdır.</a:t>
            </a:r>
          </a:p>
        </p:txBody>
      </p:sp>
      <p:pic>
        <p:nvPicPr>
          <p:cNvPr id="5" name="Resim 4">
            <a:extLst>
              <a:ext uri="{FF2B5EF4-FFF2-40B4-BE49-F238E27FC236}">
                <a16:creationId xmlns:a16="http://schemas.microsoft.com/office/drawing/2014/main" id="{BF64549C-E9D6-499F-9669-C1AA651842B7}"/>
              </a:ext>
            </a:extLst>
          </p:cNvPr>
          <p:cNvPicPr>
            <a:picLocks noChangeAspect="1"/>
          </p:cNvPicPr>
          <p:nvPr/>
        </p:nvPicPr>
        <p:blipFill>
          <a:blip r:embed="rId2"/>
          <a:stretch>
            <a:fillRect/>
          </a:stretch>
        </p:blipFill>
        <p:spPr>
          <a:xfrm>
            <a:off x="2280847" y="4187525"/>
            <a:ext cx="8020050" cy="2962275"/>
          </a:xfrm>
          <a:prstGeom prst="rect">
            <a:avLst/>
          </a:prstGeom>
        </p:spPr>
      </p:pic>
      <p:sp>
        <p:nvSpPr>
          <p:cNvPr id="6" name="Google Shape;138;p4"/>
          <p:cNvSpPr txBox="1"/>
          <p:nvPr/>
        </p:nvSpPr>
        <p:spPr>
          <a:xfrm>
            <a:off x="227597" y="53140"/>
            <a:ext cx="9950723" cy="497307"/>
          </a:xfrm>
          <a:prstGeom prst="rect">
            <a:avLst/>
          </a:prstGeom>
          <a:noFill/>
          <a:ln>
            <a:noFill/>
          </a:ln>
        </p:spPr>
        <p:txBody>
          <a:bodyPr spcFirstLastPara="1" wrap="square" lIns="91425" tIns="45700" rIns="91425" bIns="45700" anchor="ctr" anchorCtr="0">
            <a:noAutofit/>
          </a:bodyPr>
          <a:lstStyle/>
          <a:p>
            <a:pPr lvl="0">
              <a:lnSpc>
                <a:spcPct val="90000"/>
              </a:lnSpc>
              <a:buClr>
                <a:srgbClr val="E6272D"/>
              </a:buClr>
              <a:buSzPts val="2600"/>
            </a:pPr>
            <a:r>
              <a:rPr lang="tr-TR" sz="2300" b="1" i="0" u="none" strike="noStrike" cap="none" dirty="0" smtClean="0">
                <a:solidFill>
                  <a:srgbClr val="E6272D"/>
                </a:solidFill>
                <a:latin typeface="Calibri"/>
                <a:ea typeface="Calibri"/>
                <a:cs typeface="Calibri"/>
                <a:sym typeface="Calibri"/>
              </a:rPr>
              <a:t>BÖLÜM 13. </a:t>
            </a:r>
            <a:r>
              <a:rPr lang="tr-TR" sz="2300" b="1" dirty="0" smtClean="0">
                <a:solidFill>
                  <a:srgbClr val="E6272D"/>
                </a:solidFill>
                <a:latin typeface="Calibri"/>
                <a:ea typeface="Calibri"/>
                <a:cs typeface="Calibri"/>
                <a:sym typeface="Calibri"/>
              </a:rPr>
              <a:t>SOMA MADEN FACİASI VE HUKUKİ SÜRECİN DEĞERLENDİRİLMESİ </a:t>
            </a:r>
            <a:endParaRPr lang="tr-TR" sz="2300" b="1" i="0" u="none" strike="noStrike" cap="none" dirty="0">
              <a:solidFill>
                <a:srgbClr val="E6272D"/>
              </a:solidFill>
              <a:latin typeface="Calibri"/>
              <a:ea typeface="Calibri"/>
              <a:cs typeface="Calibri"/>
              <a:sym typeface="Calibri"/>
            </a:endParaRPr>
          </a:p>
        </p:txBody>
      </p:sp>
    </p:spTree>
    <p:extLst>
      <p:ext uri="{BB962C8B-B14F-4D97-AF65-F5344CB8AC3E}">
        <p14:creationId xmlns:p14="http://schemas.microsoft.com/office/powerpoint/2010/main" val="43444409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CE12B471-14FE-49D2-982D-5BD0384AB80F}"/>
              </a:ext>
            </a:extLst>
          </p:cNvPr>
          <p:cNvSpPr>
            <a:spLocks noGrp="1"/>
          </p:cNvSpPr>
          <p:nvPr>
            <p:ph type="title"/>
          </p:nvPr>
        </p:nvSpPr>
        <p:spPr/>
        <p:txBody>
          <a:bodyPr/>
          <a:lstStyle/>
          <a:p>
            <a:r>
              <a:rPr lang="tr-TR" dirty="0"/>
              <a:t>13.6. KKD </a:t>
            </a:r>
            <a:r>
              <a:rPr lang="tr-TR" dirty="0" err="1"/>
              <a:t>Niteliksizliği</a:t>
            </a:r>
            <a:r>
              <a:rPr lang="tr-TR" dirty="0"/>
              <a:t> Kazaya Neden Olmuş Olabilir Mi?</a:t>
            </a:r>
          </a:p>
        </p:txBody>
      </p:sp>
      <p:sp>
        <p:nvSpPr>
          <p:cNvPr id="3" name="Metin Yer Tutucusu 2">
            <a:extLst>
              <a:ext uri="{FF2B5EF4-FFF2-40B4-BE49-F238E27FC236}">
                <a16:creationId xmlns:a16="http://schemas.microsoft.com/office/drawing/2014/main" id="{7EE2C4F1-51E5-4908-A763-B92D5ACC06BE}"/>
              </a:ext>
            </a:extLst>
          </p:cNvPr>
          <p:cNvSpPr>
            <a:spLocks noGrp="1"/>
          </p:cNvSpPr>
          <p:nvPr>
            <p:ph type="body" idx="1"/>
          </p:nvPr>
        </p:nvSpPr>
        <p:spPr/>
        <p:txBody>
          <a:bodyPr/>
          <a:lstStyle/>
          <a:p>
            <a:pPr marL="114300" indent="0">
              <a:buNone/>
            </a:pPr>
            <a:r>
              <a:rPr lang="tr-TR" dirty="0"/>
              <a:t>Ülkemiz genelinde, bu nitelikteki ocaklarda yoğun olarak “Filtreli Tip Ferdi CO Maskeleri” (FFK) kullanılmakta olup, facianın yaşandığı ocakta çalışanlara da bu maskelerden verilmiştir. Bu tip maskelerin filtresinde bulunan aktif karbon ortamdaki gazı </a:t>
            </a:r>
            <a:r>
              <a:rPr lang="tr-TR" dirty="0" err="1"/>
              <a:t>absorbe</a:t>
            </a:r>
            <a:r>
              <a:rPr lang="tr-TR" dirty="0"/>
              <a:t> etmektedir. Bu maskelerin koruyucu özelliği ortam havasına bağlı olup sınırlıdır.</a:t>
            </a:r>
          </a:p>
        </p:txBody>
      </p:sp>
      <p:pic>
        <p:nvPicPr>
          <p:cNvPr id="5" name="Resim 4">
            <a:extLst>
              <a:ext uri="{FF2B5EF4-FFF2-40B4-BE49-F238E27FC236}">
                <a16:creationId xmlns:a16="http://schemas.microsoft.com/office/drawing/2014/main" id="{A0F7F2AD-3C2D-45FC-87CE-8D029568D894}"/>
              </a:ext>
            </a:extLst>
          </p:cNvPr>
          <p:cNvPicPr>
            <a:picLocks noChangeAspect="1"/>
          </p:cNvPicPr>
          <p:nvPr/>
        </p:nvPicPr>
        <p:blipFill>
          <a:blip r:embed="rId2"/>
          <a:stretch>
            <a:fillRect/>
          </a:stretch>
        </p:blipFill>
        <p:spPr>
          <a:xfrm>
            <a:off x="3352487" y="3355462"/>
            <a:ext cx="5467663" cy="3683838"/>
          </a:xfrm>
          <a:prstGeom prst="rect">
            <a:avLst/>
          </a:prstGeom>
        </p:spPr>
      </p:pic>
      <p:sp>
        <p:nvSpPr>
          <p:cNvPr id="6" name="Google Shape;138;p4"/>
          <p:cNvSpPr txBox="1"/>
          <p:nvPr/>
        </p:nvSpPr>
        <p:spPr>
          <a:xfrm>
            <a:off x="227597" y="53140"/>
            <a:ext cx="9950723" cy="497307"/>
          </a:xfrm>
          <a:prstGeom prst="rect">
            <a:avLst/>
          </a:prstGeom>
          <a:noFill/>
          <a:ln>
            <a:noFill/>
          </a:ln>
        </p:spPr>
        <p:txBody>
          <a:bodyPr spcFirstLastPara="1" wrap="square" lIns="91425" tIns="45700" rIns="91425" bIns="45700" anchor="ctr" anchorCtr="0">
            <a:noAutofit/>
          </a:bodyPr>
          <a:lstStyle/>
          <a:p>
            <a:pPr lvl="0">
              <a:lnSpc>
                <a:spcPct val="90000"/>
              </a:lnSpc>
              <a:buClr>
                <a:srgbClr val="E6272D"/>
              </a:buClr>
              <a:buSzPts val="2600"/>
            </a:pPr>
            <a:r>
              <a:rPr lang="tr-TR" sz="2300" b="1" i="0" u="none" strike="noStrike" cap="none" dirty="0" smtClean="0">
                <a:solidFill>
                  <a:srgbClr val="E6272D"/>
                </a:solidFill>
                <a:latin typeface="Calibri"/>
                <a:ea typeface="Calibri"/>
                <a:cs typeface="Calibri"/>
                <a:sym typeface="Calibri"/>
              </a:rPr>
              <a:t>BÖLÜM 13. </a:t>
            </a:r>
            <a:r>
              <a:rPr lang="tr-TR" sz="2300" b="1" dirty="0" smtClean="0">
                <a:solidFill>
                  <a:srgbClr val="E6272D"/>
                </a:solidFill>
                <a:latin typeface="Calibri"/>
                <a:ea typeface="Calibri"/>
                <a:cs typeface="Calibri"/>
                <a:sym typeface="Calibri"/>
              </a:rPr>
              <a:t>SOMA MADEN FACİASI VE HUKUKİ SÜRECİN DEĞERLENDİRİLMESİ </a:t>
            </a:r>
            <a:endParaRPr lang="tr-TR" sz="2300" b="1" i="0" u="none" strike="noStrike" cap="none" dirty="0">
              <a:solidFill>
                <a:srgbClr val="E6272D"/>
              </a:solidFill>
              <a:latin typeface="Calibri"/>
              <a:ea typeface="Calibri"/>
              <a:cs typeface="Calibri"/>
              <a:sym typeface="Calibri"/>
            </a:endParaRPr>
          </a:p>
        </p:txBody>
      </p:sp>
    </p:spTree>
    <p:extLst>
      <p:ext uri="{BB962C8B-B14F-4D97-AF65-F5344CB8AC3E}">
        <p14:creationId xmlns:p14="http://schemas.microsoft.com/office/powerpoint/2010/main" val="176525279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605BAA8C-D82C-4EFF-9FD4-8A77130B1F8F}"/>
              </a:ext>
            </a:extLst>
          </p:cNvPr>
          <p:cNvSpPr>
            <a:spLocks noGrp="1"/>
          </p:cNvSpPr>
          <p:nvPr>
            <p:ph type="title"/>
          </p:nvPr>
        </p:nvSpPr>
        <p:spPr/>
        <p:txBody>
          <a:bodyPr/>
          <a:lstStyle/>
          <a:p>
            <a:r>
              <a:rPr lang="tr-TR" dirty="0">
                <a:solidFill>
                  <a:srgbClr val="FFFFFF"/>
                </a:solidFill>
              </a:rPr>
              <a:t>13.6. KKD </a:t>
            </a:r>
            <a:r>
              <a:rPr lang="tr-TR" dirty="0" err="1">
                <a:solidFill>
                  <a:srgbClr val="FFFFFF"/>
                </a:solidFill>
              </a:rPr>
              <a:t>Niteliksizliği</a:t>
            </a:r>
            <a:r>
              <a:rPr lang="tr-TR" dirty="0">
                <a:solidFill>
                  <a:srgbClr val="FFFFFF"/>
                </a:solidFill>
              </a:rPr>
              <a:t> Kazaya Neden Olmuş Olabilir Mi?</a:t>
            </a:r>
            <a:endParaRPr lang="tr-TR" dirty="0"/>
          </a:p>
        </p:txBody>
      </p:sp>
      <p:sp>
        <p:nvSpPr>
          <p:cNvPr id="3" name="Metin Yer Tutucusu 2">
            <a:extLst>
              <a:ext uri="{FF2B5EF4-FFF2-40B4-BE49-F238E27FC236}">
                <a16:creationId xmlns:a16="http://schemas.microsoft.com/office/drawing/2014/main" id="{B1BDD9EC-8D1E-4FBA-BBE4-8D2E7317739A}"/>
              </a:ext>
            </a:extLst>
          </p:cNvPr>
          <p:cNvSpPr>
            <a:spLocks noGrp="1"/>
          </p:cNvSpPr>
          <p:nvPr>
            <p:ph type="body" idx="1"/>
          </p:nvPr>
        </p:nvSpPr>
        <p:spPr/>
        <p:txBody>
          <a:bodyPr/>
          <a:lstStyle/>
          <a:p>
            <a:pPr marL="114300" indent="0">
              <a:buNone/>
            </a:pPr>
            <a:r>
              <a:rPr lang="tr-TR" dirty="0"/>
              <a:t>Geçmiş maden kazalarından elde edilen deneyimler; özellikle </a:t>
            </a:r>
            <a:r>
              <a:rPr lang="tr-TR" dirty="0" err="1"/>
              <a:t>grizulu</a:t>
            </a:r>
            <a:r>
              <a:rPr lang="tr-TR" dirty="0"/>
              <a:t> ve yangına elverişli kömür damarlarında bu tip maskeler yerine “Oksijenli Tip Ferdi Kurtarıcıların” (OFK) kullanılmasının daha doğru olacağı gerçeğini göstermiştir. </a:t>
            </a:r>
            <a:r>
              <a:rPr lang="tr-TR" dirty="0" err="1"/>
              <a:t>OFK’lar</a:t>
            </a:r>
            <a:r>
              <a:rPr lang="tr-TR" dirty="0"/>
              <a:t>, dış ortamdan etkilenmeyen ve kapalı devre çalışan solunum cihazlarıdır.</a:t>
            </a:r>
          </a:p>
        </p:txBody>
      </p:sp>
      <p:pic>
        <p:nvPicPr>
          <p:cNvPr id="5" name="Resim 4">
            <a:extLst>
              <a:ext uri="{FF2B5EF4-FFF2-40B4-BE49-F238E27FC236}">
                <a16:creationId xmlns:a16="http://schemas.microsoft.com/office/drawing/2014/main" id="{3E8F18E7-C1B3-46A7-B5E1-387CB96E83CC}"/>
              </a:ext>
            </a:extLst>
          </p:cNvPr>
          <p:cNvPicPr>
            <a:picLocks noChangeAspect="1"/>
          </p:cNvPicPr>
          <p:nvPr/>
        </p:nvPicPr>
        <p:blipFill>
          <a:blip r:embed="rId2"/>
          <a:stretch>
            <a:fillRect/>
          </a:stretch>
        </p:blipFill>
        <p:spPr>
          <a:xfrm>
            <a:off x="3762532" y="2849424"/>
            <a:ext cx="4954951" cy="4008576"/>
          </a:xfrm>
          <a:prstGeom prst="rect">
            <a:avLst/>
          </a:prstGeom>
        </p:spPr>
      </p:pic>
      <p:sp>
        <p:nvSpPr>
          <p:cNvPr id="6" name="Google Shape;138;p4"/>
          <p:cNvSpPr txBox="1"/>
          <p:nvPr/>
        </p:nvSpPr>
        <p:spPr>
          <a:xfrm>
            <a:off x="227597" y="53140"/>
            <a:ext cx="9950723" cy="497307"/>
          </a:xfrm>
          <a:prstGeom prst="rect">
            <a:avLst/>
          </a:prstGeom>
          <a:noFill/>
          <a:ln>
            <a:noFill/>
          </a:ln>
        </p:spPr>
        <p:txBody>
          <a:bodyPr spcFirstLastPara="1" wrap="square" lIns="91425" tIns="45700" rIns="91425" bIns="45700" anchor="ctr" anchorCtr="0">
            <a:noAutofit/>
          </a:bodyPr>
          <a:lstStyle/>
          <a:p>
            <a:pPr lvl="0">
              <a:lnSpc>
                <a:spcPct val="90000"/>
              </a:lnSpc>
              <a:buClr>
                <a:srgbClr val="E6272D"/>
              </a:buClr>
              <a:buSzPts val="2600"/>
            </a:pPr>
            <a:r>
              <a:rPr lang="tr-TR" sz="2300" b="1" i="0" u="none" strike="noStrike" cap="none" dirty="0" smtClean="0">
                <a:solidFill>
                  <a:srgbClr val="E6272D"/>
                </a:solidFill>
                <a:latin typeface="Calibri"/>
                <a:ea typeface="Calibri"/>
                <a:cs typeface="Calibri"/>
                <a:sym typeface="Calibri"/>
              </a:rPr>
              <a:t>BÖLÜM 13. </a:t>
            </a:r>
            <a:r>
              <a:rPr lang="tr-TR" sz="2300" b="1" dirty="0" smtClean="0">
                <a:solidFill>
                  <a:srgbClr val="E6272D"/>
                </a:solidFill>
                <a:latin typeface="Calibri"/>
                <a:ea typeface="Calibri"/>
                <a:cs typeface="Calibri"/>
                <a:sym typeface="Calibri"/>
              </a:rPr>
              <a:t>SOMA MADEN FACİASI VE HUKUKİ SÜRECİN DEĞERLENDİRİLMESİ </a:t>
            </a:r>
            <a:endParaRPr lang="tr-TR" sz="2300" b="1" i="0" u="none" strike="noStrike" cap="none" dirty="0">
              <a:solidFill>
                <a:srgbClr val="E6272D"/>
              </a:solidFill>
              <a:latin typeface="Calibri"/>
              <a:ea typeface="Calibri"/>
              <a:cs typeface="Calibri"/>
              <a:sym typeface="Calibri"/>
            </a:endParaRPr>
          </a:p>
        </p:txBody>
      </p:sp>
    </p:spTree>
    <p:extLst>
      <p:ext uri="{BB962C8B-B14F-4D97-AF65-F5344CB8AC3E}">
        <p14:creationId xmlns:p14="http://schemas.microsoft.com/office/powerpoint/2010/main" val="398463211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6B3ADF4C-55BB-4554-8CFE-9863A6A4A948}"/>
              </a:ext>
            </a:extLst>
          </p:cNvPr>
          <p:cNvSpPr>
            <a:spLocks noGrp="1"/>
          </p:cNvSpPr>
          <p:nvPr>
            <p:ph type="title"/>
          </p:nvPr>
        </p:nvSpPr>
        <p:spPr>
          <a:xfrm>
            <a:off x="205738" y="605590"/>
            <a:ext cx="8823158" cy="497307"/>
          </a:xfrm>
        </p:spPr>
        <p:txBody>
          <a:bodyPr/>
          <a:lstStyle/>
          <a:p>
            <a:r>
              <a:rPr lang="tr-TR" dirty="0">
                <a:solidFill>
                  <a:srgbClr val="FFFFFF"/>
                </a:solidFill>
              </a:rPr>
              <a:t>13.7. Yanlış Tarım Politikaları Kazaya Neden Olmuş Olabilir mi?</a:t>
            </a:r>
            <a:endParaRPr lang="tr-TR" dirty="0"/>
          </a:p>
        </p:txBody>
      </p:sp>
      <p:sp>
        <p:nvSpPr>
          <p:cNvPr id="3" name="Metin Yer Tutucusu 2">
            <a:extLst>
              <a:ext uri="{FF2B5EF4-FFF2-40B4-BE49-F238E27FC236}">
                <a16:creationId xmlns:a16="http://schemas.microsoft.com/office/drawing/2014/main" id="{AB1E4032-0DBA-436E-A512-2FEAAE0510A3}"/>
              </a:ext>
            </a:extLst>
          </p:cNvPr>
          <p:cNvSpPr>
            <a:spLocks noGrp="1"/>
          </p:cNvSpPr>
          <p:nvPr>
            <p:ph type="body" idx="1"/>
          </p:nvPr>
        </p:nvSpPr>
        <p:spPr>
          <a:xfrm>
            <a:off x="838200" y="1384209"/>
            <a:ext cx="5637551" cy="4792754"/>
          </a:xfrm>
        </p:spPr>
        <p:txBody>
          <a:bodyPr>
            <a:normAutofit/>
          </a:bodyPr>
          <a:lstStyle/>
          <a:p>
            <a:pPr marL="114300" indent="0">
              <a:buNone/>
            </a:pPr>
            <a:r>
              <a:rPr lang="tr-TR" sz="2200" dirty="0">
                <a:latin typeface="Calibri" panose="020F0502020204030204" pitchFamily="34" charset="0"/>
                <a:ea typeface="Calibri" panose="020F0502020204030204" pitchFamily="34" charset="0"/>
                <a:cs typeface="Calibri" panose="020F0502020204030204" pitchFamily="34" charset="0"/>
              </a:rPr>
              <a:t>Ülkemiz genelinde ve Ege’de tütün ekimi sulama imkanı olmayan kır arazilerinde ve aile işgücüne dayalı olarak yapılmaktadır. Bölgede işlenen arazinin %35’inde tütün üretimi yer almaktadır. Tütün arazilerinin yaklaşık %75’i sulanamayan kır alanlardadır. Tütün tarımının yapıldığı arazilerde başka bir ürünün yetiştirilmeme nedeni bu arazilerde toprak koşullarının en karlı olarak ancak tütüne elverişli olmasındadır. Uzun yıllar fiyat garantisiyle devlet desteği uygulanan ve TEKEL aracılığı ile piyasa düzenlerinin oluşturulduğu tütünde ne yazık ki üretim alanları muhafaza edilememiştir.</a:t>
            </a:r>
          </a:p>
        </p:txBody>
      </p:sp>
      <p:pic>
        <p:nvPicPr>
          <p:cNvPr id="5" name="Resim 4">
            <a:extLst>
              <a:ext uri="{FF2B5EF4-FFF2-40B4-BE49-F238E27FC236}">
                <a16:creationId xmlns:a16="http://schemas.microsoft.com/office/drawing/2014/main" id="{F85D69CB-2BC7-4311-B846-BDC0EC65FFC0}"/>
              </a:ext>
            </a:extLst>
          </p:cNvPr>
          <p:cNvPicPr>
            <a:picLocks noChangeAspect="1"/>
          </p:cNvPicPr>
          <p:nvPr/>
        </p:nvPicPr>
        <p:blipFill rotWithShape="1">
          <a:blip r:embed="rId2"/>
          <a:srcRect b="7716"/>
          <a:stretch/>
        </p:blipFill>
        <p:spPr>
          <a:xfrm>
            <a:off x="6716392" y="1587831"/>
            <a:ext cx="4828845" cy="4385510"/>
          </a:xfrm>
          <a:prstGeom prst="rect">
            <a:avLst/>
          </a:prstGeom>
        </p:spPr>
      </p:pic>
      <p:sp>
        <p:nvSpPr>
          <p:cNvPr id="6" name="Google Shape;138;p4"/>
          <p:cNvSpPr txBox="1"/>
          <p:nvPr/>
        </p:nvSpPr>
        <p:spPr>
          <a:xfrm>
            <a:off x="227597" y="53140"/>
            <a:ext cx="9950723" cy="497307"/>
          </a:xfrm>
          <a:prstGeom prst="rect">
            <a:avLst/>
          </a:prstGeom>
          <a:noFill/>
          <a:ln>
            <a:noFill/>
          </a:ln>
        </p:spPr>
        <p:txBody>
          <a:bodyPr spcFirstLastPara="1" wrap="square" lIns="91425" tIns="45700" rIns="91425" bIns="45700" anchor="ctr" anchorCtr="0">
            <a:noAutofit/>
          </a:bodyPr>
          <a:lstStyle/>
          <a:p>
            <a:pPr lvl="0">
              <a:lnSpc>
                <a:spcPct val="90000"/>
              </a:lnSpc>
              <a:buClr>
                <a:srgbClr val="E6272D"/>
              </a:buClr>
              <a:buSzPts val="2600"/>
            </a:pPr>
            <a:r>
              <a:rPr lang="tr-TR" sz="2300" b="1" i="0" u="none" strike="noStrike" cap="none" dirty="0" smtClean="0">
                <a:solidFill>
                  <a:srgbClr val="E6272D"/>
                </a:solidFill>
                <a:latin typeface="Calibri"/>
                <a:ea typeface="Calibri"/>
                <a:cs typeface="Calibri"/>
                <a:sym typeface="Calibri"/>
              </a:rPr>
              <a:t>BÖLÜM 13. </a:t>
            </a:r>
            <a:r>
              <a:rPr lang="tr-TR" sz="2300" b="1" dirty="0" smtClean="0">
                <a:solidFill>
                  <a:srgbClr val="E6272D"/>
                </a:solidFill>
                <a:latin typeface="Calibri"/>
                <a:ea typeface="Calibri"/>
                <a:cs typeface="Calibri"/>
                <a:sym typeface="Calibri"/>
              </a:rPr>
              <a:t>SOMA MADEN FACİASI VE HUKUKİ SÜRECİN DEĞERLENDİRİLMESİ </a:t>
            </a:r>
            <a:endParaRPr lang="tr-TR" sz="2300" b="1" i="0" u="none" strike="noStrike" cap="none" dirty="0">
              <a:solidFill>
                <a:srgbClr val="E6272D"/>
              </a:solidFill>
              <a:latin typeface="Calibri"/>
              <a:ea typeface="Calibri"/>
              <a:cs typeface="Calibri"/>
              <a:sym typeface="Calibri"/>
            </a:endParaRPr>
          </a:p>
        </p:txBody>
      </p:sp>
    </p:spTree>
    <p:extLst>
      <p:ext uri="{BB962C8B-B14F-4D97-AF65-F5344CB8AC3E}">
        <p14:creationId xmlns:p14="http://schemas.microsoft.com/office/powerpoint/2010/main" val="81299785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etin Yer Tutucusu 2">
            <a:extLst>
              <a:ext uri="{FF2B5EF4-FFF2-40B4-BE49-F238E27FC236}">
                <a16:creationId xmlns:a16="http://schemas.microsoft.com/office/drawing/2014/main" id="{A9E1A61B-624A-4E16-93A9-B873938C9420}"/>
              </a:ext>
            </a:extLst>
          </p:cNvPr>
          <p:cNvSpPr>
            <a:spLocks noGrp="1"/>
          </p:cNvSpPr>
          <p:nvPr>
            <p:ph type="body" idx="1"/>
          </p:nvPr>
        </p:nvSpPr>
        <p:spPr/>
        <p:txBody>
          <a:bodyPr>
            <a:noAutofit/>
          </a:bodyPr>
          <a:lstStyle/>
          <a:p>
            <a:pPr marL="114300" indent="0">
              <a:buNone/>
            </a:pPr>
            <a:r>
              <a:rPr lang="tr-TR" sz="2000" dirty="0">
                <a:latin typeface="Calibri" panose="020F0502020204030204" pitchFamily="34" charset="0"/>
                <a:ea typeface="Calibri" panose="020F0502020204030204" pitchFamily="34" charset="0"/>
                <a:cs typeface="Calibri" panose="020F0502020204030204" pitchFamily="34" charset="0"/>
              </a:rPr>
              <a:t>Sektörü terk eden üreticiler alternatif ürün ekimine ya da madencilik gibi tarım dışı sektörlere yönelmek durumunda kalmıştır. Bu süreç birtakım sıkıntılara yol açarak, büyük şehirlere artan göçü beslemiştir. </a:t>
            </a:r>
            <a:endParaRPr lang="tr-TR" sz="2000" dirty="0" smtClean="0">
              <a:latin typeface="Calibri" panose="020F0502020204030204" pitchFamily="34" charset="0"/>
              <a:ea typeface="Calibri" panose="020F0502020204030204" pitchFamily="34" charset="0"/>
              <a:cs typeface="Calibri" panose="020F0502020204030204" pitchFamily="34" charset="0"/>
            </a:endParaRPr>
          </a:p>
          <a:p>
            <a:pPr marL="114300" indent="0">
              <a:buNone/>
            </a:pPr>
            <a:r>
              <a:rPr lang="tr-TR" sz="2000" dirty="0">
                <a:latin typeface="Calibri" panose="020F0502020204030204" pitchFamily="34" charset="0"/>
                <a:ea typeface="Calibri" panose="020F0502020204030204" pitchFamily="34" charset="0"/>
                <a:cs typeface="Calibri" panose="020F0502020204030204" pitchFamily="34" charset="0"/>
              </a:rPr>
              <a:t/>
            </a:r>
            <a:br>
              <a:rPr lang="tr-TR" sz="2000" dirty="0">
                <a:latin typeface="Calibri" panose="020F0502020204030204" pitchFamily="34" charset="0"/>
                <a:ea typeface="Calibri" panose="020F0502020204030204" pitchFamily="34" charset="0"/>
                <a:cs typeface="Calibri" panose="020F0502020204030204" pitchFamily="34" charset="0"/>
              </a:rPr>
            </a:br>
            <a:r>
              <a:rPr lang="tr-TR" sz="2000" dirty="0">
                <a:latin typeface="Calibri" panose="020F0502020204030204" pitchFamily="34" charset="0"/>
                <a:ea typeface="Calibri" panose="020F0502020204030204" pitchFamily="34" charset="0"/>
                <a:cs typeface="Calibri" panose="020F0502020204030204" pitchFamily="34" charset="0"/>
              </a:rPr>
              <a:t>Maden faciasında yaşamını yitiren işçilerimizin büyük bir kısmı Soma, Kınık, Savaştepe, Kırkağaç ve İvrindi ilçeleri ve köylerinde yaşamaktadırlar.  Bu ilçelerimizin ortak özelliği </a:t>
            </a:r>
            <a:br>
              <a:rPr lang="tr-TR" sz="2000" dirty="0">
                <a:latin typeface="Calibri" panose="020F0502020204030204" pitchFamily="34" charset="0"/>
                <a:ea typeface="Calibri" panose="020F0502020204030204" pitchFamily="34" charset="0"/>
                <a:cs typeface="Calibri" panose="020F0502020204030204" pitchFamily="34" charset="0"/>
              </a:rPr>
            </a:br>
            <a:r>
              <a:rPr lang="tr-TR" sz="2000" dirty="0">
                <a:latin typeface="Calibri" panose="020F0502020204030204" pitchFamily="34" charset="0"/>
                <a:ea typeface="Calibri" panose="020F0502020204030204" pitchFamily="34" charset="0"/>
                <a:cs typeface="Calibri" panose="020F0502020204030204" pitchFamily="34" charset="0"/>
              </a:rPr>
              <a:t>geçmişte Ege bölgesinin  önemli tütün üretim merkezleri olmalarıdır. </a:t>
            </a:r>
            <a:br>
              <a:rPr lang="tr-TR" sz="2000" dirty="0">
                <a:latin typeface="Calibri" panose="020F0502020204030204" pitchFamily="34" charset="0"/>
                <a:ea typeface="Calibri" panose="020F0502020204030204" pitchFamily="34" charset="0"/>
                <a:cs typeface="Calibri" panose="020F0502020204030204" pitchFamily="34" charset="0"/>
              </a:rPr>
            </a:br>
            <a:r>
              <a:rPr lang="tr-TR" sz="2000" dirty="0">
                <a:latin typeface="Calibri" panose="020F0502020204030204" pitchFamily="34" charset="0"/>
                <a:ea typeface="Calibri" panose="020F0502020204030204" pitchFamily="34" charset="0"/>
                <a:cs typeface="Calibri" panose="020F0502020204030204" pitchFamily="34" charset="0"/>
              </a:rPr>
              <a:t>Yanlış tarım politikaları sonucunda  toprağından koparılan köylünün, </a:t>
            </a:r>
            <a:br>
              <a:rPr lang="tr-TR" sz="2000" dirty="0">
                <a:latin typeface="Calibri" panose="020F0502020204030204" pitchFamily="34" charset="0"/>
                <a:ea typeface="Calibri" panose="020F0502020204030204" pitchFamily="34" charset="0"/>
                <a:cs typeface="Calibri" panose="020F0502020204030204" pitchFamily="34" charset="0"/>
              </a:rPr>
            </a:br>
            <a:r>
              <a:rPr lang="tr-TR" sz="2000" dirty="0">
                <a:latin typeface="Calibri" panose="020F0502020204030204" pitchFamily="34" charset="0"/>
                <a:ea typeface="Calibri" panose="020F0502020204030204" pitchFamily="34" charset="0"/>
                <a:cs typeface="Calibri" panose="020F0502020204030204" pitchFamily="34" charset="0"/>
              </a:rPr>
              <a:t>uygun ve yeterli düzeyde </a:t>
            </a:r>
            <a:r>
              <a:rPr lang="tr-TR" sz="2000" dirty="0" smtClean="0">
                <a:latin typeface="Calibri" panose="020F0502020204030204" pitchFamily="34" charset="0"/>
                <a:ea typeface="Calibri" panose="020F0502020204030204" pitchFamily="34" charset="0"/>
                <a:cs typeface="Calibri" panose="020F0502020204030204" pitchFamily="34" charset="0"/>
              </a:rPr>
              <a:t>mesleki eğitim </a:t>
            </a:r>
            <a:r>
              <a:rPr lang="tr-TR" sz="2000" dirty="0">
                <a:latin typeface="Calibri" panose="020F0502020204030204" pitchFamily="34" charset="0"/>
                <a:ea typeface="Calibri" panose="020F0502020204030204" pitchFamily="34" charset="0"/>
                <a:cs typeface="Calibri" panose="020F0502020204030204" pitchFamily="34" charset="0"/>
              </a:rPr>
              <a:t>ve icra edeceği </a:t>
            </a:r>
            <a:r>
              <a:rPr lang="tr-TR" sz="2000" dirty="0" smtClean="0">
                <a:latin typeface="Calibri" panose="020F0502020204030204" pitchFamily="34" charset="0"/>
                <a:ea typeface="Calibri" panose="020F0502020204030204" pitchFamily="34" charset="0"/>
                <a:cs typeface="Calibri" panose="020F0502020204030204" pitchFamily="34" charset="0"/>
              </a:rPr>
              <a:t/>
            </a:r>
            <a:br>
              <a:rPr lang="tr-TR" sz="2000" dirty="0" smtClean="0">
                <a:latin typeface="Calibri" panose="020F0502020204030204" pitchFamily="34" charset="0"/>
                <a:ea typeface="Calibri" panose="020F0502020204030204" pitchFamily="34" charset="0"/>
                <a:cs typeface="Calibri" panose="020F0502020204030204" pitchFamily="34" charset="0"/>
              </a:rPr>
            </a:br>
            <a:r>
              <a:rPr lang="tr-TR" sz="2000" dirty="0" smtClean="0">
                <a:latin typeface="Calibri" panose="020F0502020204030204" pitchFamily="34" charset="0"/>
                <a:ea typeface="Calibri" panose="020F0502020204030204" pitchFamily="34" charset="0"/>
                <a:cs typeface="Calibri" panose="020F0502020204030204" pitchFamily="34" charset="0"/>
              </a:rPr>
              <a:t>meslekle ilgili gerekli </a:t>
            </a:r>
            <a:r>
              <a:rPr lang="tr-TR" sz="2000" dirty="0">
                <a:latin typeface="Calibri" panose="020F0502020204030204" pitchFamily="34" charset="0"/>
                <a:ea typeface="Calibri" panose="020F0502020204030204" pitchFamily="34" charset="0"/>
                <a:cs typeface="Calibri" panose="020F0502020204030204" pitchFamily="34" charset="0"/>
              </a:rPr>
              <a:t>donanıma sahip olmadan </a:t>
            </a:r>
            <a:br>
              <a:rPr lang="tr-TR" sz="2000" dirty="0">
                <a:latin typeface="Calibri" panose="020F0502020204030204" pitchFamily="34" charset="0"/>
                <a:ea typeface="Calibri" panose="020F0502020204030204" pitchFamily="34" charset="0"/>
                <a:cs typeface="Calibri" panose="020F0502020204030204" pitchFamily="34" charset="0"/>
              </a:rPr>
            </a:br>
            <a:r>
              <a:rPr lang="tr-TR" sz="2000" dirty="0">
                <a:latin typeface="Calibri" panose="020F0502020204030204" pitchFamily="34" charset="0"/>
                <a:ea typeface="Calibri" panose="020F0502020204030204" pitchFamily="34" charset="0"/>
                <a:cs typeface="Calibri" panose="020F0502020204030204" pitchFamily="34" charset="0"/>
              </a:rPr>
              <a:t>madencilik gibi ağır ve risklerin fazla </a:t>
            </a:r>
            <a:r>
              <a:rPr lang="tr-TR" sz="2000" dirty="0" smtClean="0">
                <a:latin typeface="Calibri" panose="020F0502020204030204" pitchFamily="34" charset="0"/>
                <a:ea typeface="Calibri" panose="020F0502020204030204" pitchFamily="34" charset="0"/>
                <a:cs typeface="Calibri" panose="020F0502020204030204" pitchFamily="34" charset="0"/>
              </a:rPr>
              <a:t>olduğu </a:t>
            </a:r>
            <a:br>
              <a:rPr lang="tr-TR" sz="2000" dirty="0" smtClean="0">
                <a:latin typeface="Calibri" panose="020F0502020204030204" pitchFamily="34" charset="0"/>
                <a:ea typeface="Calibri" panose="020F0502020204030204" pitchFamily="34" charset="0"/>
                <a:cs typeface="Calibri" panose="020F0502020204030204" pitchFamily="34" charset="0"/>
              </a:rPr>
            </a:br>
            <a:r>
              <a:rPr lang="tr-TR" sz="2000" dirty="0" smtClean="0">
                <a:latin typeface="Calibri" panose="020F0502020204030204" pitchFamily="34" charset="0"/>
                <a:ea typeface="Calibri" panose="020F0502020204030204" pitchFamily="34" charset="0"/>
                <a:cs typeface="Calibri" panose="020F0502020204030204" pitchFamily="34" charset="0"/>
              </a:rPr>
              <a:t>çalışma </a:t>
            </a:r>
            <a:r>
              <a:rPr lang="tr-TR" sz="2000" dirty="0">
                <a:latin typeface="Calibri" panose="020F0502020204030204" pitchFamily="34" charset="0"/>
                <a:ea typeface="Calibri" panose="020F0502020204030204" pitchFamily="34" charset="0"/>
                <a:cs typeface="Calibri" panose="020F0502020204030204" pitchFamily="34" charset="0"/>
              </a:rPr>
              <a:t>alanlarına </a:t>
            </a:r>
            <a:r>
              <a:rPr lang="tr-TR" sz="2000" dirty="0" smtClean="0">
                <a:latin typeface="Calibri" panose="020F0502020204030204" pitchFamily="34" charset="0"/>
                <a:ea typeface="Calibri" panose="020F0502020204030204" pitchFamily="34" charset="0"/>
                <a:cs typeface="Calibri" panose="020F0502020204030204" pitchFamily="34" charset="0"/>
              </a:rPr>
              <a:t>sürülmesinin bu </a:t>
            </a:r>
            <a:r>
              <a:rPr lang="tr-TR" sz="2000" dirty="0">
                <a:latin typeface="Calibri" panose="020F0502020204030204" pitchFamily="34" charset="0"/>
                <a:ea typeface="Calibri" panose="020F0502020204030204" pitchFamily="34" charset="0"/>
                <a:cs typeface="Calibri" panose="020F0502020204030204" pitchFamily="34" charset="0"/>
              </a:rPr>
              <a:t>gibi faciaların </a:t>
            </a:r>
            <a:r>
              <a:rPr lang="tr-TR" sz="2000" dirty="0" smtClean="0">
                <a:latin typeface="Calibri" panose="020F0502020204030204" pitchFamily="34" charset="0"/>
                <a:ea typeface="Calibri" panose="020F0502020204030204" pitchFamily="34" charset="0"/>
                <a:cs typeface="Calibri" panose="020F0502020204030204" pitchFamily="34" charset="0"/>
              </a:rPr>
              <a:t/>
            </a:r>
            <a:br>
              <a:rPr lang="tr-TR" sz="2000" dirty="0" smtClean="0">
                <a:latin typeface="Calibri" panose="020F0502020204030204" pitchFamily="34" charset="0"/>
                <a:ea typeface="Calibri" panose="020F0502020204030204" pitchFamily="34" charset="0"/>
                <a:cs typeface="Calibri" panose="020F0502020204030204" pitchFamily="34" charset="0"/>
              </a:rPr>
            </a:br>
            <a:r>
              <a:rPr lang="tr-TR" sz="2000" dirty="0" smtClean="0">
                <a:latin typeface="Calibri" panose="020F0502020204030204" pitchFamily="34" charset="0"/>
                <a:ea typeface="Calibri" panose="020F0502020204030204" pitchFamily="34" charset="0"/>
                <a:cs typeface="Calibri" panose="020F0502020204030204" pitchFamily="34" charset="0"/>
              </a:rPr>
              <a:t>oluşumuna katkı </a:t>
            </a:r>
            <a:r>
              <a:rPr lang="tr-TR" sz="2000" dirty="0">
                <a:latin typeface="Calibri" panose="020F0502020204030204" pitchFamily="34" charset="0"/>
                <a:ea typeface="Calibri" panose="020F0502020204030204" pitchFamily="34" charset="0"/>
                <a:cs typeface="Calibri" panose="020F0502020204030204" pitchFamily="34" charset="0"/>
              </a:rPr>
              <a:t>koyduğu söylenebilir.</a:t>
            </a:r>
          </a:p>
        </p:txBody>
      </p:sp>
      <p:pic>
        <p:nvPicPr>
          <p:cNvPr id="5" name="Resim 4">
            <a:extLst>
              <a:ext uri="{FF2B5EF4-FFF2-40B4-BE49-F238E27FC236}">
                <a16:creationId xmlns:a16="http://schemas.microsoft.com/office/drawing/2014/main" id="{8ED4C364-0615-4AA1-8C5A-F0D2D8D9278A}"/>
              </a:ext>
            </a:extLst>
          </p:cNvPr>
          <p:cNvPicPr>
            <a:picLocks noChangeAspect="1"/>
          </p:cNvPicPr>
          <p:nvPr/>
        </p:nvPicPr>
        <p:blipFill>
          <a:blip r:embed="rId2"/>
          <a:stretch>
            <a:fillRect/>
          </a:stretch>
        </p:blipFill>
        <p:spPr>
          <a:xfrm>
            <a:off x="6810375" y="3269926"/>
            <a:ext cx="5381624" cy="3603063"/>
          </a:xfrm>
          <a:prstGeom prst="rect">
            <a:avLst/>
          </a:prstGeom>
        </p:spPr>
      </p:pic>
      <p:sp>
        <p:nvSpPr>
          <p:cNvPr id="6" name="Google Shape;138;p4"/>
          <p:cNvSpPr txBox="1"/>
          <p:nvPr/>
        </p:nvSpPr>
        <p:spPr>
          <a:xfrm>
            <a:off x="227597" y="53140"/>
            <a:ext cx="9950723" cy="497307"/>
          </a:xfrm>
          <a:prstGeom prst="rect">
            <a:avLst/>
          </a:prstGeom>
          <a:noFill/>
          <a:ln>
            <a:noFill/>
          </a:ln>
        </p:spPr>
        <p:txBody>
          <a:bodyPr spcFirstLastPara="1" wrap="square" lIns="91425" tIns="45700" rIns="91425" bIns="45700" anchor="ctr" anchorCtr="0">
            <a:noAutofit/>
          </a:bodyPr>
          <a:lstStyle/>
          <a:p>
            <a:pPr lvl="0">
              <a:lnSpc>
                <a:spcPct val="90000"/>
              </a:lnSpc>
              <a:buClr>
                <a:srgbClr val="E6272D"/>
              </a:buClr>
              <a:buSzPts val="2600"/>
            </a:pPr>
            <a:r>
              <a:rPr lang="tr-TR" sz="2300" b="1" i="0" u="none" strike="noStrike" cap="none" dirty="0" smtClean="0">
                <a:solidFill>
                  <a:srgbClr val="E6272D"/>
                </a:solidFill>
                <a:latin typeface="Calibri"/>
                <a:ea typeface="Calibri"/>
                <a:cs typeface="Calibri"/>
                <a:sym typeface="Calibri"/>
              </a:rPr>
              <a:t>BÖLÜM 13. </a:t>
            </a:r>
            <a:r>
              <a:rPr lang="tr-TR" sz="2300" b="1" dirty="0" smtClean="0">
                <a:solidFill>
                  <a:srgbClr val="E6272D"/>
                </a:solidFill>
                <a:latin typeface="Calibri"/>
                <a:ea typeface="Calibri"/>
                <a:cs typeface="Calibri"/>
                <a:sym typeface="Calibri"/>
              </a:rPr>
              <a:t>SOMA MADEN FACİASI VE HUKUKİ SÜRECİN DEĞERLENDİRİLMESİ </a:t>
            </a:r>
            <a:endParaRPr lang="tr-TR" sz="2300" b="1" i="0" u="none" strike="noStrike" cap="none" dirty="0">
              <a:solidFill>
                <a:srgbClr val="E6272D"/>
              </a:solidFill>
              <a:latin typeface="Calibri"/>
              <a:ea typeface="Calibri"/>
              <a:cs typeface="Calibri"/>
              <a:sym typeface="Calibri"/>
            </a:endParaRPr>
          </a:p>
        </p:txBody>
      </p:sp>
      <p:sp>
        <p:nvSpPr>
          <p:cNvPr id="8" name="Unvan 1">
            <a:extLst>
              <a:ext uri="{FF2B5EF4-FFF2-40B4-BE49-F238E27FC236}">
                <a16:creationId xmlns:a16="http://schemas.microsoft.com/office/drawing/2014/main" id="{6B3ADF4C-55BB-4554-8CFE-9863A6A4A948}"/>
              </a:ext>
            </a:extLst>
          </p:cNvPr>
          <p:cNvSpPr>
            <a:spLocks noGrp="1"/>
          </p:cNvSpPr>
          <p:nvPr>
            <p:ph type="title"/>
          </p:nvPr>
        </p:nvSpPr>
        <p:spPr>
          <a:xfrm>
            <a:off x="205738" y="605590"/>
            <a:ext cx="8823158" cy="497307"/>
          </a:xfrm>
        </p:spPr>
        <p:txBody>
          <a:bodyPr/>
          <a:lstStyle/>
          <a:p>
            <a:r>
              <a:rPr lang="tr-TR" dirty="0">
                <a:solidFill>
                  <a:srgbClr val="FFFFFF"/>
                </a:solidFill>
              </a:rPr>
              <a:t>13.7. Yanlış Tarım Politikaları Kazaya Neden Olmuş Olabilir mi?</a:t>
            </a:r>
            <a:endParaRPr lang="tr-TR" dirty="0"/>
          </a:p>
        </p:txBody>
      </p:sp>
    </p:spTree>
    <p:extLst>
      <p:ext uri="{BB962C8B-B14F-4D97-AF65-F5344CB8AC3E}">
        <p14:creationId xmlns:p14="http://schemas.microsoft.com/office/powerpoint/2010/main" val="123070083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F726C4AD-5598-4FCA-A649-038A4E6C7B62}"/>
              </a:ext>
            </a:extLst>
          </p:cNvPr>
          <p:cNvSpPr>
            <a:spLocks noGrp="1"/>
          </p:cNvSpPr>
          <p:nvPr>
            <p:ph type="title"/>
          </p:nvPr>
        </p:nvSpPr>
        <p:spPr/>
        <p:txBody>
          <a:bodyPr/>
          <a:lstStyle/>
          <a:p>
            <a:r>
              <a:rPr lang="tr-TR" dirty="0"/>
              <a:t>13.8. </a:t>
            </a:r>
            <a:r>
              <a:rPr lang="tr-TR" dirty="0" err="1"/>
              <a:t>Dayıbaşılık</a:t>
            </a:r>
            <a:r>
              <a:rPr lang="tr-TR" dirty="0"/>
              <a:t> Kazaya Neden Olmuş Olabilir Mi?</a:t>
            </a:r>
          </a:p>
        </p:txBody>
      </p:sp>
      <p:sp>
        <p:nvSpPr>
          <p:cNvPr id="3" name="Metin Yer Tutucusu 2">
            <a:extLst>
              <a:ext uri="{FF2B5EF4-FFF2-40B4-BE49-F238E27FC236}">
                <a16:creationId xmlns:a16="http://schemas.microsoft.com/office/drawing/2014/main" id="{93753A66-E800-4334-87A0-0F68163B8A83}"/>
              </a:ext>
            </a:extLst>
          </p:cNvPr>
          <p:cNvSpPr>
            <a:spLocks noGrp="1"/>
          </p:cNvSpPr>
          <p:nvPr>
            <p:ph type="body" idx="1"/>
          </p:nvPr>
        </p:nvSpPr>
        <p:spPr/>
        <p:txBody>
          <a:bodyPr>
            <a:normAutofit/>
          </a:bodyPr>
          <a:lstStyle/>
          <a:p>
            <a:pPr marL="114300" indent="0">
              <a:buNone/>
            </a:pPr>
            <a:r>
              <a:rPr lang="tr-TR" sz="2200" dirty="0"/>
              <a:t>Maden işçileri tarafından taşeron olarak adlandırılan </a:t>
            </a:r>
            <a:r>
              <a:rPr lang="tr-TR" sz="2200" dirty="0" err="1"/>
              <a:t>dayıbaşılığın</a:t>
            </a:r>
            <a:r>
              <a:rPr lang="tr-TR" sz="2200" dirty="0"/>
              <a:t>, gerçekten de enformel olarak işleyen bir taşeron sistemi olduğunu iddia etmek mümkündür. </a:t>
            </a:r>
            <a:r>
              <a:rPr lang="tr-TR" sz="2200" dirty="0" err="1"/>
              <a:t>Dayıbaşılar</a:t>
            </a:r>
            <a:r>
              <a:rPr lang="tr-TR" sz="2200" dirty="0"/>
              <a:t> çoğunlukla deneyimli madenciler olup, öncelikli misyonları akrabalık ve hemşerilik bağları üzerinden ocakları işleten şirketlere işçi bulmaktır. Bu kişiler, işletmeye sağladıkları ekiple birlikte sigortalı olarak ve ücret karşılığı işe alınıp buna ek olarak şirkete sağladıkları işçi başına da ücret almaktadırlar.</a:t>
            </a:r>
          </a:p>
          <a:p>
            <a:pPr marL="114300" indent="0">
              <a:buNone/>
            </a:pPr>
            <a:r>
              <a:rPr lang="tr-TR" sz="2200" dirty="0" err="1"/>
              <a:t>Dayıbaşılardan</a:t>
            </a:r>
            <a:r>
              <a:rPr lang="tr-TR" sz="2200" dirty="0"/>
              <a:t> başlangıçta beklenen şirkete işçi sağlaması olsa da bundan daha kritik olan görevleri, sorumlu oldukları ekipteki işçilerin maksimum kapasiteyle çalışmalarını sağlamaktır. Bir diğer anlatımla </a:t>
            </a:r>
            <a:r>
              <a:rPr lang="tr-TR" sz="2200" dirty="0" smtClean="0"/>
              <a:t>bu </a:t>
            </a:r>
            <a:r>
              <a:rPr lang="tr-TR" sz="2200" dirty="0"/>
              <a:t>sistem şirketin </a:t>
            </a:r>
            <a:r>
              <a:rPr lang="tr-TR" sz="2200" dirty="0" smtClean="0"/>
              <a:t/>
            </a:r>
            <a:br>
              <a:rPr lang="tr-TR" sz="2200" dirty="0" smtClean="0"/>
            </a:br>
            <a:r>
              <a:rPr lang="tr-TR" sz="2200" dirty="0" smtClean="0"/>
              <a:t>maksimum </a:t>
            </a:r>
            <a:r>
              <a:rPr lang="tr-TR" sz="2200" dirty="0"/>
              <a:t>kapasiteyle </a:t>
            </a:r>
            <a:r>
              <a:rPr lang="tr-TR" sz="2200" dirty="0" smtClean="0"/>
              <a:t>kömür </a:t>
            </a:r>
            <a:r>
              <a:rPr lang="tr-TR" sz="2200" dirty="0"/>
              <a:t>çıkarmasını </a:t>
            </a:r>
            <a:r>
              <a:rPr lang="tr-TR" sz="2200" dirty="0" smtClean="0"/>
              <a:t/>
            </a:r>
            <a:br>
              <a:rPr lang="tr-TR" sz="2200" dirty="0" smtClean="0"/>
            </a:br>
            <a:r>
              <a:rPr lang="tr-TR" sz="2200" dirty="0" smtClean="0"/>
              <a:t>garanti </a:t>
            </a:r>
            <a:r>
              <a:rPr lang="tr-TR" sz="2200" dirty="0"/>
              <a:t>altına almak için </a:t>
            </a:r>
            <a:r>
              <a:rPr lang="tr-TR" sz="2200" dirty="0" smtClean="0"/>
              <a:t>ihtiyaç </a:t>
            </a:r>
            <a:r>
              <a:rPr lang="tr-TR" sz="2200" dirty="0"/>
              <a:t>duyduğu </a:t>
            </a:r>
            <a:r>
              <a:rPr lang="tr-TR" sz="2200" dirty="0" smtClean="0"/>
              <a:t/>
            </a:r>
            <a:br>
              <a:rPr lang="tr-TR" sz="2200" dirty="0" smtClean="0"/>
            </a:br>
            <a:r>
              <a:rPr lang="tr-TR" sz="2200" dirty="0" smtClean="0"/>
              <a:t>baskı </a:t>
            </a:r>
            <a:r>
              <a:rPr lang="tr-TR" sz="2200" dirty="0"/>
              <a:t>mekanizmasıdır.</a:t>
            </a:r>
          </a:p>
        </p:txBody>
      </p:sp>
      <p:pic>
        <p:nvPicPr>
          <p:cNvPr id="5" name="Resim 4">
            <a:extLst>
              <a:ext uri="{FF2B5EF4-FFF2-40B4-BE49-F238E27FC236}">
                <a16:creationId xmlns:a16="http://schemas.microsoft.com/office/drawing/2014/main" id="{4CBFF8E0-A4ED-48B4-85BC-762836AF839D}"/>
              </a:ext>
            </a:extLst>
          </p:cNvPr>
          <p:cNvPicPr>
            <a:picLocks noChangeAspect="1"/>
          </p:cNvPicPr>
          <p:nvPr/>
        </p:nvPicPr>
        <p:blipFill>
          <a:blip r:embed="rId2"/>
          <a:stretch>
            <a:fillRect/>
          </a:stretch>
        </p:blipFill>
        <p:spPr>
          <a:xfrm>
            <a:off x="5712345" y="3993064"/>
            <a:ext cx="6479655" cy="3708054"/>
          </a:xfrm>
          <a:prstGeom prst="rect">
            <a:avLst/>
          </a:prstGeom>
        </p:spPr>
      </p:pic>
      <p:sp>
        <p:nvSpPr>
          <p:cNvPr id="6" name="Google Shape;138;p4"/>
          <p:cNvSpPr txBox="1"/>
          <p:nvPr/>
        </p:nvSpPr>
        <p:spPr>
          <a:xfrm>
            <a:off x="227597" y="53140"/>
            <a:ext cx="9950723" cy="497307"/>
          </a:xfrm>
          <a:prstGeom prst="rect">
            <a:avLst/>
          </a:prstGeom>
          <a:noFill/>
          <a:ln>
            <a:noFill/>
          </a:ln>
        </p:spPr>
        <p:txBody>
          <a:bodyPr spcFirstLastPara="1" wrap="square" lIns="91425" tIns="45700" rIns="91425" bIns="45700" anchor="ctr" anchorCtr="0">
            <a:noAutofit/>
          </a:bodyPr>
          <a:lstStyle/>
          <a:p>
            <a:pPr lvl="0">
              <a:lnSpc>
                <a:spcPct val="90000"/>
              </a:lnSpc>
              <a:buClr>
                <a:srgbClr val="E6272D"/>
              </a:buClr>
              <a:buSzPts val="2600"/>
            </a:pPr>
            <a:r>
              <a:rPr lang="tr-TR" sz="2300" b="1" i="0" u="none" strike="noStrike" cap="none" dirty="0" smtClean="0">
                <a:solidFill>
                  <a:srgbClr val="E6272D"/>
                </a:solidFill>
                <a:latin typeface="Calibri"/>
                <a:ea typeface="Calibri"/>
                <a:cs typeface="Calibri"/>
                <a:sym typeface="Calibri"/>
              </a:rPr>
              <a:t>BÖLÜM 13. </a:t>
            </a:r>
            <a:r>
              <a:rPr lang="tr-TR" sz="2300" b="1" dirty="0" smtClean="0">
                <a:solidFill>
                  <a:srgbClr val="E6272D"/>
                </a:solidFill>
                <a:latin typeface="Calibri"/>
                <a:ea typeface="Calibri"/>
                <a:cs typeface="Calibri"/>
                <a:sym typeface="Calibri"/>
              </a:rPr>
              <a:t>SOMA MADEN FACİASI VE HUKUKİ SÜRECİN DEĞERLENDİRİLMESİ </a:t>
            </a:r>
            <a:endParaRPr lang="tr-TR" sz="2300" b="1" i="0" u="none" strike="noStrike" cap="none" dirty="0">
              <a:solidFill>
                <a:srgbClr val="E6272D"/>
              </a:solidFill>
              <a:latin typeface="Calibri"/>
              <a:ea typeface="Calibri"/>
              <a:cs typeface="Calibri"/>
              <a:sym typeface="Calibri"/>
            </a:endParaRPr>
          </a:p>
        </p:txBody>
      </p:sp>
    </p:spTree>
    <p:extLst>
      <p:ext uri="{BB962C8B-B14F-4D97-AF65-F5344CB8AC3E}">
        <p14:creationId xmlns:p14="http://schemas.microsoft.com/office/powerpoint/2010/main" val="4853190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28"/>
        <p:cNvGrpSpPr/>
        <p:nvPr/>
      </p:nvGrpSpPr>
      <p:grpSpPr>
        <a:xfrm>
          <a:off x="0" y="0"/>
          <a:ext cx="0" cy="0"/>
          <a:chOff x="0" y="0"/>
          <a:chExt cx="0" cy="0"/>
        </a:xfrm>
      </p:grpSpPr>
      <p:sp>
        <p:nvSpPr>
          <p:cNvPr id="129" name="Google Shape;129;p3"/>
          <p:cNvSpPr txBox="1">
            <a:spLocks noGrp="1"/>
          </p:cNvSpPr>
          <p:nvPr>
            <p:ph type="body" idx="1"/>
          </p:nvPr>
        </p:nvSpPr>
        <p:spPr>
          <a:xfrm>
            <a:off x="838200" y="1384209"/>
            <a:ext cx="9505950" cy="4792754"/>
          </a:xfrm>
          <a:prstGeom prst="rect">
            <a:avLst/>
          </a:prstGeom>
          <a:noFill/>
          <a:ln>
            <a:noFill/>
          </a:ln>
        </p:spPr>
        <p:txBody>
          <a:bodyPr spcFirstLastPara="1" wrap="square" lIns="91425" tIns="45700" rIns="91425" bIns="45700" anchor="t" anchorCtr="0">
            <a:normAutofit/>
          </a:bodyPr>
          <a:lstStyle/>
          <a:p>
            <a:pPr marL="342900" lvl="0" indent="-342900" algn="l">
              <a:lnSpc>
                <a:spcPct val="100000"/>
              </a:lnSpc>
              <a:spcBef>
                <a:spcPts val="600"/>
              </a:spcBef>
              <a:spcAft>
                <a:spcPts val="1200"/>
              </a:spcAft>
              <a:buClr>
                <a:srgbClr val="000000"/>
              </a:buClr>
              <a:buFont typeface="Wingdings" panose="05000000000000000000" pitchFamily="2" charset="2"/>
              <a:buChar char="Ø"/>
            </a:pPr>
            <a:r>
              <a:rPr lang="tr-TR" dirty="0">
                <a:solidFill>
                  <a:srgbClr val="000000"/>
                </a:solidFill>
              </a:rPr>
              <a:t>Soma maden faciasının </a:t>
            </a:r>
            <a:r>
              <a:rPr lang="tr-TR" dirty="0" smtClean="0">
                <a:solidFill>
                  <a:srgbClr val="000000"/>
                </a:solidFill>
              </a:rPr>
              <a:t>nedenlerini açıklar.</a:t>
            </a:r>
            <a:endParaRPr lang="tr-TR" dirty="0">
              <a:solidFill>
                <a:srgbClr val="000000"/>
              </a:solidFill>
            </a:endParaRPr>
          </a:p>
          <a:p>
            <a:pPr marL="342900" lvl="0" indent="-342900" algn="l">
              <a:lnSpc>
                <a:spcPct val="100000"/>
              </a:lnSpc>
              <a:spcBef>
                <a:spcPts val="600"/>
              </a:spcBef>
              <a:spcAft>
                <a:spcPts val="1200"/>
              </a:spcAft>
              <a:buClr>
                <a:srgbClr val="000000"/>
              </a:buClr>
              <a:buFont typeface="Wingdings" panose="05000000000000000000" pitchFamily="2" charset="2"/>
              <a:buChar char="Ø"/>
            </a:pPr>
            <a:r>
              <a:rPr lang="tr-TR" dirty="0">
                <a:solidFill>
                  <a:srgbClr val="000000"/>
                </a:solidFill>
              </a:rPr>
              <a:t>Soma maden faciası sonrası mahkeme </a:t>
            </a:r>
            <a:r>
              <a:rPr lang="tr-TR" dirty="0" smtClean="0">
                <a:solidFill>
                  <a:srgbClr val="000000"/>
                </a:solidFill>
              </a:rPr>
              <a:t>sürecini açıklar.</a:t>
            </a:r>
            <a:endParaRPr dirty="0"/>
          </a:p>
        </p:txBody>
      </p:sp>
      <p:sp>
        <p:nvSpPr>
          <p:cNvPr id="130" name="Google Shape;130;p3"/>
          <p:cNvSpPr txBox="1">
            <a:spLocks noGrp="1"/>
          </p:cNvSpPr>
          <p:nvPr>
            <p:ph type="title"/>
          </p:nvPr>
        </p:nvSpPr>
        <p:spPr>
          <a:xfrm>
            <a:off x="1717237" y="691270"/>
            <a:ext cx="8823158" cy="377798"/>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chemeClr val="lt1"/>
              </a:buClr>
              <a:buSzPts val="2600"/>
              <a:buFont typeface="Calibri"/>
              <a:buNone/>
            </a:pPr>
            <a:r>
              <a:rPr lang="tr-TR"/>
              <a:t>Bölüm Hedefleri</a:t>
            </a:r>
            <a:endParaRPr/>
          </a:p>
        </p:txBody>
      </p:sp>
      <p:sp>
        <p:nvSpPr>
          <p:cNvPr id="131" name="Google Shape;131;p3"/>
          <p:cNvSpPr txBox="1"/>
          <p:nvPr/>
        </p:nvSpPr>
        <p:spPr>
          <a:xfrm>
            <a:off x="1684421" y="119553"/>
            <a:ext cx="8823158" cy="497307"/>
          </a:xfrm>
          <a:prstGeom prst="rect">
            <a:avLst/>
          </a:prstGeom>
          <a:noFill/>
          <a:ln>
            <a:noFill/>
          </a:ln>
        </p:spPr>
        <p:txBody>
          <a:bodyPr spcFirstLastPara="1" wrap="square" lIns="91425" tIns="45700" rIns="91425" bIns="45700" anchor="ctr" anchorCtr="0">
            <a:noAutofit/>
          </a:bodyPr>
          <a:lstStyle/>
          <a:p>
            <a:pPr lvl="0" algn="ctr">
              <a:lnSpc>
                <a:spcPct val="90000"/>
              </a:lnSpc>
              <a:buClr>
                <a:srgbClr val="E6272D"/>
              </a:buClr>
              <a:buSzPts val="2600"/>
            </a:pPr>
            <a:r>
              <a:rPr lang="tr-TR" sz="2600" b="1" i="0" u="none" strike="noStrike" cap="none" dirty="0" smtClean="0">
                <a:solidFill>
                  <a:srgbClr val="E6272D"/>
                </a:solidFill>
                <a:latin typeface="Calibri"/>
                <a:ea typeface="Calibri"/>
                <a:cs typeface="Calibri"/>
                <a:sym typeface="Calibri"/>
              </a:rPr>
              <a:t>BÖLÜM </a:t>
            </a:r>
            <a:r>
              <a:rPr lang="tr-TR" sz="2600" b="1" dirty="0" smtClean="0">
                <a:solidFill>
                  <a:srgbClr val="E6272D"/>
                </a:solidFill>
                <a:latin typeface="Calibri"/>
                <a:ea typeface="Calibri"/>
                <a:cs typeface="Calibri"/>
                <a:sym typeface="Calibri"/>
              </a:rPr>
              <a:t>13. SOMA MADEN FACİASI VE HUKUKİ SÜRECİN DEĞERLENDİRİLMESİ </a:t>
            </a:r>
            <a:endParaRPr lang="tr-TR" sz="2600" b="1" i="0" u="none" strike="noStrike" cap="none" dirty="0">
              <a:solidFill>
                <a:srgbClr val="E6272D"/>
              </a:solidFill>
              <a:latin typeface="Calibri"/>
              <a:ea typeface="Calibri"/>
              <a:cs typeface="Calibri"/>
              <a:sym typeface="Calibri"/>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E6C2EBE4-9014-4617-A7C5-F1248816DC2A}"/>
              </a:ext>
            </a:extLst>
          </p:cNvPr>
          <p:cNvSpPr>
            <a:spLocks noGrp="1"/>
          </p:cNvSpPr>
          <p:nvPr>
            <p:ph type="title"/>
          </p:nvPr>
        </p:nvSpPr>
        <p:spPr/>
        <p:txBody>
          <a:bodyPr/>
          <a:lstStyle/>
          <a:p>
            <a:r>
              <a:rPr lang="tr-TR" dirty="0">
                <a:solidFill>
                  <a:srgbClr val="FFFFFF"/>
                </a:solidFill>
              </a:rPr>
              <a:t>13.8. </a:t>
            </a:r>
            <a:r>
              <a:rPr lang="tr-TR" dirty="0" err="1">
                <a:solidFill>
                  <a:srgbClr val="FFFFFF"/>
                </a:solidFill>
              </a:rPr>
              <a:t>Dayıbaşılık</a:t>
            </a:r>
            <a:r>
              <a:rPr lang="tr-TR" dirty="0">
                <a:solidFill>
                  <a:srgbClr val="FFFFFF"/>
                </a:solidFill>
              </a:rPr>
              <a:t> Kazaya Neden Olmuş Olabilir Mi?</a:t>
            </a:r>
            <a:endParaRPr lang="tr-TR" dirty="0"/>
          </a:p>
        </p:txBody>
      </p:sp>
      <p:sp>
        <p:nvSpPr>
          <p:cNvPr id="3" name="Metin Yer Tutucusu 2">
            <a:extLst>
              <a:ext uri="{FF2B5EF4-FFF2-40B4-BE49-F238E27FC236}">
                <a16:creationId xmlns:a16="http://schemas.microsoft.com/office/drawing/2014/main" id="{E1B71BC2-DAB3-414E-996A-300EE4F58605}"/>
              </a:ext>
            </a:extLst>
          </p:cNvPr>
          <p:cNvSpPr>
            <a:spLocks noGrp="1"/>
          </p:cNvSpPr>
          <p:nvPr>
            <p:ph type="body" idx="1"/>
          </p:nvPr>
        </p:nvSpPr>
        <p:spPr>
          <a:xfrm>
            <a:off x="838200" y="1384209"/>
            <a:ext cx="6581931" cy="4792754"/>
          </a:xfrm>
        </p:spPr>
        <p:txBody>
          <a:bodyPr>
            <a:normAutofit fontScale="92500"/>
          </a:bodyPr>
          <a:lstStyle/>
          <a:p>
            <a:pPr marL="114300" indent="0">
              <a:buNone/>
            </a:pPr>
            <a:r>
              <a:rPr lang="tr-TR" i="1" dirty="0" smtClean="0"/>
              <a:t>«Kömür </a:t>
            </a:r>
            <a:r>
              <a:rPr lang="tr-TR" i="1" dirty="0"/>
              <a:t>işletmelerinde ekipler olarak çalışma mecburiyeti var. Bireysel çalışamazsın. Tamir </a:t>
            </a:r>
            <a:r>
              <a:rPr lang="tr-TR" i="1" dirty="0" err="1"/>
              <a:t>taramacılar</a:t>
            </a:r>
            <a:r>
              <a:rPr lang="tr-TR" i="1" dirty="0"/>
              <a:t> bir ekiptir, pompacılar bir ekiptir, dinamitçiler bir ekiptir, bantçılar bir ekiptir, ayakta çalışanlar bir ekiptir, </a:t>
            </a:r>
            <a:r>
              <a:rPr lang="tr-TR" i="1" dirty="0" err="1"/>
              <a:t>hazırlıkçılar</a:t>
            </a:r>
            <a:r>
              <a:rPr lang="tr-TR" i="1" dirty="0"/>
              <a:t> bir ekiptir, baca sürücüler bir ekiptir. Şimdi bu ekiplerin hepsinin başında taşeron vardır. Doğal olarak onları denetim altına alacak ve aynı zamanda da sermayenin, yani esas ana patronların oradaki üretimi hızlandıracak mekanizmalara ihtiyacı var. Yani onlar olmasa, iddiayla söylüyorum bugün birçok ocakta bir vardiyada 7 bin ton kömür çıkıyor, bu 5 bin tona düşer. Üç vardiya düşün, günde 6 bin ton daha fazla kömürü bu yukarıdan kurdukları baskı ve denetim sayesinde elde ediyorlar</a:t>
            </a:r>
            <a:r>
              <a:rPr lang="tr-TR" i="1" dirty="0" smtClean="0"/>
              <a:t>.» </a:t>
            </a:r>
            <a:endParaRPr lang="tr-TR" i="1" dirty="0"/>
          </a:p>
        </p:txBody>
      </p:sp>
      <p:pic>
        <p:nvPicPr>
          <p:cNvPr id="5" name="Resim 4">
            <a:extLst>
              <a:ext uri="{FF2B5EF4-FFF2-40B4-BE49-F238E27FC236}">
                <a16:creationId xmlns:a16="http://schemas.microsoft.com/office/drawing/2014/main" id="{61AB61EB-6555-4D23-99FC-E7EED52A749D}"/>
              </a:ext>
            </a:extLst>
          </p:cNvPr>
          <p:cNvPicPr>
            <a:picLocks noChangeAspect="1"/>
          </p:cNvPicPr>
          <p:nvPr/>
        </p:nvPicPr>
        <p:blipFill>
          <a:blip r:embed="rId2"/>
          <a:stretch>
            <a:fillRect/>
          </a:stretch>
        </p:blipFill>
        <p:spPr>
          <a:xfrm>
            <a:off x="6822086" y="1384209"/>
            <a:ext cx="5369914" cy="5796880"/>
          </a:xfrm>
          <a:prstGeom prst="rect">
            <a:avLst/>
          </a:prstGeom>
        </p:spPr>
      </p:pic>
      <p:sp>
        <p:nvSpPr>
          <p:cNvPr id="6" name="Google Shape;138;p4"/>
          <p:cNvSpPr txBox="1"/>
          <p:nvPr/>
        </p:nvSpPr>
        <p:spPr>
          <a:xfrm>
            <a:off x="227597" y="53140"/>
            <a:ext cx="9950723" cy="497307"/>
          </a:xfrm>
          <a:prstGeom prst="rect">
            <a:avLst/>
          </a:prstGeom>
          <a:noFill/>
          <a:ln>
            <a:noFill/>
          </a:ln>
        </p:spPr>
        <p:txBody>
          <a:bodyPr spcFirstLastPara="1" wrap="square" lIns="91425" tIns="45700" rIns="91425" bIns="45700" anchor="ctr" anchorCtr="0">
            <a:noAutofit/>
          </a:bodyPr>
          <a:lstStyle/>
          <a:p>
            <a:pPr lvl="0">
              <a:lnSpc>
                <a:spcPct val="90000"/>
              </a:lnSpc>
              <a:buClr>
                <a:srgbClr val="E6272D"/>
              </a:buClr>
              <a:buSzPts val="2600"/>
            </a:pPr>
            <a:r>
              <a:rPr lang="tr-TR" sz="2300" b="1" i="0" u="none" strike="noStrike" cap="none" dirty="0" smtClean="0">
                <a:solidFill>
                  <a:srgbClr val="E6272D"/>
                </a:solidFill>
                <a:latin typeface="Calibri"/>
                <a:ea typeface="Calibri"/>
                <a:cs typeface="Calibri"/>
                <a:sym typeface="Calibri"/>
              </a:rPr>
              <a:t>BÖLÜM 13. </a:t>
            </a:r>
            <a:r>
              <a:rPr lang="tr-TR" sz="2300" b="1" dirty="0" smtClean="0">
                <a:solidFill>
                  <a:srgbClr val="E6272D"/>
                </a:solidFill>
                <a:latin typeface="Calibri"/>
                <a:ea typeface="Calibri"/>
                <a:cs typeface="Calibri"/>
                <a:sym typeface="Calibri"/>
              </a:rPr>
              <a:t>SOMA MADEN FACİASI VE HUKUKİ SÜRECİN DEĞERLENDİRİLMESİ </a:t>
            </a:r>
            <a:endParaRPr lang="tr-TR" sz="2300" b="1" i="0" u="none" strike="noStrike" cap="none" dirty="0">
              <a:solidFill>
                <a:srgbClr val="E6272D"/>
              </a:solidFill>
              <a:latin typeface="Calibri"/>
              <a:ea typeface="Calibri"/>
              <a:cs typeface="Calibri"/>
              <a:sym typeface="Calibri"/>
            </a:endParaRPr>
          </a:p>
        </p:txBody>
      </p:sp>
    </p:spTree>
    <p:extLst>
      <p:ext uri="{BB962C8B-B14F-4D97-AF65-F5344CB8AC3E}">
        <p14:creationId xmlns:p14="http://schemas.microsoft.com/office/powerpoint/2010/main" val="242956001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329C390D-8285-471C-B50D-E925F3E35559}"/>
              </a:ext>
            </a:extLst>
          </p:cNvPr>
          <p:cNvSpPr>
            <a:spLocks noGrp="1"/>
          </p:cNvSpPr>
          <p:nvPr>
            <p:ph type="title"/>
          </p:nvPr>
        </p:nvSpPr>
        <p:spPr/>
        <p:txBody>
          <a:bodyPr/>
          <a:lstStyle/>
          <a:p>
            <a:r>
              <a:rPr lang="tr-TR" dirty="0">
                <a:solidFill>
                  <a:srgbClr val="FFFFFF"/>
                </a:solidFill>
              </a:rPr>
              <a:t>13.9. Meclis Araştırma Komisyonu Raporundan</a:t>
            </a:r>
            <a:endParaRPr lang="tr-TR" dirty="0"/>
          </a:p>
        </p:txBody>
      </p:sp>
      <p:pic>
        <p:nvPicPr>
          <p:cNvPr id="6" name="Resim 5">
            <a:extLst>
              <a:ext uri="{FF2B5EF4-FFF2-40B4-BE49-F238E27FC236}">
                <a16:creationId xmlns:a16="http://schemas.microsoft.com/office/drawing/2014/main" id="{BCAC6767-C7A9-48FE-A044-7B706131B5E5}"/>
              </a:ext>
            </a:extLst>
          </p:cNvPr>
          <p:cNvPicPr>
            <a:picLocks noChangeAspect="1"/>
          </p:cNvPicPr>
          <p:nvPr/>
        </p:nvPicPr>
        <p:blipFill>
          <a:blip r:embed="rId2"/>
          <a:stretch>
            <a:fillRect/>
          </a:stretch>
        </p:blipFill>
        <p:spPr>
          <a:xfrm>
            <a:off x="1139252" y="1394085"/>
            <a:ext cx="8823158" cy="5628807"/>
          </a:xfrm>
          <a:prstGeom prst="rect">
            <a:avLst/>
          </a:prstGeom>
        </p:spPr>
      </p:pic>
      <p:sp>
        <p:nvSpPr>
          <p:cNvPr id="9" name="Dikdörtgen 8">
            <a:extLst>
              <a:ext uri="{FF2B5EF4-FFF2-40B4-BE49-F238E27FC236}">
                <a16:creationId xmlns:a16="http://schemas.microsoft.com/office/drawing/2014/main" id="{2476CE57-39D6-4827-9DA6-C0A99287212A}"/>
              </a:ext>
            </a:extLst>
          </p:cNvPr>
          <p:cNvSpPr/>
          <p:nvPr/>
        </p:nvSpPr>
        <p:spPr>
          <a:xfrm>
            <a:off x="3428805" y="1593980"/>
            <a:ext cx="4456022" cy="4247317"/>
          </a:xfrm>
          <a:prstGeom prst="rect">
            <a:avLst/>
          </a:prstGeom>
        </p:spPr>
        <p:txBody>
          <a:bodyPr wrap="square">
            <a:spAutoFit/>
          </a:bodyPr>
          <a:lstStyle/>
          <a:p>
            <a:pPr lvl="0"/>
            <a:r>
              <a:rPr lang="tr-TR" sz="1800" i="1" dirty="0">
                <a:latin typeface="Calibri" panose="020F0502020204030204" pitchFamily="34" charset="0"/>
                <a:ea typeface="Calibri" panose="020F0502020204030204" pitchFamily="34" charset="0"/>
                <a:cs typeface="Calibri" panose="020F0502020204030204" pitchFamily="34" charset="0"/>
              </a:rPr>
              <a:t>«Burada şirketin ihmali ne olur, onu bilemem. Yangının olduğu yerde, patlamanın olduğu yerde biz oradan geçiyorduk. Geçtiğimiz esnada «Şef, burası yanıyor. Bak, burası çok sıcak.» dedim yani bundan belki de üç ay, beş</a:t>
            </a:r>
          </a:p>
          <a:p>
            <a:pPr lvl="0"/>
            <a:r>
              <a:rPr lang="tr-TR" sz="1800" i="1" dirty="0">
                <a:latin typeface="Calibri" panose="020F0502020204030204" pitchFamily="34" charset="0"/>
                <a:ea typeface="Calibri" panose="020F0502020204030204" pitchFamily="34" charset="0"/>
                <a:cs typeface="Calibri" panose="020F0502020204030204" pitchFamily="34" charset="0"/>
              </a:rPr>
              <a:t>ay öncesi yani. Uyardık, şefleri uyardık. Şeflere diyorduk ki: «Şef, burası yanıyor.» Onların o esnada dedikleri: «Ya, arkadaşım, biz burada ortamı biliyoruz, sen kendi makinanın tekerine bak, </a:t>
            </a:r>
            <a:r>
              <a:rPr lang="tr-TR" sz="1800" i="1" dirty="0" err="1">
                <a:latin typeface="Calibri" panose="020F0502020204030204" pitchFamily="34" charset="0"/>
                <a:ea typeface="Calibri" panose="020F0502020204030204" pitchFamily="34" charset="0"/>
                <a:cs typeface="Calibri" panose="020F0502020204030204" pitchFamily="34" charset="0"/>
              </a:rPr>
              <a:t>bijonlarına</a:t>
            </a:r>
            <a:r>
              <a:rPr lang="tr-TR" sz="1800" i="1" dirty="0">
                <a:latin typeface="Calibri" panose="020F0502020204030204" pitchFamily="34" charset="0"/>
                <a:ea typeface="Calibri" panose="020F0502020204030204" pitchFamily="34" charset="0"/>
                <a:cs typeface="Calibri" panose="020F0502020204030204" pitchFamily="34" charset="0"/>
              </a:rPr>
              <a:t> bak, ben sizden başka bir şey istemiyorum. Herkes kendi işini yapıyor burada.» O yüzden, ondan sonra biz çıktık. Şirketin bir tek sorunu yani burada amirlerde de vardır bunlar böyle bir şey olacağına kesinlikle ihtimal vermiyorlardı.»</a:t>
            </a:r>
          </a:p>
        </p:txBody>
      </p:sp>
      <p:sp>
        <p:nvSpPr>
          <p:cNvPr id="5" name="Google Shape;138;p4"/>
          <p:cNvSpPr txBox="1"/>
          <p:nvPr/>
        </p:nvSpPr>
        <p:spPr>
          <a:xfrm>
            <a:off x="227597" y="53140"/>
            <a:ext cx="9950723" cy="497307"/>
          </a:xfrm>
          <a:prstGeom prst="rect">
            <a:avLst/>
          </a:prstGeom>
          <a:noFill/>
          <a:ln>
            <a:noFill/>
          </a:ln>
        </p:spPr>
        <p:txBody>
          <a:bodyPr spcFirstLastPara="1" wrap="square" lIns="91425" tIns="45700" rIns="91425" bIns="45700" anchor="ctr" anchorCtr="0">
            <a:noAutofit/>
          </a:bodyPr>
          <a:lstStyle/>
          <a:p>
            <a:pPr lvl="0">
              <a:lnSpc>
                <a:spcPct val="90000"/>
              </a:lnSpc>
              <a:buClr>
                <a:srgbClr val="E6272D"/>
              </a:buClr>
              <a:buSzPts val="2600"/>
            </a:pPr>
            <a:r>
              <a:rPr lang="tr-TR" sz="2300" b="1" i="0" u="none" strike="noStrike" cap="none" dirty="0" smtClean="0">
                <a:solidFill>
                  <a:srgbClr val="E6272D"/>
                </a:solidFill>
                <a:latin typeface="Calibri"/>
                <a:ea typeface="Calibri"/>
                <a:cs typeface="Calibri"/>
                <a:sym typeface="Calibri"/>
              </a:rPr>
              <a:t>BÖLÜM 13. </a:t>
            </a:r>
            <a:r>
              <a:rPr lang="tr-TR" sz="2300" b="1" dirty="0" smtClean="0">
                <a:solidFill>
                  <a:srgbClr val="E6272D"/>
                </a:solidFill>
                <a:latin typeface="Calibri"/>
                <a:ea typeface="Calibri"/>
                <a:cs typeface="Calibri"/>
                <a:sym typeface="Calibri"/>
              </a:rPr>
              <a:t>SOMA MADEN FACİASI VE HUKUKİ SÜRECİN DEĞERLENDİRİLMESİ </a:t>
            </a:r>
            <a:endParaRPr lang="tr-TR" sz="2300" b="1" i="0" u="none" strike="noStrike" cap="none" dirty="0">
              <a:solidFill>
                <a:srgbClr val="E6272D"/>
              </a:solidFill>
              <a:latin typeface="Calibri"/>
              <a:ea typeface="Calibri"/>
              <a:cs typeface="Calibri"/>
              <a:sym typeface="Calibri"/>
            </a:endParaRPr>
          </a:p>
        </p:txBody>
      </p:sp>
    </p:spTree>
    <p:extLst>
      <p:ext uri="{BB962C8B-B14F-4D97-AF65-F5344CB8AC3E}">
        <p14:creationId xmlns:p14="http://schemas.microsoft.com/office/powerpoint/2010/main" val="158512667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B613489B-A8C2-458D-AEEE-3A5B7A46B379}"/>
              </a:ext>
            </a:extLst>
          </p:cNvPr>
          <p:cNvSpPr>
            <a:spLocks noGrp="1"/>
          </p:cNvSpPr>
          <p:nvPr>
            <p:ph type="title"/>
          </p:nvPr>
        </p:nvSpPr>
        <p:spPr/>
        <p:txBody>
          <a:bodyPr/>
          <a:lstStyle/>
          <a:p>
            <a:r>
              <a:rPr lang="tr-TR" dirty="0">
                <a:solidFill>
                  <a:srgbClr val="FFFFFF"/>
                </a:solidFill>
              </a:rPr>
              <a:t>13.9. Meclis Araştırma Komisyonu Raporundan</a:t>
            </a:r>
            <a:endParaRPr lang="tr-TR" dirty="0"/>
          </a:p>
        </p:txBody>
      </p:sp>
      <p:pic>
        <p:nvPicPr>
          <p:cNvPr id="4" name="Resim 3">
            <a:extLst>
              <a:ext uri="{FF2B5EF4-FFF2-40B4-BE49-F238E27FC236}">
                <a16:creationId xmlns:a16="http://schemas.microsoft.com/office/drawing/2014/main" id="{DFAA4908-E50F-47C1-8913-FAA1BCDD6431}"/>
              </a:ext>
            </a:extLst>
          </p:cNvPr>
          <p:cNvPicPr>
            <a:picLocks noChangeAspect="1"/>
          </p:cNvPicPr>
          <p:nvPr/>
        </p:nvPicPr>
        <p:blipFill>
          <a:blip r:embed="rId2"/>
          <a:stretch>
            <a:fillRect/>
          </a:stretch>
        </p:blipFill>
        <p:spPr>
          <a:xfrm>
            <a:off x="1381125" y="1451096"/>
            <a:ext cx="9420225" cy="5627096"/>
          </a:xfrm>
          <a:prstGeom prst="rect">
            <a:avLst/>
          </a:prstGeom>
        </p:spPr>
      </p:pic>
      <p:sp>
        <p:nvSpPr>
          <p:cNvPr id="5" name="Dikdörtgen 4">
            <a:extLst>
              <a:ext uri="{FF2B5EF4-FFF2-40B4-BE49-F238E27FC236}">
                <a16:creationId xmlns:a16="http://schemas.microsoft.com/office/drawing/2014/main" id="{06487B96-2BC0-453A-8DF7-0428377A9D0B}"/>
              </a:ext>
            </a:extLst>
          </p:cNvPr>
          <p:cNvSpPr/>
          <p:nvPr/>
        </p:nvSpPr>
        <p:spPr>
          <a:xfrm>
            <a:off x="3648076" y="1651121"/>
            <a:ext cx="4991100" cy="1200329"/>
          </a:xfrm>
          <a:prstGeom prst="rect">
            <a:avLst/>
          </a:prstGeom>
        </p:spPr>
        <p:txBody>
          <a:bodyPr wrap="square">
            <a:spAutoFit/>
          </a:bodyPr>
          <a:lstStyle/>
          <a:p>
            <a:r>
              <a:rPr lang="tr-TR" sz="1800" i="1" dirty="0" smtClean="0">
                <a:latin typeface="Calibri" panose="020F0502020204030204" pitchFamily="34" charset="0"/>
                <a:ea typeface="Calibri" panose="020F0502020204030204" pitchFamily="34" charset="0"/>
                <a:cs typeface="Calibri" panose="020F0502020204030204" pitchFamily="34" charset="0"/>
              </a:rPr>
              <a:t>«Ocağın </a:t>
            </a:r>
            <a:r>
              <a:rPr lang="tr-TR" sz="1800" i="1" dirty="0">
                <a:latin typeface="Calibri" panose="020F0502020204030204" pitchFamily="34" charset="0"/>
                <a:ea typeface="Calibri" panose="020F0502020204030204" pitchFamily="34" charset="0"/>
                <a:cs typeface="Calibri" panose="020F0502020204030204" pitchFamily="34" charset="0"/>
              </a:rPr>
              <a:t>geneline baktığımız zaman bizim çalıştığımız bölgeyi biliyoruz, daha önce aşağılarda çalıştık ama ocağa hâkimiyet sağlayamadı şirket. Çok genişletti, bu sefer hâkimiyet sağlayamadı</a:t>
            </a:r>
            <a:r>
              <a:rPr lang="tr-TR" sz="1800" i="1" dirty="0" smtClean="0">
                <a:latin typeface="Calibri" panose="020F0502020204030204" pitchFamily="34" charset="0"/>
                <a:ea typeface="Calibri" panose="020F0502020204030204" pitchFamily="34" charset="0"/>
                <a:cs typeface="Calibri" panose="020F0502020204030204" pitchFamily="34" charset="0"/>
              </a:rPr>
              <a:t>.»</a:t>
            </a:r>
            <a:endParaRPr lang="tr-TR" sz="1800" i="1" dirty="0">
              <a:latin typeface="Calibri" panose="020F0502020204030204" pitchFamily="34" charset="0"/>
              <a:ea typeface="Calibri" panose="020F0502020204030204" pitchFamily="34" charset="0"/>
              <a:cs typeface="Calibri" panose="020F0502020204030204" pitchFamily="34" charset="0"/>
            </a:endParaRPr>
          </a:p>
        </p:txBody>
      </p:sp>
      <p:sp>
        <p:nvSpPr>
          <p:cNvPr id="6" name="Google Shape;138;p4"/>
          <p:cNvSpPr txBox="1"/>
          <p:nvPr/>
        </p:nvSpPr>
        <p:spPr>
          <a:xfrm>
            <a:off x="227597" y="53140"/>
            <a:ext cx="9950723" cy="497307"/>
          </a:xfrm>
          <a:prstGeom prst="rect">
            <a:avLst/>
          </a:prstGeom>
          <a:noFill/>
          <a:ln>
            <a:noFill/>
          </a:ln>
        </p:spPr>
        <p:txBody>
          <a:bodyPr spcFirstLastPara="1" wrap="square" lIns="91425" tIns="45700" rIns="91425" bIns="45700" anchor="ctr" anchorCtr="0">
            <a:noAutofit/>
          </a:bodyPr>
          <a:lstStyle/>
          <a:p>
            <a:pPr lvl="0">
              <a:lnSpc>
                <a:spcPct val="90000"/>
              </a:lnSpc>
              <a:buClr>
                <a:srgbClr val="E6272D"/>
              </a:buClr>
              <a:buSzPts val="2600"/>
            </a:pPr>
            <a:r>
              <a:rPr lang="tr-TR" sz="2300" b="1" i="0" u="none" strike="noStrike" cap="none" dirty="0" smtClean="0">
                <a:solidFill>
                  <a:srgbClr val="E6272D"/>
                </a:solidFill>
                <a:latin typeface="Calibri"/>
                <a:ea typeface="Calibri"/>
                <a:cs typeface="Calibri"/>
                <a:sym typeface="Calibri"/>
              </a:rPr>
              <a:t>BÖLÜM 13. </a:t>
            </a:r>
            <a:r>
              <a:rPr lang="tr-TR" sz="2300" b="1" dirty="0" smtClean="0">
                <a:solidFill>
                  <a:srgbClr val="E6272D"/>
                </a:solidFill>
                <a:latin typeface="Calibri"/>
                <a:ea typeface="Calibri"/>
                <a:cs typeface="Calibri"/>
                <a:sym typeface="Calibri"/>
              </a:rPr>
              <a:t>SOMA MADEN FACİASI VE HUKUKİ SÜRECİN DEĞERLENDİRİLMESİ </a:t>
            </a:r>
            <a:endParaRPr lang="tr-TR" sz="2300" b="1" i="0" u="none" strike="noStrike" cap="none" dirty="0">
              <a:solidFill>
                <a:srgbClr val="E6272D"/>
              </a:solidFill>
              <a:latin typeface="Calibri"/>
              <a:ea typeface="Calibri"/>
              <a:cs typeface="Calibri"/>
              <a:sym typeface="Calibri"/>
            </a:endParaRPr>
          </a:p>
        </p:txBody>
      </p:sp>
      <p:sp>
        <p:nvSpPr>
          <p:cNvPr id="3" name="Dikdörtgen 2"/>
          <p:cNvSpPr/>
          <p:nvPr/>
        </p:nvSpPr>
        <p:spPr>
          <a:xfrm>
            <a:off x="2714624" y="2921109"/>
            <a:ext cx="6905625" cy="2585323"/>
          </a:xfrm>
          <a:prstGeom prst="rect">
            <a:avLst/>
          </a:prstGeom>
        </p:spPr>
        <p:txBody>
          <a:bodyPr wrap="square">
            <a:spAutoFit/>
          </a:bodyPr>
          <a:lstStyle/>
          <a:p>
            <a:r>
              <a:rPr lang="tr-TR" sz="1800" i="1" dirty="0">
                <a:latin typeface="Calibri" panose="020F0502020204030204" pitchFamily="34" charset="0"/>
                <a:ea typeface="Calibri" panose="020F0502020204030204" pitchFamily="34" charset="0"/>
                <a:cs typeface="Calibri" panose="020F0502020204030204" pitchFamily="34" charset="0"/>
              </a:rPr>
              <a:t>«Taşeronlar saha konusunda değil de madencilik yani iyi madencidir, bizim taşeronumuz iyi, işçiliğine sözüm yoktur ama oradaki ağalık sistemi milletin moralini bozuyor. Şimdi, mesela ayak çekim olacak, ayakta kömür var, çekilmemesi gerekiyor, diyorlar ki: “Ayağı çekelim.” Önce Nurettin’e </a:t>
            </a:r>
            <a:r>
              <a:rPr lang="tr-TR" sz="1800" i="1" dirty="0" smtClean="0">
                <a:latin typeface="Calibri" panose="020F0502020204030204" pitchFamily="34" charset="0"/>
                <a:ea typeface="Calibri" panose="020F0502020204030204" pitchFamily="34" charset="0"/>
                <a:cs typeface="Calibri" panose="020F0502020204030204" pitchFamily="34" charset="0"/>
              </a:rPr>
              <a:t>soruyor bizim </a:t>
            </a:r>
            <a:r>
              <a:rPr lang="tr-TR" sz="1800" i="1" dirty="0">
                <a:latin typeface="Calibri" panose="020F0502020204030204" pitchFamily="34" charset="0"/>
                <a:ea typeface="Calibri" panose="020F0502020204030204" pitchFamily="34" charset="0"/>
                <a:cs typeface="Calibri" panose="020F0502020204030204" pitchFamily="34" charset="0"/>
              </a:rPr>
              <a:t>çavuşlar, sonra vardiya amirine. Nurettin Atmış “Ayağı çek.” dediği zaman bu ayak çekilir, söz sahibi olduğundan dolayı. Soma kömürlerine bir işçi girecek, Soma kömürleri işçiyi alıyorsa Nurettin Atmış bu adamı alır veya aldırır. Böyle bir söz sahibidir ama işçi de ondan korkar.»</a:t>
            </a:r>
            <a:endParaRPr lang="tr-TR" sz="1800" i="1" dirty="0">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66055982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A671464D-D33E-4831-80DC-0C76879A409D}"/>
              </a:ext>
            </a:extLst>
          </p:cNvPr>
          <p:cNvSpPr>
            <a:spLocks noGrp="1"/>
          </p:cNvSpPr>
          <p:nvPr>
            <p:ph type="title"/>
          </p:nvPr>
        </p:nvSpPr>
        <p:spPr/>
        <p:txBody>
          <a:bodyPr/>
          <a:lstStyle/>
          <a:p>
            <a:r>
              <a:rPr lang="tr-TR" dirty="0"/>
              <a:t>13.10. Bilirkişi Raporundan</a:t>
            </a:r>
          </a:p>
        </p:txBody>
      </p:sp>
      <p:sp>
        <p:nvSpPr>
          <p:cNvPr id="3" name="Metin Yer Tutucusu 2">
            <a:extLst>
              <a:ext uri="{FF2B5EF4-FFF2-40B4-BE49-F238E27FC236}">
                <a16:creationId xmlns:a16="http://schemas.microsoft.com/office/drawing/2014/main" id="{D851A958-4F53-4550-8D55-15005B8C5675}"/>
              </a:ext>
            </a:extLst>
          </p:cNvPr>
          <p:cNvSpPr>
            <a:spLocks noGrp="1"/>
          </p:cNvSpPr>
          <p:nvPr>
            <p:ph type="body" idx="1"/>
          </p:nvPr>
        </p:nvSpPr>
        <p:spPr>
          <a:xfrm>
            <a:off x="838200" y="1384209"/>
            <a:ext cx="6462010" cy="4792754"/>
          </a:xfrm>
        </p:spPr>
        <p:txBody>
          <a:bodyPr>
            <a:normAutofit/>
          </a:bodyPr>
          <a:lstStyle/>
          <a:p>
            <a:pPr marL="114300" indent="0">
              <a:buNone/>
            </a:pPr>
            <a:r>
              <a:rPr lang="tr-TR" dirty="0"/>
              <a:t>Soma faciası benzersiz bir iş kızasıdır. Olayın temel nedeni; olaya dahil tüm kişi ve kurumların madencilik bilim ve tekniğine uymayan uygulamalarından kaynaklanan ihmaller dizisidir.</a:t>
            </a:r>
          </a:p>
          <a:p>
            <a:pPr marL="114300" indent="0">
              <a:buNone/>
            </a:pPr>
            <a:r>
              <a:rPr lang="tr-TR" dirty="0"/>
              <a:t>Ocağın kazaya müsait duruma gelmesinden, sadece Soma Kömür İşletmeleri A.Ş. işverenleri, İşveren vekilleri ve üst düzey teknik elemanları değil aynı zamanda söz konusu işyerinin denetiminden sorumlu kurumlar tarafından (T.K.İ., E.L.İ., ETKB, MİGEM ve ÇSGB, İTKB) yetkili kılınmış teknik elemanlar da sorumludurlar. </a:t>
            </a:r>
          </a:p>
        </p:txBody>
      </p:sp>
      <p:pic>
        <p:nvPicPr>
          <p:cNvPr id="5" name="Resim 4">
            <a:extLst>
              <a:ext uri="{FF2B5EF4-FFF2-40B4-BE49-F238E27FC236}">
                <a16:creationId xmlns:a16="http://schemas.microsoft.com/office/drawing/2014/main" id="{49AB088D-8A35-482A-B58B-7502278CF4D8}"/>
              </a:ext>
            </a:extLst>
          </p:cNvPr>
          <p:cNvPicPr>
            <a:picLocks noChangeAspect="1"/>
          </p:cNvPicPr>
          <p:nvPr/>
        </p:nvPicPr>
        <p:blipFill>
          <a:blip r:embed="rId2"/>
          <a:stretch>
            <a:fillRect/>
          </a:stretch>
        </p:blipFill>
        <p:spPr>
          <a:xfrm>
            <a:off x="7300210" y="835505"/>
            <a:ext cx="4838700" cy="5629275"/>
          </a:xfrm>
          <a:prstGeom prst="rect">
            <a:avLst/>
          </a:prstGeom>
        </p:spPr>
      </p:pic>
      <p:sp>
        <p:nvSpPr>
          <p:cNvPr id="6" name="Google Shape;138;p4"/>
          <p:cNvSpPr txBox="1"/>
          <p:nvPr/>
        </p:nvSpPr>
        <p:spPr>
          <a:xfrm>
            <a:off x="227597" y="53140"/>
            <a:ext cx="9950723" cy="497307"/>
          </a:xfrm>
          <a:prstGeom prst="rect">
            <a:avLst/>
          </a:prstGeom>
          <a:noFill/>
          <a:ln>
            <a:noFill/>
          </a:ln>
        </p:spPr>
        <p:txBody>
          <a:bodyPr spcFirstLastPara="1" wrap="square" lIns="91425" tIns="45700" rIns="91425" bIns="45700" anchor="ctr" anchorCtr="0">
            <a:noAutofit/>
          </a:bodyPr>
          <a:lstStyle/>
          <a:p>
            <a:pPr lvl="0">
              <a:lnSpc>
                <a:spcPct val="90000"/>
              </a:lnSpc>
              <a:buClr>
                <a:srgbClr val="E6272D"/>
              </a:buClr>
              <a:buSzPts val="2600"/>
            </a:pPr>
            <a:r>
              <a:rPr lang="tr-TR" sz="2300" b="1" i="0" u="none" strike="noStrike" cap="none" dirty="0" smtClean="0">
                <a:solidFill>
                  <a:srgbClr val="E6272D"/>
                </a:solidFill>
                <a:latin typeface="Calibri"/>
                <a:ea typeface="Calibri"/>
                <a:cs typeface="Calibri"/>
                <a:sym typeface="Calibri"/>
              </a:rPr>
              <a:t>BÖLÜM 13. </a:t>
            </a:r>
            <a:r>
              <a:rPr lang="tr-TR" sz="2300" b="1" dirty="0" smtClean="0">
                <a:solidFill>
                  <a:srgbClr val="E6272D"/>
                </a:solidFill>
                <a:latin typeface="Calibri"/>
                <a:ea typeface="Calibri"/>
                <a:cs typeface="Calibri"/>
                <a:sym typeface="Calibri"/>
              </a:rPr>
              <a:t>SOMA MADEN FACİASI VE HUKUKİ SÜRECİN DEĞERLENDİRİLMESİ </a:t>
            </a:r>
            <a:endParaRPr lang="tr-TR" sz="2300" b="1" i="0" u="none" strike="noStrike" cap="none" dirty="0">
              <a:solidFill>
                <a:srgbClr val="E6272D"/>
              </a:solidFill>
              <a:latin typeface="Calibri"/>
              <a:ea typeface="Calibri"/>
              <a:cs typeface="Calibri"/>
              <a:sym typeface="Calibri"/>
            </a:endParaRPr>
          </a:p>
        </p:txBody>
      </p:sp>
    </p:spTree>
    <p:extLst>
      <p:ext uri="{BB962C8B-B14F-4D97-AF65-F5344CB8AC3E}">
        <p14:creationId xmlns:p14="http://schemas.microsoft.com/office/powerpoint/2010/main" val="212826971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158"/>
        <p:cNvGrpSpPr/>
        <p:nvPr/>
      </p:nvGrpSpPr>
      <p:grpSpPr>
        <a:xfrm>
          <a:off x="0" y="0"/>
          <a:ext cx="0" cy="0"/>
          <a:chOff x="0" y="0"/>
          <a:chExt cx="0" cy="0"/>
        </a:xfrm>
      </p:grpSpPr>
      <p:sp>
        <p:nvSpPr>
          <p:cNvPr id="159" name="Google Shape;159;p7"/>
          <p:cNvSpPr txBox="1">
            <a:spLocks noGrp="1"/>
          </p:cNvSpPr>
          <p:nvPr>
            <p:ph type="body" idx="1"/>
          </p:nvPr>
        </p:nvSpPr>
        <p:spPr>
          <a:xfrm>
            <a:off x="838200" y="1384209"/>
            <a:ext cx="10668000" cy="4792754"/>
          </a:xfrm>
          <a:prstGeom prst="rect">
            <a:avLst/>
          </a:prstGeom>
          <a:noFill/>
          <a:ln>
            <a:noFill/>
          </a:ln>
        </p:spPr>
        <p:txBody>
          <a:bodyPr spcFirstLastPara="1" wrap="square" lIns="91425" tIns="45700" rIns="91425" bIns="45700" anchor="t" anchorCtr="0">
            <a:normAutofit/>
          </a:bodyPr>
          <a:lstStyle/>
          <a:p>
            <a:pPr marL="0" lvl="0" indent="0" algn="l">
              <a:spcBef>
                <a:spcPts val="0"/>
              </a:spcBef>
              <a:buNone/>
            </a:pPr>
            <a:r>
              <a:rPr lang="tr-TR" dirty="0"/>
              <a:t>13 Mayıs 2014’te Manisa Soma’da meydana gelen maden faciasında 301 işçi hayatını kaybetmiştir. Bu olay, Türkiye tarihinin en büyük iş kazasıdır.</a:t>
            </a:r>
            <a:br>
              <a:rPr lang="tr-TR" dirty="0"/>
            </a:br>
            <a:endParaRPr lang="tr-TR" dirty="0"/>
          </a:p>
          <a:p>
            <a:pPr marL="0" lvl="0" indent="0" algn="l">
              <a:spcBef>
                <a:spcPts val="0"/>
              </a:spcBef>
              <a:buNone/>
            </a:pPr>
            <a:r>
              <a:rPr lang="tr-TR" dirty="0"/>
              <a:t>Facianın temel nedenleri; aşırı üretim baskısı, yetersiz güvenlik önlemleri, uygun olmayan üretim yöntemleri ve denetim eksiklikleridir. Özellikle </a:t>
            </a:r>
            <a:r>
              <a:rPr lang="tr-TR" dirty="0" err="1"/>
              <a:t>rödovans</a:t>
            </a:r>
            <a:r>
              <a:rPr lang="tr-TR" dirty="0"/>
              <a:t> sistemiyle özel şirketlerin üretimi artırmaya zorlanması, işçi sayısının aşırı yükselmesi ve gerekli emniyet yatırımlarının yapılmaması kazaya zemin hazırlamıştır.</a:t>
            </a:r>
            <a:br>
              <a:rPr lang="tr-TR" dirty="0"/>
            </a:br>
            <a:endParaRPr lang="tr-TR" dirty="0"/>
          </a:p>
          <a:p>
            <a:pPr marL="0" lvl="0" indent="0" algn="l">
              <a:spcBef>
                <a:spcPts val="0"/>
              </a:spcBef>
              <a:buNone/>
            </a:pPr>
            <a:r>
              <a:rPr lang="tr-TR" dirty="0"/>
              <a:t>Ayrıca yetersiz koruyucu ekipman, yangın riskine uygun olmayan çalışma yöntemleri, </a:t>
            </a:r>
            <a:r>
              <a:rPr lang="tr-TR" dirty="0" err="1"/>
              <a:t>dayıbaşılık</a:t>
            </a:r>
            <a:r>
              <a:rPr lang="tr-TR" dirty="0"/>
              <a:t> sistemi ve sosyal-ekonomik faktörler (tarımdan kopan işçilerin madene yönelmesi) da etkili olmuştur.</a:t>
            </a:r>
            <a:br>
              <a:rPr lang="tr-TR" dirty="0"/>
            </a:br>
            <a:endParaRPr lang="tr-TR" dirty="0"/>
          </a:p>
          <a:p>
            <a:pPr marL="0" lvl="0" indent="0" algn="l">
              <a:spcBef>
                <a:spcPts val="0"/>
              </a:spcBef>
              <a:buNone/>
            </a:pPr>
            <a:r>
              <a:rPr lang="tr-TR" dirty="0"/>
              <a:t>Bilirkişi raporuna göre facia, tek bir nedenden değil, birçok kurum ve kişinin ihmaller zinciri sonucu meydana gelmiştir.</a:t>
            </a:r>
            <a:endParaRPr dirty="0"/>
          </a:p>
          <a:p>
            <a:pPr marL="228600" lvl="0" indent="-76200" algn="ctr" rtl="0">
              <a:lnSpc>
                <a:spcPct val="90000"/>
              </a:lnSpc>
              <a:spcBef>
                <a:spcPts val="1000"/>
              </a:spcBef>
              <a:spcAft>
                <a:spcPts val="0"/>
              </a:spcAft>
              <a:buClr>
                <a:schemeClr val="dk1"/>
              </a:buClr>
              <a:buSzPts val="2400"/>
              <a:buNone/>
            </a:pPr>
            <a:endParaRPr dirty="0"/>
          </a:p>
        </p:txBody>
      </p:sp>
      <p:sp>
        <p:nvSpPr>
          <p:cNvPr id="160" name="Google Shape;160;p7"/>
          <p:cNvSpPr txBox="1">
            <a:spLocks noGrp="1"/>
          </p:cNvSpPr>
          <p:nvPr>
            <p:ph type="title"/>
          </p:nvPr>
        </p:nvSpPr>
        <p:spPr>
          <a:xfrm>
            <a:off x="1717237" y="691270"/>
            <a:ext cx="8823158" cy="377798"/>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chemeClr val="lt1"/>
              </a:buClr>
              <a:buSzPts val="2600"/>
              <a:buFont typeface="Calibri"/>
              <a:buNone/>
            </a:pPr>
            <a:r>
              <a:rPr lang="tr-TR"/>
              <a:t>Bölüm Özeti</a:t>
            </a:r>
            <a:endParaRPr/>
          </a:p>
        </p:txBody>
      </p:sp>
      <p:sp>
        <p:nvSpPr>
          <p:cNvPr id="5" name="Google Shape;131;p3"/>
          <p:cNvSpPr txBox="1"/>
          <p:nvPr/>
        </p:nvSpPr>
        <p:spPr>
          <a:xfrm>
            <a:off x="1684421" y="119553"/>
            <a:ext cx="8823158" cy="497307"/>
          </a:xfrm>
          <a:prstGeom prst="rect">
            <a:avLst/>
          </a:prstGeom>
          <a:noFill/>
          <a:ln>
            <a:noFill/>
          </a:ln>
        </p:spPr>
        <p:txBody>
          <a:bodyPr spcFirstLastPara="1" wrap="square" lIns="91425" tIns="45700" rIns="91425" bIns="45700" anchor="ctr" anchorCtr="0">
            <a:noAutofit/>
          </a:bodyPr>
          <a:lstStyle/>
          <a:p>
            <a:pPr lvl="0" algn="ctr">
              <a:lnSpc>
                <a:spcPct val="90000"/>
              </a:lnSpc>
              <a:buClr>
                <a:srgbClr val="E6272D"/>
              </a:buClr>
              <a:buSzPts val="2600"/>
            </a:pPr>
            <a:r>
              <a:rPr lang="tr-TR" sz="2600" b="1" i="0" u="none" strike="noStrike" cap="none" dirty="0" smtClean="0">
                <a:solidFill>
                  <a:srgbClr val="E6272D"/>
                </a:solidFill>
                <a:latin typeface="Calibri"/>
                <a:ea typeface="Calibri"/>
                <a:cs typeface="Calibri"/>
                <a:sym typeface="Calibri"/>
              </a:rPr>
              <a:t>BÖLÜM </a:t>
            </a:r>
            <a:r>
              <a:rPr lang="tr-TR" sz="2600" b="1" dirty="0" smtClean="0">
                <a:solidFill>
                  <a:srgbClr val="E6272D"/>
                </a:solidFill>
                <a:latin typeface="Calibri"/>
                <a:ea typeface="Calibri"/>
                <a:cs typeface="Calibri"/>
                <a:sym typeface="Calibri"/>
              </a:rPr>
              <a:t>13. SOMA MADEN FACİASI VE HUKUKİ SÜRECİN DEĞERLENDİRİLMESİ </a:t>
            </a:r>
            <a:endParaRPr lang="tr-TR" sz="2600" b="1" i="0" u="none" strike="noStrike" cap="none" dirty="0">
              <a:solidFill>
                <a:srgbClr val="E6272D"/>
              </a:solidFill>
              <a:latin typeface="Calibri"/>
              <a:ea typeface="Calibri"/>
              <a:cs typeface="Calibri"/>
              <a:sym typeface="Calibri"/>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35"/>
        <p:cNvGrpSpPr/>
        <p:nvPr/>
      </p:nvGrpSpPr>
      <p:grpSpPr>
        <a:xfrm>
          <a:off x="0" y="0"/>
          <a:ext cx="0" cy="0"/>
          <a:chOff x="0" y="0"/>
          <a:chExt cx="0" cy="0"/>
        </a:xfrm>
      </p:grpSpPr>
      <p:sp>
        <p:nvSpPr>
          <p:cNvPr id="136" name="Google Shape;136;p4"/>
          <p:cNvSpPr txBox="1">
            <a:spLocks noGrp="1"/>
          </p:cNvSpPr>
          <p:nvPr>
            <p:ph type="title"/>
          </p:nvPr>
        </p:nvSpPr>
        <p:spPr>
          <a:xfrm>
            <a:off x="208548" y="605590"/>
            <a:ext cx="8823158" cy="497307"/>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lt1"/>
              </a:buClr>
              <a:buSzPts val="2600"/>
              <a:buFont typeface="Calibri"/>
              <a:buNone/>
            </a:pPr>
            <a:r>
              <a:rPr lang="tr-TR" dirty="0"/>
              <a:t>13.1. Soma’da Ne Olmuştu?</a:t>
            </a:r>
            <a:endParaRPr dirty="0"/>
          </a:p>
        </p:txBody>
      </p:sp>
      <p:sp>
        <p:nvSpPr>
          <p:cNvPr id="137" name="Google Shape;137;p4"/>
          <p:cNvSpPr txBox="1">
            <a:spLocks noGrp="1"/>
          </p:cNvSpPr>
          <p:nvPr>
            <p:ph type="body" idx="1"/>
          </p:nvPr>
        </p:nvSpPr>
        <p:spPr>
          <a:xfrm>
            <a:off x="838200" y="1384209"/>
            <a:ext cx="10515600" cy="4792754"/>
          </a:xfrm>
          <a:prstGeom prst="rect">
            <a:avLst/>
          </a:prstGeom>
          <a:noFill/>
          <a:ln>
            <a:noFill/>
          </a:ln>
        </p:spPr>
        <p:txBody>
          <a:bodyPr spcFirstLastPara="1" wrap="square" lIns="91425" tIns="45700" rIns="91425" bIns="45700" anchor="t" anchorCtr="0">
            <a:normAutofit/>
          </a:bodyPr>
          <a:lstStyle/>
          <a:p>
            <a:pPr marL="0" lvl="0" indent="-76200">
              <a:spcBef>
                <a:spcPts val="600"/>
              </a:spcBef>
              <a:spcAft>
                <a:spcPts val="1200"/>
              </a:spcAft>
              <a:buSzPts val="2400"/>
              <a:buNone/>
            </a:pPr>
            <a:r>
              <a:rPr lang="tr-TR" dirty="0"/>
              <a:t>13 Mayıs 2014’de Manisa’nın Soma ilçesindeki yer altı kömür ocağında aralarında 5 maden mühendisinin de bulunduğu 301 maden işçisi hayatını kaybetti.</a:t>
            </a:r>
          </a:p>
          <a:p>
            <a:pPr marL="0" lvl="0" indent="-76200">
              <a:spcBef>
                <a:spcPts val="600"/>
              </a:spcBef>
              <a:spcAft>
                <a:spcPts val="1200"/>
              </a:spcAft>
              <a:buSzPts val="2400"/>
              <a:buNone/>
            </a:pPr>
            <a:r>
              <a:rPr lang="tr-TR" dirty="0"/>
              <a:t>Bu kaza Cumhuriyet tarihinin en vahim iş kazasıdır.</a:t>
            </a:r>
            <a:endParaRPr dirty="0"/>
          </a:p>
        </p:txBody>
      </p:sp>
      <p:sp>
        <p:nvSpPr>
          <p:cNvPr id="138" name="Google Shape;138;p4"/>
          <p:cNvSpPr txBox="1"/>
          <p:nvPr/>
        </p:nvSpPr>
        <p:spPr>
          <a:xfrm>
            <a:off x="227597" y="53140"/>
            <a:ext cx="9950723" cy="497307"/>
          </a:xfrm>
          <a:prstGeom prst="rect">
            <a:avLst/>
          </a:prstGeom>
          <a:noFill/>
          <a:ln>
            <a:noFill/>
          </a:ln>
        </p:spPr>
        <p:txBody>
          <a:bodyPr spcFirstLastPara="1" wrap="square" lIns="91425" tIns="45700" rIns="91425" bIns="45700" anchor="ctr" anchorCtr="0">
            <a:noAutofit/>
          </a:bodyPr>
          <a:lstStyle/>
          <a:p>
            <a:pPr lvl="0">
              <a:lnSpc>
                <a:spcPct val="90000"/>
              </a:lnSpc>
              <a:buClr>
                <a:srgbClr val="E6272D"/>
              </a:buClr>
              <a:buSzPts val="2600"/>
            </a:pPr>
            <a:r>
              <a:rPr lang="tr-TR" sz="2300" b="1" i="0" u="none" strike="noStrike" cap="none" dirty="0" smtClean="0">
                <a:solidFill>
                  <a:srgbClr val="E6272D"/>
                </a:solidFill>
                <a:latin typeface="Calibri"/>
                <a:ea typeface="Calibri"/>
                <a:cs typeface="Calibri"/>
                <a:sym typeface="Calibri"/>
              </a:rPr>
              <a:t>BÖLÜM 13. </a:t>
            </a:r>
            <a:r>
              <a:rPr lang="tr-TR" sz="2300" b="1" dirty="0" smtClean="0">
                <a:solidFill>
                  <a:srgbClr val="E6272D"/>
                </a:solidFill>
                <a:latin typeface="Calibri"/>
                <a:ea typeface="Calibri"/>
                <a:cs typeface="Calibri"/>
                <a:sym typeface="Calibri"/>
              </a:rPr>
              <a:t>SOMA MADEN FACİASI VE HUKUKİ SÜRECİN DEĞERLENDİRİLMESİ </a:t>
            </a:r>
            <a:endParaRPr lang="tr-TR" sz="2300" b="1" i="0" u="none" strike="noStrike" cap="none" dirty="0">
              <a:solidFill>
                <a:srgbClr val="E6272D"/>
              </a:solidFill>
              <a:latin typeface="Calibri"/>
              <a:ea typeface="Calibri"/>
              <a:cs typeface="Calibri"/>
              <a:sym typeface="Calibri"/>
            </a:endParaRPr>
          </a:p>
        </p:txBody>
      </p:sp>
      <p:pic>
        <p:nvPicPr>
          <p:cNvPr id="3" name="Resim 2">
            <a:extLst>
              <a:ext uri="{FF2B5EF4-FFF2-40B4-BE49-F238E27FC236}">
                <a16:creationId xmlns:a16="http://schemas.microsoft.com/office/drawing/2014/main" id="{FF667C84-AEB4-48FC-82F5-DFA1318BABD8}"/>
              </a:ext>
            </a:extLst>
          </p:cNvPr>
          <p:cNvPicPr>
            <a:picLocks noChangeAspect="1"/>
          </p:cNvPicPr>
          <p:nvPr/>
        </p:nvPicPr>
        <p:blipFill>
          <a:blip r:embed="rId3"/>
          <a:stretch>
            <a:fillRect/>
          </a:stretch>
        </p:blipFill>
        <p:spPr>
          <a:xfrm>
            <a:off x="2737071" y="2788475"/>
            <a:ext cx="6732785" cy="4069525"/>
          </a:xfrm>
          <a:prstGeom prst="rect">
            <a:avLst/>
          </a:prstGeo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43"/>
        <p:cNvGrpSpPr/>
        <p:nvPr/>
      </p:nvGrpSpPr>
      <p:grpSpPr>
        <a:xfrm>
          <a:off x="0" y="0"/>
          <a:ext cx="0" cy="0"/>
          <a:chOff x="0" y="0"/>
          <a:chExt cx="0" cy="0"/>
        </a:xfrm>
      </p:grpSpPr>
      <p:sp>
        <p:nvSpPr>
          <p:cNvPr id="144" name="Google Shape;144;p5"/>
          <p:cNvSpPr txBox="1">
            <a:spLocks noGrp="1"/>
          </p:cNvSpPr>
          <p:nvPr>
            <p:ph type="title"/>
          </p:nvPr>
        </p:nvSpPr>
        <p:spPr>
          <a:xfrm>
            <a:off x="208548" y="605590"/>
            <a:ext cx="8823158" cy="497307"/>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lt1"/>
              </a:buClr>
              <a:buSzPts val="2600"/>
              <a:buFont typeface="Calibri"/>
              <a:buNone/>
            </a:pPr>
            <a:r>
              <a:rPr lang="tr-TR" dirty="0"/>
              <a:t>13.2. Soma Neden Önemli?</a:t>
            </a:r>
            <a:endParaRPr dirty="0"/>
          </a:p>
        </p:txBody>
      </p:sp>
      <p:sp>
        <p:nvSpPr>
          <p:cNvPr id="145" name="Google Shape;145;p5"/>
          <p:cNvSpPr txBox="1">
            <a:spLocks noGrp="1"/>
          </p:cNvSpPr>
          <p:nvPr>
            <p:ph type="body" idx="1"/>
          </p:nvPr>
        </p:nvSpPr>
        <p:spPr>
          <a:xfrm>
            <a:off x="838200" y="1384209"/>
            <a:ext cx="11034009" cy="4792754"/>
          </a:xfrm>
          <a:prstGeom prst="rect">
            <a:avLst/>
          </a:prstGeom>
          <a:noFill/>
          <a:ln>
            <a:noFill/>
          </a:ln>
        </p:spPr>
        <p:txBody>
          <a:bodyPr spcFirstLastPara="1" wrap="square" lIns="91425" tIns="45700" rIns="91425" bIns="45700" anchor="t" anchorCtr="0">
            <a:normAutofit/>
          </a:bodyPr>
          <a:lstStyle/>
          <a:p>
            <a:pPr marL="0" lvl="0" indent="-76200">
              <a:spcBef>
                <a:spcPts val="600"/>
              </a:spcBef>
              <a:spcAft>
                <a:spcPts val="1200"/>
              </a:spcAft>
              <a:buSzPts val="2400"/>
              <a:buNone/>
            </a:pPr>
            <a:r>
              <a:rPr lang="tr-TR" dirty="0"/>
              <a:t>Soma kömür havzası ülkemizin en eski kömür havzalarından birisi. 150 yıldır Soma havzasında kömür çıkartılıyor. Türkiye Kömür İşletmeleri Kurumu’na bağlı olarak kömür üretim faaliyetlerini sürdüren </a:t>
            </a:r>
            <a:r>
              <a:rPr lang="tr-TR" dirty="0" smtClean="0"/>
              <a:t>Ege </a:t>
            </a:r>
            <a:r>
              <a:rPr lang="tr-TR" dirty="0"/>
              <a:t>Linyitleri İşletmesi Müessesesi, </a:t>
            </a:r>
            <a:br>
              <a:rPr lang="tr-TR" dirty="0"/>
            </a:br>
            <a:r>
              <a:rPr lang="tr-TR" dirty="0"/>
              <a:t>1939 yılından 1978 yılına kadar Garp Linyitleri İşletmesi</a:t>
            </a:r>
            <a:br>
              <a:rPr lang="tr-TR" dirty="0"/>
            </a:br>
            <a:r>
              <a:rPr lang="tr-TR" dirty="0"/>
              <a:t>Müessesesi bünyesinde işletme müdürlüğü statüsünde</a:t>
            </a:r>
            <a:br>
              <a:rPr lang="tr-TR" dirty="0"/>
            </a:br>
            <a:r>
              <a:rPr lang="tr-TR" dirty="0"/>
              <a:t>ve 1978 yılından sonra 1995 yılına kadar </a:t>
            </a:r>
            <a:br>
              <a:rPr lang="tr-TR" dirty="0"/>
            </a:br>
            <a:r>
              <a:rPr lang="tr-TR" dirty="0"/>
              <a:t>müessese müdürlüğü statüsü ile faaliyetlerini sürdürmüştür.</a:t>
            </a:r>
            <a:br>
              <a:rPr lang="tr-TR" dirty="0"/>
            </a:br>
            <a:r>
              <a:rPr lang="tr-TR" dirty="0"/>
              <a:t>Daha sonra ise sırasıyla; bölge müdürlüğü, </a:t>
            </a:r>
            <a:br>
              <a:rPr lang="tr-TR" dirty="0"/>
            </a:br>
            <a:r>
              <a:rPr lang="tr-TR" dirty="0"/>
              <a:t>işletme müdürlüğü ve son olarak da Nisan 2004’de </a:t>
            </a:r>
            <a:br>
              <a:rPr lang="tr-TR" dirty="0"/>
            </a:br>
            <a:r>
              <a:rPr lang="tr-TR" dirty="0"/>
              <a:t>yeniden müessese müdürlüğü tüzel kişiliği verilerek </a:t>
            </a:r>
            <a:br>
              <a:rPr lang="tr-TR" dirty="0"/>
            </a:br>
            <a:r>
              <a:rPr lang="tr-TR" dirty="0"/>
              <a:t>faaliyetlerine devam etmektedir. İşletmenin merkezi </a:t>
            </a:r>
            <a:br>
              <a:rPr lang="tr-TR" dirty="0"/>
            </a:br>
            <a:r>
              <a:rPr lang="tr-TR" dirty="0"/>
              <a:t>Soma’da olup, Manisa’ya 90 km mesafededir.</a:t>
            </a:r>
            <a:endParaRPr dirty="0"/>
          </a:p>
        </p:txBody>
      </p:sp>
      <p:pic>
        <p:nvPicPr>
          <p:cNvPr id="3" name="Resim 2">
            <a:extLst>
              <a:ext uri="{FF2B5EF4-FFF2-40B4-BE49-F238E27FC236}">
                <a16:creationId xmlns:a16="http://schemas.microsoft.com/office/drawing/2014/main" id="{F05452B2-6A61-4E0E-9BD6-2EC9CA2E2A59}"/>
              </a:ext>
            </a:extLst>
          </p:cNvPr>
          <p:cNvPicPr>
            <a:picLocks noChangeAspect="1"/>
          </p:cNvPicPr>
          <p:nvPr/>
        </p:nvPicPr>
        <p:blipFill>
          <a:blip r:embed="rId3"/>
          <a:stretch>
            <a:fillRect/>
          </a:stretch>
        </p:blipFill>
        <p:spPr>
          <a:xfrm>
            <a:off x="8068532" y="2074052"/>
            <a:ext cx="4219575" cy="4233165"/>
          </a:xfrm>
          <a:prstGeom prst="rect">
            <a:avLst/>
          </a:prstGeom>
        </p:spPr>
      </p:pic>
      <p:sp>
        <p:nvSpPr>
          <p:cNvPr id="5" name="Google Shape;138;p4"/>
          <p:cNvSpPr txBox="1"/>
          <p:nvPr/>
        </p:nvSpPr>
        <p:spPr>
          <a:xfrm>
            <a:off x="227597" y="53140"/>
            <a:ext cx="9950723" cy="497307"/>
          </a:xfrm>
          <a:prstGeom prst="rect">
            <a:avLst/>
          </a:prstGeom>
          <a:noFill/>
          <a:ln>
            <a:noFill/>
          </a:ln>
        </p:spPr>
        <p:txBody>
          <a:bodyPr spcFirstLastPara="1" wrap="square" lIns="91425" tIns="45700" rIns="91425" bIns="45700" anchor="ctr" anchorCtr="0">
            <a:noAutofit/>
          </a:bodyPr>
          <a:lstStyle/>
          <a:p>
            <a:pPr lvl="0">
              <a:lnSpc>
                <a:spcPct val="90000"/>
              </a:lnSpc>
              <a:buClr>
                <a:srgbClr val="E6272D"/>
              </a:buClr>
              <a:buSzPts val="2600"/>
            </a:pPr>
            <a:r>
              <a:rPr lang="tr-TR" sz="2300" b="1" i="0" u="none" strike="noStrike" cap="none" dirty="0" smtClean="0">
                <a:solidFill>
                  <a:srgbClr val="E6272D"/>
                </a:solidFill>
                <a:latin typeface="Calibri"/>
                <a:ea typeface="Calibri"/>
                <a:cs typeface="Calibri"/>
                <a:sym typeface="Calibri"/>
              </a:rPr>
              <a:t>BÖLÜM 13. </a:t>
            </a:r>
            <a:r>
              <a:rPr lang="tr-TR" sz="2300" b="1" dirty="0" smtClean="0">
                <a:solidFill>
                  <a:srgbClr val="E6272D"/>
                </a:solidFill>
                <a:latin typeface="Calibri"/>
                <a:ea typeface="Calibri"/>
                <a:cs typeface="Calibri"/>
                <a:sym typeface="Calibri"/>
              </a:rPr>
              <a:t>SOMA MADEN FACİASI VE HUKUKİ SÜRECİN DEĞERLENDİRİLMESİ </a:t>
            </a:r>
            <a:endParaRPr lang="tr-TR" sz="2300" b="1" i="0" u="none" strike="noStrike" cap="none" dirty="0">
              <a:solidFill>
                <a:srgbClr val="E6272D"/>
              </a:solidFill>
              <a:latin typeface="Calibri"/>
              <a:ea typeface="Calibri"/>
              <a:cs typeface="Calibri"/>
              <a:sym typeface="Calibri"/>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AB63DFCF-706F-4F78-838F-C168C6181348}"/>
              </a:ext>
            </a:extLst>
          </p:cNvPr>
          <p:cNvSpPr>
            <a:spLocks noGrp="1"/>
          </p:cNvSpPr>
          <p:nvPr>
            <p:ph type="title"/>
          </p:nvPr>
        </p:nvSpPr>
        <p:spPr/>
        <p:txBody>
          <a:bodyPr/>
          <a:lstStyle/>
          <a:p>
            <a:r>
              <a:rPr lang="tr-TR" dirty="0">
                <a:solidFill>
                  <a:srgbClr val="FFFFFF"/>
                </a:solidFill>
              </a:rPr>
              <a:t>13.2. Soma Neden Önemli?</a:t>
            </a:r>
            <a:endParaRPr lang="tr-TR" dirty="0"/>
          </a:p>
        </p:txBody>
      </p:sp>
      <p:sp>
        <p:nvSpPr>
          <p:cNvPr id="3" name="Metin Yer Tutucusu 2">
            <a:extLst>
              <a:ext uri="{FF2B5EF4-FFF2-40B4-BE49-F238E27FC236}">
                <a16:creationId xmlns:a16="http://schemas.microsoft.com/office/drawing/2014/main" id="{AB07E5E6-A798-4ACF-A5D8-27234C7A75F7}"/>
              </a:ext>
            </a:extLst>
          </p:cNvPr>
          <p:cNvSpPr>
            <a:spLocks noGrp="1"/>
          </p:cNvSpPr>
          <p:nvPr>
            <p:ph type="body" idx="1"/>
          </p:nvPr>
        </p:nvSpPr>
        <p:spPr>
          <a:xfrm>
            <a:off x="868181" y="1219316"/>
            <a:ext cx="6297118" cy="4792754"/>
          </a:xfrm>
        </p:spPr>
        <p:txBody>
          <a:bodyPr/>
          <a:lstStyle/>
          <a:p>
            <a:pPr marL="114300" indent="0">
              <a:buNone/>
            </a:pPr>
            <a:endParaRPr lang="tr-TR" dirty="0"/>
          </a:p>
          <a:p>
            <a:pPr marL="114300" indent="0">
              <a:buNone/>
            </a:pPr>
            <a:endParaRPr lang="tr-TR" dirty="0"/>
          </a:p>
          <a:p>
            <a:pPr marL="114300" indent="0">
              <a:buNone/>
            </a:pPr>
            <a:endParaRPr lang="tr-TR" dirty="0"/>
          </a:p>
          <a:p>
            <a:pPr marL="114300" indent="0">
              <a:buNone/>
            </a:pPr>
            <a:endParaRPr lang="tr-TR" dirty="0"/>
          </a:p>
          <a:p>
            <a:pPr marL="114300" indent="0">
              <a:buNone/>
            </a:pPr>
            <a:r>
              <a:rPr lang="tr-TR" dirty="0"/>
              <a:t>TKİ, 2006 yılından itibaren Soma havzasında kömürün yanma özelliğinin gerektirdiği yeni yatırımın maliyetinden kaçınmak için kendi olanakları ile yer altı üretimi yapmaktan çekilmiş, kömür sahalarının ruhsat(</a:t>
            </a:r>
            <a:r>
              <a:rPr lang="tr-TR" dirty="0" err="1"/>
              <a:t>lar</a:t>
            </a:r>
            <a:r>
              <a:rPr lang="tr-TR" dirty="0"/>
              <a:t>)</a:t>
            </a:r>
            <a:r>
              <a:rPr lang="tr-TR" dirty="0" err="1"/>
              <a:t>ını</a:t>
            </a:r>
            <a:r>
              <a:rPr lang="tr-TR" dirty="0"/>
              <a:t> kendi elinde tutarak hizmet alım ya da </a:t>
            </a:r>
            <a:r>
              <a:rPr lang="tr-TR" dirty="0" err="1"/>
              <a:t>rödovans</a:t>
            </a:r>
            <a:r>
              <a:rPr lang="tr-TR" dirty="0"/>
              <a:t> sözleşmeleri ile yer altı üretimini özel şirketlere bırakmıştır.</a:t>
            </a:r>
          </a:p>
        </p:txBody>
      </p:sp>
      <p:pic>
        <p:nvPicPr>
          <p:cNvPr id="5" name="Resim 4">
            <a:extLst>
              <a:ext uri="{FF2B5EF4-FFF2-40B4-BE49-F238E27FC236}">
                <a16:creationId xmlns:a16="http://schemas.microsoft.com/office/drawing/2014/main" id="{85483DDF-D819-484E-BE2A-F56714FF53C8}"/>
              </a:ext>
            </a:extLst>
          </p:cNvPr>
          <p:cNvPicPr>
            <a:picLocks noChangeAspect="1"/>
          </p:cNvPicPr>
          <p:nvPr/>
        </p:nvPicPr>
        <p:blipFill>
          <a:blip r:embed="rId2"/>
          <a:stretch>
            <a:fillRect/>
          </a:stretch>
        </p:blipFill>
        <p:spPr>
          <a:xfrm>
            <a:off x="6942525" y="2717821"/>
            <a:ext cx="5116002" cy="3410667"/>
          </a:xfrm>
          <a:prstGeom prst="rect">
            <a:avLst/>
          </a:prstGeom>
        </p:spPr>
      </p:pic>
      <p:sp>
        <p:nvSpPr>
          <p:cNvPr id="6" name="Dikdörtgen 5">
            <a:extLst>
              <a:ext uri="{FF2B5EF4-FFF2-40B4-BE49-F238E27FC236}">
                <a16:creationId xmlns:a16="http://schemas.microsoft.com/office/drawing/2014/main" id="{B18104E2-9138-42A0-AA3F-E98E38FACF75}"/>
              </a:ext>
            </a:extLst>
          </p:cNvPr>
          <p:cNvSpPr/>
          <p:nvPr/>
        </p:nvSpPr>
        <p:spPr>
          <a:xfrm>
            <a:off x="979357" y="1450460"/>
            <a:ext cx="9933482" cy="1569660"/>
          </a:xfrm>
          <a:prstGeom prst="rect">
            <a:avLst/>
          </a:prstGeom>
        </p:spPr>
        <p:txBody>
          <a:bodyPr wrap="square">
            <a:spAutoFit/>
          </a:bodyPr>
          <a:lstStyle/>
          <a:p>
            <a:r>
              <a:rPr lang="tr-TR" sz="2400" dirty="0">
                <a:latin typeface="Calibri"/>
                <a:ea typeface="Calibri"/>
                <a:cs typeface="Calibri"/>
                <a:sym typeface="Calibri"/>
              </a:rPr>
              <a:t>Soma ve yakın civarında tespit edilen yaklaşık 800 milyon ton linyit rezervinin, 700 milyon tonu Türkiye Kömür İşletmeleri Kurumu Genel Müdürlüğü’ne (TKİ) bağlı Ege Linyitleri İşletmesi Müessese Müdürlüğü (ELİ) ruhsat sahalarında yer almaktadır. </a:t>
            </a:r>
            <a:endParaRPr lang="tr-TR" dirty="0"/>
          </a:p>
        </p:txBody>
      </p:sp>
      <p:sp>
        <p:nvSpPr>
          <p:cNvPr id="7" name="Google Shape;138;p4"/>
          <p:cNvSpPr txBox="1"/>
          <p:nvPr/>
        </p:nvSpPr>
        <p:spPr>
          <a:xfrm>
            <a:off x="227597" y="53140"/>
            <a:ext cx="9950723" cy="497307"/>
          </a:xfrm>
          <a:prstGeom prst="rect">
            <a:avLst/>
          </a:prstGeom>
          <a:noFill/>
          <a:ln>
            <a:noFill/>
          </a:ln>
        </p:spPr>
        <p:txBody>
          <a:bodyPr spcFirstLastPara="1" wrap="square" lIns="91425" tIns="45700" rIns="91425" bIns="45700" anchor="ctr" anchorCtr="0">
            <a:noAutofit/>
          </a:bodyPr>
          <a:lstStyle/>
          <a:p>
            <a:pPr lvl="0">
              <a:lnSpc>
                <a:spcPct val="90000"/>
              </a:lnSpc>
              <a:buClr>
                <a:srgbClr val="E6272D"/>
              </a:buClr>
              <a:buSzPts val="2600"/>
            </a:pPr>
            <a:r>
              <a:rPr lang="tr-TR" sz="2300" b="1" i="0" u="none" strike="noStrike" cap="none" dirty="0" smtClean="0">
                <a:solidFill>
                  <a:srgbClr val="E6272D"/>
                </a:solidFill>
                <a:latin typeface="Calibri"/>
                <a:ea typeface="Calibri"/>
                <a:cs typeface="Calibri"/>
                <a:sym typeface="Calibri"/>
              </a:rPr>
              <a:t>BÖLÜM 13. </a:t>
            </a:r>
            <a:r>
              <a:rPr lang="tr-TR" sz="2300" b="1" dirty="0" smtClean="0">
                <a:solidFill>
                  <a:srgbClr val="E6272D"/>
                </a:solidFill>
                <a:latin typeface="Calibri"/>
                <a:ea typeface="Calibri"/>
                <a:cs typeface="Calibri"/>
                <a:sym typeface="Calibri"/>
              </a:rPr>
              <a:t>SOMA MADEN FACİASI VE HUKUKİ SÜRECİN DEĞERLENDİRİLMESİ </a:t>
            </a:r>
            <a:endParaRPr lang="tr-TR" sz="2300" b="1" i="0" u="none" strike="noStrike" cap="none" dirty="0">
              <a:solidFill>
                <a:srgbClr val="E6272D"/>
              </a:solidFill>
              <a:latin typeface="Calibri"/>
              <a:ea typeface="Calibri"/>
              <a:cs typeface="Calibri"/>
              <a:sym typeface="Calibri"/>
            </a:endParaRPr>
          </a:p>
        </p:txBody>
      </p:sp>
    </p:spTree>
    <p:extLst>
      <p:ext uri="{BB962C8B-B14F-4D97-AF65-F5344CB8AC3E}">
        <p14:creationId xmlns:p14="http://schemas.microsoft.com/office/powerpoint/2010/main" val="378231058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1E2EE11B-C461-4486-A272-23F169F5A3D1}"/>
              </a:ext>
            </a:extLst>
          </p:cNvPr>
          <p:cNvSpPr>
            <a:spLocks noGrp="1"/>
          </p:cNvSpPr>
          <p:nvPr>
            <p:ph type="title"/>
          </p:nvPr>
        </p:nvSpPr>
        <p:spPr/>
        <p:txBody>
          <a:bodyPr/>
          <a:lstStyle/>
          <a:p>
            <a:r>
              <a:rPr lang="tr-TR" dirty="0"/>
              <a:t>13.3. Soma’daki Maden Sahası Nasıl İşletiliyor?</a:t>
            </a:r>
          </a:p>
        </p:txBody>
      </p:sp>
      <p:sp>
        <p:nvSpPr>
          <p:cNvPr id="3" name="Metin Yer Tutucusu 2">
            <a:extLst>
              <a:ext uri="{FF2B5EF4-FFF2-40B4-BE49-F238E27FC236}">
                <a16:creationId xmlns:a16="http://schemas.microsoft.com/office/drawing/2014/main" id="{4A23D47F-B311-4E66-BF47-3CA8387AFFD6}"/>
              </a:ext>
            </a:extLst>
          </p:cNvPr>
          <p:cNvSpPr>
            <a:spLocks noGrp="1"/>
          </p:cNvSpPr>
          <p:nvPr>
            <p:ph type="body" idx="1"/>
          </p:nvPr>
        </p:nvSpPr>
        <p:spPr>
          <a:xfrm>
            <a:off x="838200" y="1384209"/>
            <a:ext cx="10374443" cy="4792754"/>
          </a:xfrm>
        </p:spPr>
        <p:txBody>
          <a:bodyPr/>
          <a:lstStyle/>
          <a:p>
            <a:pPr marL="114300" indent="0">
              <a:buNone/>
            </a:pPr>
            <a:r>
              <a:rPr lang="tr-TR" dirty="0"/>
              <a:t>13 Mayıs günü meydana gelen facianın yaşandığı saha 2006 yılında hizmet alım sözleşmesi ile önce Park Teknik Şirketi’ne verilmiştir. Park Teknik, bu ocakta yılda ancak 1.5 milyon ton maksimum üretim yapılabileceğini, bu üretimin gerçekleştirilebilmesi için de toplamda 800 işçi istihdamının mümkün olabileceğini TKİ işletmesine rapor etmiştir. </a:t>
            </a:r>
          </a:p>
        </p:txBody>
      </p:sp>
      <p:pic>
        <p:nvPicPr>
          <p:cNvPr id="5" name="Resim 4">
            <a:extLst>
              <a:ext uri="{FF2B5EF4-FFF2-40B4-BE49-F238E27FC236}">
                <a16:creationId xmlns:a16="http://schemas.microsoft.com/office/drawing/2014/main" id="{A19093F3-C87C-409F-B0BE-1D32C863BF25}"/>
              </a:ext>
            </a:extLst>
          </p:cNvPr>
          <p:cNvPicPr>
            <a:picLocks noChangeAspect="1"/>
          </p:cNvPicPr>
          <p:nvPr/>
        </p:nvPicPr>
        <p:blipFill>
          <a:blip r:embed="rId2"/>
          <a:stretch>
            <a:fillRect/>
          </a:stretch>
        </p:blipFill>
        <p:spPr>
          <a:xfrm>
            <a:off x="7719935" y="2616651"/>
            <a:ext cx="5191593" cy="3841624"/>
          </a:xfrm>
          <a:prstGeom prst="rect">
            <a:avLst/>
          </a:prstGeom>
        </p:spPr>
      </p:pic>
      <p:sp>
        <p:nvSpPr>
          <p:cNvPr id="6" name="Dikdörtgen 5">
            <a:extLst>
              <a:ext uri="{FF2B5EF4-FFF2-40B4-BE49-F238E27FC236}">
                <a16:creationId xmlns:a16="http://schemas.microsoft.com/office/drawing/2014/main" id="{C54D216D-EC1B-427E-9EE7-0B4072B8440B}"/>
              </a:ext>
            </a:extLst>
          </p:cNvPr>
          <p:cNvSpPr/>
          <p:nvPr/>
        </p:nvSpPr>
        <p:spPr>
          <a:xfrm>
            <a:off x="979357" y="3409131"/>
            <a:ext cx="6096000" cy="1938992"/>
          </a:xfrm>
          <a:prstGeom prst="rect">
            <a:avLst/>
          </a:prstGeom>
        </p:spPr>
        <p:txBody>
          <a:bodyPr>
            <a:spAutoFit/>
          </a:bodyPr>
          <a:lstStyle/>
          <a:p>
            <a:r>
              <a:rPr lang="tr-TR" sz="2400" dirty="0">
                <a:latin typeface="Calibri"/>
                <a:ea typeface="Calibri"/>
                <a:cs typeface="Calibri"/>
                <a:sym typeface="Calibri"/>
              </a:rPr>
              <a:t>Üretim sırasında kömürün yanıcı olması ve güvenli işletme maliyetinin yüksek olması nedeniyle Park Teknik </a:t>
            </a:r>
            <a:r>
              <a:rPr lang="tr-TR" sz="2400" dirty="0" err="1">
                <a:latin typeface="Calibri"/>
                <a:ea typeface="Calibri"/>
                <a:cs typeface="Calibri"/>
                <a:sym typeface="Calibri"/>
              </a:rPr>
              <a:t>rödovans</a:t>
            </a:r>
            <a:r>
              <a:rPr lang="tr-TR" sz="2400" dirty="0">
                <a:latin typeface="Calibri"/>
                <a:ea typeface="Calibri"/>
                <a:cs typeface="Calibri"/>
                <a:sym typeface="Calibri"/>
              </a:rPr>
              <a:t> ön ödemesini yakarak, durumu Türkiye Kömür İşletmelerine rapor etmiş ve sahadan çekilmiştir.</a:t>
            </a:r>
            <a:endParaRPr lang="tr-TR" dirty="0"/>
          </a:p>
        </p:txBody>
      </p:sp>
      <p:sp>
        <p:nvSpPr>
          <p:cNvPr id="7" name="Google Shape;138;p4"/>
          <p:cNvSpPr txBox="1"/>
          <p:nvPr/>
        </p:nvSpPr>
        <p:spPr>
          <a:xfrm>
            <a:off x="227597" y="53140"/>
            <a:ext cx="9950723" cy="497307"/>
          </a:xfrm>
          <a:prstGeom prst="rect">
            <a:avLst/>
          </a:prstGeom>
          <a:noFill/>
          <a:ln>
            <a:noFill/>
          </a:ln>
        </p:spPr>
        <p:txBody>
          <a:bodyPr spcFirstLastPara="1" wrap="square" lIns="91425" tIns="45700" rIns="91425" bIns="45700" anchor="ctr" anchorCtr="0">
            <a:noAutofit/>
          </a:bodyPr>
          <a:lstStyle/>
          <a:p>
            <a:pPr lvl="0">
              <a:lnSpc>
                <a:spcPct val="90000"/>
              </a:lnSpc>
              <a:buClr>
                <a:srgbClr val="E6272D"/>
              </a:buClr>
              <a:buSzPts val="2600"/>
            </a:pPr>
            <a:r>
              <a:rPr lang="tr-TR" sz="2300" b="1" i="0" u="none" strike="noStrike" cap="none" dirty="0" smtClean="0">
                <a:solidFill>
                  <a:srgbClr val="E6272D"/>
                </a:solidFill>
                <a:latin typeface="Calibri"/>
                <a:ea typeface="Calibri"/>
                <a:cs typeface="Calibri"/>
                <a:sym typeface="Calibri"/>
              </a:rPr>
              <a:t>BÖLÜM 13. </a:t>
            </a:r>
            <a:r>
              <a:rPr lang="tr-TR" sz="2300" b="1" dirty="0" smtClean="0">
                <a:solidFill>
                  <a:srgbClr val="E6272D"/>
                </a:solidFill>
                <a:latin typeface="Calibri"/>
                <a:ea typeface="Calibri"/>
                <a:cs typeface="Calibri"/>
                <a:sym typeface="Calibri"/>
              </a:rPr>
              <a:t>SOMA MADEN FACİASI VE HUKUKİ SÜRECİN DEĞERLENDİRİLMESİ </a:t>
            </a:r>
            <a:endParaRPr lang="tr-TR" sz="2300" b="1" i="0" u="none" strike="noStrike" cap="none" dirty="0">
              <a:solidFill>
                <a:srgbClr val="E6272D"/>
              </a:solidFill>
              <a:latin typeface="Calibri"/>
              <a:ea typeface="Calibri"/>
              <a:cs typeface="Calibri"/>
              <a:sym typeface="Calibri"/>
            </a:endParaRPr>
          </a:p>
        </p:txBody>
      </p:sp>
    </p:spTree>
    <p:extLst>
      <p:ext uri="{BB962C8B-B14F-4D97-AF65-F5344CB8AC3E}">
        <p14:creationId xmlns:p14="http://schemas.microsoft.com/office/powerpoint/2010/main" val="316678062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EF2834E1-D799-4F79-83F8-E0E2A708C573}"/>
              </a:ext>
            </a:extLst>
          </p:cNvPr>
          <p:cNvSpPr>
            <a:spLocks noGrp="1"/>
          </p:cNvSpPr>
          <p:nvPr>
            <p:ph type="title"/>
          </p:nvPr>
        </p:nvSpPr>
        <p:spPr/>
        <p:txBody>
          <a:bodyPr/>
          <a:lstStyle/>
          <a:p>
            <a:r>
              <a:rPr lang="tr-TR" dirty="0">
                <a:solidFill>
                  <a:srgbClr val="FFFFFF"/>
                </a:solidFill>
              </a:rPr>
              <a:t>13.3. Soma’daki Maden Sahası Nasıl İşletiliyor?</a:t>
            </a:r>
            <a:endParaRPr lang="tr-TR" dirty="0"/>
          </a:p>
        </p:txBody>
      </p:sp>
      <p:sp>
        <p:nvSpPr>
          <p:cNvPr id="3" name="Metin Yer Tutucusu 2">
            <a:extLst>
              <a:ext uri="{FF2B5EF4-FFF2-40B4-BE49-F238E27FC236}">
                <a16:creationId xmlns:a16="http://schemas.microsoft.com/office/drawing/2014/main" id="{27B0CDAA-7053-4AB7-A89B-2AEA774F5553}"/>
              </a:ext>
            </a:extLst>
          </p:cNvPr>
          <p:cNvSpPr>
            <a:spLocks noGrp="1"/>
          </p:cNvSpPr>
          <p:nvPr>
            <p:ph type="body" idx="1"/>
          </p:nvPr>
        </p:nvSpPr>
        <p:spPr/>
        <p:txBody>
          <a:bodyPr/>
          <a:lstStyle/>
          <a:p>
            <a:pPr marL="114300" indent="0">
              <a:buNone/>
            </a:pPr>
            <a:r>
              <a:rPr lang="tr-TR" dirty="0"/>
              <a:t>Aynı saha 2009 yılında Soma Kömürleri </a:t>
            </a:r>
            <a:r>
              <a:rPr lang="tr-TR" dirty="0" err="1"/>
              <a:t>A.Ş.’ne</a:t>
            </a:r>
            <a:r>
              <a:rPr lang="tr-TR" dirty="0"/>
              <a:t> devir yapılmıştır. Bu devir yapılırken herhangi bir ihale söz konusu değildir. Havza içinde sınırları belirlenen yaklaşık 18 milyon ton rezervli bir alanda çalışma yapması öngörülen Soma Kömür A.Ş.’</a:t>
            </a:r>
            <a:r>
              <a:rPr lang="tr-TR" dirty="0" err="1"/>
              <a:t>nin</a:t>
            </a:r>
            <a:r>
              <a:rPr lang="tr-TR" dirty="0"/>
              <a:t> en az 1.5 milyon ton/yıl üretim yaparak 10 yılda belirlenen alandaki kömürü üretmesi planlanmıştır.</a:t>
            </a:r>
          </a:p>
        </p:txBody>
      </p:sp>
      <p:pic>
        <p:nvPicPr>
          <p:cNvPr id="5" name="Resim 4">
            <a:extLst>
              <a:ext uri="{FF2B5EF4-FFF2-40B4-BE49-F238E27FC236}">
                <a16:creationId xmlns:a16="http://schemas.microsoft.com/office/drawing/2014/main" id="{92F2F38F-7A35-4400-AC00-CF05A91183DC}"/>
              </a:ext>
            </a:extLst>
          </p:cNvPr>
          <p:cNvPicPr>
            <a:picLocks noChangeAspect="1"/>
          </p:cNvPicPr>
          <p:nvPr/>
        </p:nvPicPr>
        <p:blipFill>
          <a:blip r:embed="rId2"/>
          <a:stretch>
            <a:fillRect/>
          </a:stretch>
        </p:blipFill>
        <p:spPr>
          <a:xfrm>
            <a:off x="4477853" y="2715690"/>
            <a:ext cx="6390016" cy="4142310"/>
          </a:xfrm>
          <a:prstGeom prst="rect">
            <a:avLst/>
          </a:prstGeom>
        </p:spPr>
      </p:pic>
      <p:sp>
        <p:nvSpPr>
          <p:cNvPr id="6" name="Google Shape;138;p4"/>
          <p:cNvSpPr txBox="1"/>
          <p:nvPr/>
        </p:nvSpPr>
        <p:spPr>
          <a:xfrm>
            <a:off x="227597" y="53140"/>
            <a:ext cx="9950723" cy="497307"/>
          </a:xfrm>
          <a:prstGeom prst="rect">
            <a:avLst/>
          </a:prstGeom>
          <a:noFill/>
          <a:ln>
            <a:noFill/>
          </a:ln>
        </p:spPr>
        <p:txBody>
          <a:bodyPr spcFirstLastPara="1" wrap="square" lIns="91425" tIns="45700" rIns="91425" bIns="45700" anchor="ctr" anchorCtr="0">
            <a:noAutofit/>
          </a:bodyPr>
          <a:lstStyle/>
          <a:p>
            <a:pPr lvl="0">
              <a:lnSpc>
                <a:spcPct val="90000"/>
              </a:lnSpc>
              <a:buClr>
                <a:srgbClr val="E6272D"/>
              </a:buClr>
              <a:buSzPts val="2600"/>
            </a:pPr>
            <a:r>
              <a:rPr lang="tr-TR" sz="2300" b="1" i="0" u="none" strike="noStrike" cap="none" dirty="0" smtClean="0">
                <a:solidFill>
                  <a:srgbClr val="E6272D"/>
                </a:solidFill>
                <a:latin typeface="Calibri"/>
                <a:ea typeface="Calibri"/>
                <a:cs typeface="Calibri"/>
                <a:sym typeface="Calibri"/>
              </a:rPr>
              <a:t>BÖLÜM 13. </a:t>
            </a:r>
            <a:r>
              <a:rPr lang="tr-TR" sz="2300" b="1" dirty="0" smtClean="0">
                <a:solidFill>
                  <a:srgbClr val="E6272D"/>
                </a:solidFill>
                <a:latin typeface="Calibri"/>
                <a:ea typeface="Calibri"/>
                <a:cs typeface="Calibri"/>
                <a:sym typeface="Calibri"/>
              </a:rPr>
              <a:t>SOMA MADEN FACİASI VE HUKUKİ SÜRECİN DEĞERLENDİRİLMESİ </a:t>
            </a:r>
            <a:endParaRPr lang="tr-TR" sz="2300" b="1" i="0" u="none" strike="noStrike" cap="none" dirty="0">
              <a:solidFill>
                <a:srgbClr val="E6272D"/>
              </a:solidFill>
              <a:latin typeface="Calibri"/>
              <a:ea typeface="Calibri"/>
              <a:cs typeface="Calibri"/>
              <a:sym typeface="Calibri"/>
            </a:endParaRPr>
          </a:p>
        </p:txBody>
      </p:sp>
    </p:spTree>
    <p:extLst>
      <p:ext uri="{BB962C8B-B14F-4D97-AF65-F5344CB8AC3E}">
        <p14:creationId xmlns:p14="http://schemas.microsoft.com/office/powerpoint/2010/main" val="160614823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CF91B9C6-24F0-487C-B61D-8CE7DF52944C}"/>
              </a:ext>
            </a:extLst>
          </p:cNvPr>
          <p:cNvSpPr>
            <a:spLocks noGrp="1"/>
          </p:cNvSpPr>
          <p:nvPr>
            <p:ph type="title"/>
          </p:nvPr>
        </p:nvSpPr>
        <p:spPr/>
        <p:txBody>
          <a:bodyPr/>
          <a:lstStyle/>
          <a:p>
            <a:r>
              <a:rPr lang="tr-TR" dirty="0">
                <a:solidFill>
                  <a:srgbClr val="FFFFFF"/>
                </a:solidFill>
              </a:rPr>
              <a:t>13.3. Soma’daki Maden Sahası Nasıl İşletiliyor?</a:t>
            </a:r>
            <a:endParaRPr lang="tr-TR" dirty="0"/>
          </a:p>
        </p:txBody>
      </p:sp>
      <p:sp>
        <p:nvSpPr>
          <p:cNvPr id="3" name="Metin Yer Tutucusu 2">
            <a:extLst>
              <a:ext uri="{FF2B5EF4-FFF2-40B4-BE49-F238E27FC236}">
                <a16:creationId xmlns:a16="http://schemas.microsoft.com/office/drawing/2014/main" id="{7515AEA9-9A48-49E4-8E5E-41EDB2FD328D}"/>
              </a:ext>
            </a:extLst>
          </p:cNvPr>
          <p:cNvSpPr>
            <a:spLocks noGrp="1"/>
          </p:cNvSpPr>
          <p:nvPr>
            <p:ph type="body" idx="1"/>
          </p:nvPr>
        </p:nvSpPr>
        <p:spPr>
          <a:xfrm>
            <a:off x="838200" y="1384209"/>
            <a:ext cx="5817433" cy="4792754"/>
          </a:xfrm>
        </p:spPr>
        <p:txBody>
          <a:bodyPr/>
          <a:lstStyle/>
          <a:p>
            <a:pPr marL="114300" indent="0">
              <a:buNone/>
            </a:pPr>
            <a:r>
              <a:rPr lang="tr-TR" dirty="0"/>
              <a:t>Daha sonra makinalı ayak sistemiyle Soma Holding kömür üretimini 5 milyon ton/yıla çıkarmış ve ocak içindeki işçi sayısını üç vardiya için yaklaşık 2400 kişiye çıkartmıştır. </a:t>
            </a:r>
            <a:r>
              <a:rPr lang="tr-TR" b="1" dirty="0"/>
              <a:t>Gerekli emniyet yatırımları yapılmaksızın eski havalandırma ve galeri alt yapısıyla sırf kar amacı güdülerek çok yüksek üretim seviyesine çıkılmış ve madencilerin hayati emniyet tedbirleri tamamen ihmal edilmiştir. </a:t>
            </a:r>
          </a:p>
        </p:txBody>
      </p:sp>
      <p:pic>
        <p:nvPicPr>
          <p:cNvPr id="5" name="Resim 4">
            <a:extLst>
              <a:ext uri="{FF2B5EF4-FFF2-40B4-BE49-F238E27FC236}">
                <a16:creationId xmlns:a16="http://schemas.microsoft.com/office/drawing/2014/main" id="{7FBCEAA7-D326-499A-BD4D-F52D215A355B}"/>
              </a:ext>
            </a:extLst>
          </p:cNvPr>
          <p:cNvPicPr>
            <a:picLocks noChangeAspect="1"/>
          </p:cNvPicPr>
          <p:nvPr/>
        </p:nvPicPr>
        <p:blipFill>
          <a:blip r:embed="rId2"/>
          <a:stretch>
            <a:fillRect/>
          </a:stretch>
        </p:blipFill>
        <p:spPr>
          <a:xfrm>
            <a:off x="6743700" y="1416770"/>
            <a:ext cx="5448300" cy="4869027"/>
          </a:xfrm>
          <a:prstGeom prst="rect">
            <a:avLst/>
          </a:prstGeom>
        </p:spPr>
      </p:pic>
      <p:sp>
        <p:nvSpPr>
          <p:cNvPr id="6" name="Google Shape;138;p4"/>
          <p:cNvSpPr txBox="1"/>
          <p:nvPr/>
        </p:nvSpPr>
        <p:spPr>
          <a:xfrm>
            <a:off x="227597" y="53140"/>
            <a:ext cx="9950723" cy="497307"/>
          </a:xfrm>
          <a:prstGeom prst="rect">
            <a:avLst/>
          </a:prstGeom>
          <a:noFill/>
          <a:ln>
            <a:noFill/>
          </a:ln>
        </p:spPr>
        <p:txBody>
          <a:bodyPr spcFirstLastPara="1" wrap="square" lIns="91425" tIns="45700" rIns="91425" bIns="45700" anchor="ctr" anchorCtr="0">
            <a:noAutofit/>
          </a:bodyPr>
          <a:lstStyle/>
          <a:p>
            <a:pPr lvl="0">
              <a:lnSpc>
                <a:spcPct val="90000"/>
              </a:lnSpc>
              <a:buClr>
                <a:srgbClr val="E6272D"/>
              </a:buClr>
              <a:buSzPts val="2600"/>
            </a:pPr>
            <a:r>
              <a:rPr lang="tr-TR" sz="2300" b="1" i="0" u="none" strike="noStrike" cap="none" dirty="0" smtClean="0">
                <a:solidFill>
                  <a:srgbClr val="E6272D"/>
                </a:solidFill>
                <a:latin typeface="Calibri"/>
                <a:ea typeface="Calibri"/>
                <a:cs typeface="Calibri"/>
                <a:sym typeface="Calibri"/>
              </a:rPr>
              <a:t>BÖLÜM 13. </a:t>
            </a:r>
            <a:r>
              <a:rPr lang="tr-TR" sz="2300" b="1" dirty="0" smtClean="0">
                <a:solidFill>
                  <a:srgbClr val="E6272D"/>
                </a:solidFill>
                <a:latin typeface="Calibri"/>
                <a:ea typeface="Calibri"/>
                <a:cs typeface="Calibri"/>
                <a:sym typeface="Calibri"/>
              </a:rPr>
              <a:t>SOMA MADEN FACİASI VE HUKUKİ SÜRECİN DEĞERLENDİRİLMESİ </a:t>
            </a:r>
            <a:endParaRPr lang="tr-TR" sz="2300" b="1" i="0" u="none" strike="noStrike" cap="none" dirty="0">
              <a:solidFill>
                <a:srgbClr val="E6272D"/>
              </a:solidFill>
              <a:latin typeface="Calibri"/>
              <a:ea typeface="Calibri"/>
              <a:cs typeface="Calibri"/>
              <a:sym typeface="Calibri"/>
            </a:endParaRPr>
          </a:p>
        </p:txBody>
      </p:sp>
    </p:spTree>
    <p:extLst>
      <p:ext uri="{BB962C8B-B14F-4D97-AF65-F5344CB8AC3E}">
        <p14:creationId xmlns:p14="http://schemas.microsoft.com/office/powerpoint/2010/main" val="228419034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AF95F331-1575-4F08-B801-EECA21E3EEE4}"/>
              </a:ext>
            </a:extLst>
          </p:cNvPr>
          <p:cNvSpPr>
            <a:spLocks noGrp="1"/>
          </p:cNvSpPr>
          <p:nvPr>
            <p:ph type="title"/>
          </p:nvPr>
        </p:nvSpPr>
        <p:spPr/>
        <p:txBody>
          <a:bodyPr/>
          <a:lstStyle/>
          <a:p>
            <a:r>
              <a:rPr lang="tr-TR" dirty="0">
                <a:solidFill>
                  <a:srgbClr val="FFFFFF"/>
                </a:solidFill>
              </a:rPr>
              <a:t>13.3. Soma’daki Maden Sahası Nasıl İşletiliyor?</a:t>
            </a:r>
            <a:endParaRPr lang="tr-TR" dirty="0"/>
          </a:p>
        </p:txBody>
      </p:sp>
      <p:sp>
        <p:nvSpPr>
          <p:cNvPr id="3" name="Metin Yer Tutucusu 2">
            <a:extLst>
              <a:ext uri="{FF2B5EF4-FFF2-40B4-BE49-F238E27FC236}">
                <a16:creationId xmlns:a16="http://schemas.microsoft.com/office/drawing/2014/main" id="{42F47035-1812-4E3E-ACAF-949F5A81D5C8}"/>
              </a:ext>
            </a:extLst>
          </p:cNvPr>
          <p:cNvSpPr>
            <a:spLocks noGrp="1"/>
          </p:cNvSpPr>
          <p:nvPr>
            <p:ph type="body" idx="1"/>
          </p:nvPr>
        </p:nvSpPr>
        <p:spPr/>
        <p:txBody>
          <a:bodyPr/>
          <a:lstStyle/>
          <a:p>
            <a:pPr marL="114300" indent="0">
              <a:buNone/>
            </a:pPr>
            <a:r>
              <a:rPr lang="tr-TR" dirty="0"/>
              <a:t>Havzada üretilen kömürün tamamı hizmet alımı veya </a:t>
            </a:r>
            <a:r>
              <a:rPr lang="tr-TR" dirty="0" err="1"/>
              <a:t>rödovans</a:t>
            </a:r>
            <a:r>
              <a:rPr lang="tr-TR" dirty="0"/>
              <a:t> sözleşmesi gereğince TKİ’ye satılmaktadır. Üretilen kömürün yaklaşık % 60’ı Soma’da kurulu toplam gücü 1034 MW olan termik santralde tüketilirken, kalan kömür sanayi ve ısınma amaçlı olarak kullanılmaktadır.</a:t>
            </a:r>
          </a:p>
        </p:txBody>
      </p:sp>
      <p:pic>
        <p:nvPicPr>
          <p:cNvPr id="5" name="Resim 4">
            <a:extLst>
              <a:ext uri="{FF2B5EF4-FFF2-40B4-BE49-F238E27FC236}">
                <a16:creationId xmlns:a16="http://schemas.microsoft.com/office/drawing/2014/main" id="{AC68BBB7-C26B-45D9-8716-9826A472C329}"/>
              </a:ext>
            </a:extLst>
          </p:cNvPr>
          <p:cNvPicPr>
            <a:picLocks noChangeAspect="1"/>
          </p:cNvPicPr>
          <p:nvPr/>
        </p:nvPicPr>
        <p:blipFill>
          <a:blip r:embed="rId2"/>
          <a:stretch>
            <a:fillRect/>
          </a:stretch>
        </p:blipFill>
        <p:spPr>
          <a:xfrm>
            <a:off x="3157537" y="1965741"/>
            <a:ext cx="5876925" cy="5924550"/>
          </a:xfrm>
          <a:prstGeom prst="rect">
            <a:avLst/>
          </a:prstGeom>
        </p:spPr>
      </p:pic>
      <p:sp>
        <p:nvSpPr>
          <p:cNvPr id="6" name="Google Shape;138;p4"/>
          <p:cNvSpPr txBox="1"/>
          <p:nvPr/>
        </p:nvSpPr>
        <p:spPr>
          <a:xfrm>
            <a:off x="227597" y="53140"/>
            <a:ext cx="9950723" cy="497307"/>
          </a:xfrm>
          <a:prstGeom prst="rect">
            <a:avLst/>
          </a:prstGeom>
          <a:noFill/>
          <a:ln>
            <a:noFill/>
          </a:ln>
        </p:spPr>
        <p:txBody>
          <a:bodyPr spcFirstLastPara="1" wrap="square" lIns="91425" tIns="45700" rIns="91425" bIns="45700" anchor="ctr" anchorCtr="0">
            <a:noAutofit/>
          </a:bodyPr>
          <a:lstStyle/>
          <a:p>
            <a:pPr lvl="0">
              <a:lnSpc>
                <a:spcPct val="90000"/>
              </a:lnSpc>
              <a:buClr>
                <a:srgbClr val="E6272D"/>
              </a:buClr>
              <a:buSzPts val="2600"/>
            </a:pPr>
            <a:r>
              <a:rPr lang="tr-TR" sz="2300" b="1" i="0" u="none" strike="noStrike" cap="none" dirty="0" smtClean="0">
                <a:solidFill>
                  <a:srgbClr val="E6272D"/>
                </a:solidFill>
                <a:latin typeface="Calibri"/>
                <a:ea typeface="Calibri"/>
                <a:cs typeface="Calibri"/>
                <a:sym typeface="Calibri"/>
              </a:rPr>
              <a:t>BÖLÜM 13. </a:t>
            </a:r>
            <a:r>
              <a:rPr lang="tr-TR" sz="2300" b="1" dirty="0" smtClean="0">
                <a:solidFill>
                  <a:srgbClr val="E6272D"/>
                </a:solidFill>
                <a:latin typeface="Calibri"/>
                <a:ea typeface="Calibri"/>
                <a:cs typeface="Calibri"/>
                <a:sym typeface="Calibri"/>
              </a:rPr>
              <a:t>SOMA MADEN FACİASI VE HUKUKİ SÜRECİN DEĞERLENDİRİLMESİ </a:t>
            </a:r>
            <a:endParaRPr lang="tr-TR" sz="2300" b="1" i="0" u="none" strike="noStrike" cap="none" dirty="0">
              <a:solidFill>
                <a:srgbClr val="E6272D"/>
              </a:solidFill>
              <a:latin typeface="Calibri"/>
              <a:ea typeface="Calibri"/>
              <a:cs typeface="Calibri"/>
              <a:sym typeface="Calibri"/>
            </a:endParaRPr>
          </a:p>
        </p:txBody>
      </p:sp>
    </p:spTree>
    <p:extLst>
      <p:ext uri="{BB962C8B-B14F-4D97-AF65-F5344CB8AC3E}">
        <p14:creationId xmlns:p14="http://schemas.microsoft.com/office/powerpoint/2010/main" val="2660788387"/>
      </p:ext>
    </p:extLst>
  </p:cSld>
  <p:clrMapOvr>
    <a:masterClrMapping/>
  </p:clrMapOvr>
</p:sld>
</file>

<file path=ppt/theme/theme1.xml><?xml version="1.0" encoding="utf-8"?>
<a:theme xmlns:a="http://schemas.openxmlformats.org/drawingml/2006/main" name="Office Teması">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214</TotalTime>
  <Words>1837</Words>
  <Application>Microsoft Office PowerPoint</Application>
  <PresentationFormat>Geniş ekran</PresentationFormat>
  <Paragraphs>95</Paragraphs>
  <Slides>24</Slides>
  <Notes>5</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24</vt:i4>
      </vt:variant>
    </vt:vector>
  </HeadingPairs>
  <TitlesOfParts>
    <vt:vector size="28" baseType="lpstr">
      <vt:lpstr>Arial</vt:lpstr>
      <vt:lpstr>Calibri</vt:lpstr>
      <vt:lpstr>Wingdings</vt:lpstr>
      <vt:lpstr>Office Teması</vt:lpstr>
      <vt:lpstr>İŞ SAĞLIĞI VE GÜVENLİĞİ </vt:lpstr>
      <vt:lpstr>Bölüm Hedefleri</vt:lpstr>
      <vt:lpstr>13.1. Soma’da Ne Olmuştu?</vt:lpstr>
      <vt:lpstr>13.2. Soma Neden Önemli?</vt:lpstr>
      <vt:lpstr>13.2. Soma Neden Önemli?</vt:lpstr>
      <vt:lpstr>13.3. Soma’daki Maden Sahası Nasıl İşletiliyor?</vt:lpstr>
      <vt:lpstr>13.3. Soma’daki Maden Sahası Nasıl İşletiliyor?</vt:lpstr>
      <vt:lpstr>13.3. Soma’daki Maden Sahası Nasıl İşletiliyor?</vt:lpstr>
      <vt:lpstr>13.3. Soma’daki Maden Sahası Nasıl İşletiliyor?</vt:lpstr>
      <vt:lpstr>13.4. Kazanın Sebebi Rödevans Sözleşmeleri Olabilir Mi?</vt:lpstr>
      <vt:lpstr>13.5. Üretim Zorlaması Kazaya Sebep Olmuş Olabilir Mi? </vt:lpstr>
      <vt:lpstr>13.5. Üretim Zorlaması Kazaya Sebep Olmuş Olabilir Mi?</vt:lpstr>
      <vt:lpstr>13.5. Üretim Zorlaması Kazaya Sebep Olmuş Olabilir Mi?</vt:lpstr>
      <vt:lpstr>13.5. Üretim Zorlaması Kazaya Sebep Olmuş Olabilir Mi?</vt:lpstr>
      <vt:lpstr>13.6. KKD Niteliksizliği Kazaya Neden Olmuş Olabilir Mi?</vt:lpstr>
      <vt:lpstr>13.6. KKD Niteliksizliği Kazaya Neden Olmuş Olabilir Mi?</vt:lpstr>
      <vt:lpstr>13.7. Yanlış Tarım Politikaları Kazaya Neden Olmuş Olabilir mi?</vt:lpstr>
      <vt:lpstr>13.7. Yanlış Tarım Politikaları Kazaya Neden Olmuş Olabilir mi?</vt:lpstr>
      <vt:lpstr>13.8. Dayıbaşılık Kazaya Neden Olmuş Olabilir Mi?</vt:lpstr>
      <vt:lpstr>13.8. Dayıbaşılık Kazaya Neden Olmuş Olabilir Mi?</vt:lpstr>
      <vt:lpstr>13.9. Meclis Araştırma Komisyonu Raporundan</vt:lpstr>
      <vt:lpstr>13.9. Meclis Araştırma Komisyonu Raporundan</vt:lpstr>
      <vt:lpstr>13.10. Bilirkişi Raporundan</vt:lpstr>
      <vt:lpstr>Bölüm Özeti</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İŞ SAĞLIĞI VE GÜVENLİĞİ</dc:title>
  <dc:creator>HBV</dc:creator>
  <cp:lastModifiedBy>Öznur BABAYİĞİT</cp:lastModifiedBy>
  <cp:revision>18</cp:revision>
  <dcterms:created xsi:type="dcterms:W3CDTF">2021-12-24T13:00:06Z</dcterms:created>
  <dcterms:modified xsi:type="dcterms:W3CDTF">2026-07-23T11:44:51Z</dcterms:modified>
</cp:coreProperties>
</file>