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6" roundtripDataSignature="AMtx7mha4pZP2OwImTq8/HcUQGPpLhR8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93" autoAdjust="0"/>
    <p:restoredTop sz="94660"/>
  </p:normalViewPr>
  <p:slideViewPr>
    <p:cSldViewPr snapToGrid="0">
      <p:cViewPr varScale="1">
        <p:scale>
          <a:sx n="104" d="100"/>
          <a:sy n="104" d="100"/>
        </p:scale>
        <p:origin x="1062"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96c021c27f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g396c021c27f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8" name="Google Shape;19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96c021c27f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396c021c27f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2" name="Google Shape;10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96c021c27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g396c021c27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96c021c27f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g396c021c27f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96c021c27f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g396c021c27f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96c021c27f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g396c021c27f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9" name="Google Shape;299;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396c021c27f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g396c021c27f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9" name="Google Shape;10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96c021c27f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g396c021c27f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396c021c27f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g396c021c27f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1" name="Google Shape;371;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96c021c27f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96c021c27f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6" name="Google Shape;40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0" name="Google Shape;42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96c021c27f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8" name="Google Shape;118;g396c021c27f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6" name="Google Shape;446;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4" name="Google Shape;454;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8" name="Google Shape;468;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6" name="Google Shape;476;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3" name="Google Shape;483;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1" name="Google Shape;491;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9" name="Google Shape;499;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4" name="Google Shape;514;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6" name="Google Shape;12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1" name="Google Shape;52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8" name="Google Shape;52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96c021c27f_0_1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5" name="Google Shape;135;g396c021c27f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96c021c27f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96c021c27f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0"/>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0"/>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20"/>
        <p:cNvGrpSpPr/>
        <p:nvPr/>
      </p:nvGrpSpPr>
      <p:grpSpPr>
        <a:xfrm>
          <a:off x="0" y="0"/>
          <a:ext cx="0" cy="0"/>
          <a:chOff x="0" y="0"/>
          <a:chExt cx="0" cy="0"/>
        </a:xfrm>
      </p:grpSpPr>
      <p:pic>
        <p:nvPicPr>
          <p:cNvPr id="21" name="Google Shape;21;p1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22" name="Google Shape;22;p1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23" name="Google Shape;23;p1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 name="Google Shape;24;p1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25" name="Google Shape;25;p1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 name="Google Shape;26;p1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27" name="Google Shape;27;p1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1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29" name="Google Shape;29;p1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30"/>
        <p:cNvGrpSpPr/>
        <p:nvPr/>
      </p:nvGrpSpPr>
      <p:grpSpPr>
        <a:xfrm>
          <a:off x="0" y="0"/>
          <a:ext cx="0" cy="0"/>
          <a:chOff x="0" y="0"/>
          <a:chExt cx="0" cy="0"/>
        </a:xfrm>
      </p:grpSpPr>
      <p:pic>
        <p:nvPicPr>
          <p:cNvPr id="31" name="Google Shape;31;p1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32" name="Google Shape;32;p1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33" name="Google Shape;33;p1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34" name="Google Shape;34;p1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35" name="Google Shape;35;p1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36" name="Google Shape;36;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41"/>
        <p:cNvGrpSpPr/>
        <p:nvPr/>
      </p:nvGrpSpPr>
      <p:grpSpPr>
        <a:xfrm>
          <a:off x="0" y="0"/>
          <a:ext cx="0" cy="0"/>
          <a:chOff x="0" y="0"/>
          <a:chExt cx="0" cy="0"/>
        </a:xfrm>
      </p:grpSpPr>
      <p:pic>
        <p:nvPicPr>
          <p:cNvPr id="42" name="Google Shape;42;p1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43" name="Google Shape;43;p1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44" name="Google Shape;44;p1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 name="Google Shape;45;p1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46" name="Google Shape;46;p1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 name="Google Shape;47;p1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48" name="Google Shape;48;p1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49" name="Google Shape;49;p1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50"/>
        <p:cNvGrpSpPr/>
        <p:nvPr/>
      </p:nvGrpSpPr>
      <p:grpSpPr>
        <a:xfrm>
          <a:off x="0" y="0"/>
          <a:ext cx="0" cy="0"/>
          <a:chOff x="0" y="0"/>
          <a:chExt cx="0" cy="0"/>
        </a:xfrm>
      </p:grpSpPr>
      <p:sp>
        <p:nvSpPr>
          <p:cNvPr id="51" name="Google Shape;51;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 name="Google Shape;5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pic>
        <p:nvPicPr>
          <p:cNvPr id="55" name="Google Shape;55;p1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56" name="Google Shape;56;p1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57" name="Google Shape;57;p1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58" name="Google Shape;58;p1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59" name="Google Shape;59;p1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60"/>
        <p:cNvGrpSpPr/>
        <p:nvPr/>
      </p:nvGrpSpPr>
      <p:grpSpPr>
        <a:xfrm>
          <a:off x="0" y="0"/>
          <a:ext cx="0" cy="0"/>
          <a:chOff x="0" y="0"/>
          <a:chExt cx="0" cy="0"/>
        </a:xfrm>
      </p:grpSpPr>
      <p:pic>
        <p:nvPicPr>
          <p:cNvPr id="61" name="Google Shape;61;p1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62" name="Google Shape;62;p1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63" name="Google Shape;63;p1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64" name="Google Shape;64;p1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65" name="Google Shape;65;p1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66" name="Google Shape;66;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72"/>
        <p:cNvGrpSpPr/>
        <p:nvPr/>
      </p:nvGrpSpPr>
      <p:grpSpPr>
        <a:xfrm>
          <a:off x="0" y="0"/>
          <a:ext cx="0" cy="0"/>
          <a:chOff x="0" y="0"/>
          <a:chExt cx="0" cy="0"/>
        </a:xfrm>
      </p:grpSpPr>
      <p:pic>
        <p:nvPicPr>
          <p:cNvPr id="73" name="Google Shape;73;p1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74" name="Google Shape;74;p1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75" name="Google Shape;75;p1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76" name="Google Shape;76;p1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77" name="Google Shape;77;p1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78" name="Google Shape;78;p1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86"/>
        <p:cNvGrpSpPr/>
        <p:nvPr/>
      </p:nvGrpSpPr>
      <p:grpSpPr>
        <a:xfrm>
          <a:off x="0" y="0"/>
          <a:ext cx="0" cy="0"/>
          <a:chOff x="0" y="0"/>
          <a:chExt cx="0" cy="0"/>
        </a:xfrm>
      </p:grpSpPr>
      <p:pic>
        <p:nvPicPr>
          <p:cNvPr id="87" name="Google Shape;87;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8" name="Google Shape;88;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9" name="Google Shape;89;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90" name="Google Shape;90;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91" name="Google Shape;91;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92" name="Google Shape;9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txBox="1">
            <a:spLocks noGrp="1"/>
          </p:cNvSpPr>
          <p:nvPr>
            <p:ph type="ctrTitle"/>
          </p:nvPr>
        </p:nvSpPr>
        <p:spPr>
          <a:xfrm>
            <a:off x="4932947" y="3092837"/>
            <a:ext cx="72591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14.2. Soma’da Nasıl Kömür Üretiliyor?</a:t>
            </a:r>
            <a:endParaRPr/>
          </a:p>
        </p:txBody>
      </p:sp>
      <p:sp>
        <p:nvSpPr>
          <p:cNvPr id="171" name="Google Shape;171;p23"/>
          <p:cNvSpPr txBox="1"/>
          <p:nvPr/>
        </p:nvSpPr>
        <p:spPr>
          <a:xfrm>
            <a:off x="951861" y="1391497"/>
            <a:ext cx="10340700" cy="20319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dk1"/>
                </a:solidFill>
                <a:latin typeface="Calibri"/>
                <a:ea typeface="Calibri"/>
                <a:cs typeface="Calibri"/>
                <a:sym typeface="Calibri"/>
              </a:rPr>
              <a:t>Kara tumba, bir tür göçertme tekniğiyle üretim yapılması modelidir. Diğer bir adı da kör ayak sistemidir. Bu üretim modelinde madene, tek bir girişten girilir ve çıkılır. Kömür damarına bir baca açıldıktan sonra kömür, patlatarak göçertme yöntemiyle elde edilmektedir. Eğer çalışma alanıyla tünel girişi arasındaki bölgede bir göçük oluşursa, işçinin kurtulma şansı en aza inmektedir.</a:t>
            </a:r>
            <a:endParaRPr/>
          </a:p>
        </p:txBody>
      </p:sp>
      <p:sp>
        <p:nvSpPr>
          <p:cNvPr id="172" name="Google Shape;172;p23"/>
          <p:cNvSpPr txBox="1"/>
          <p:nvPr/>
        </p:nvSpPr>
        <p:spPr>
          <a:xfrm>
            <a:off x="951861" y="3592847"/>
            <a:ext cx="10340700" cy="27705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Sistemde hava da aynı girişten girer ve tüneli dolaştıktan sonra aynı yerden çıkar. Bu nedenle de Madencilik Yönetmeliği'ne aykırı olduğu için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gelişmiş ülkeler artık kara tumbayı terk etmiş durumdadır. </a:t>
            </a:r>
            <a:endParaRPr sz="2400" dirty="0">
              <a:solidFill>
                <a:schemeClr val="dk1"/>
              </a:solidFill>
              <a:latin typeface="Calibri"/>
              <a:ea typeface="Calibri"/>
              <a:cs typeface="Calibri"/>
              <a:sym typeface="Calibri"/>
            </a:endParaRPr>
          </a:p>
          <a:p>
            <a:pPr marL="0" lvl="0" indent="0" rtl="0">
              <a:spcBef>
                <a:spcPts val="0"/>
              </a:spcBef>
              <a:spcAft>
                <a:spcPts val="0"/>
              </a:spcAft>
              <a:buNone/>
            </a:pPr>
            <a:r>
              <a:rPr lang="tr-TR" sz="2400" dirty="0">
                <a:solidFill>
                  <a:schemeClr val="dk1"/>
                </a:solidFill>
                <a:latin typeface="Calibri"/>
                <a:ea typeface="Calibri"/>
                <a:cs typeface="Calibri"/>
                <a:sym typeface="Calibri"/>
              </a:rPr>
              <a:t>Soma Kömürleri İşletmesi </a:t>
            </a:r>
            <a:r>
              <a:rPr lang="tr-TR" sz="2400" dirty="0" err="1">
                <a:solidFill>
                  <a:schemeClr val="dk1"/>
                </a:solidFill>
                <a:latin typeface="Calibri"/>
                <a:ea typeface="Calibri"/>
                <a:cs typeface="Calibri"/>
                <a:sym typeface="Calibri"/>
              </a:rPr>
              <a:t>Eynez</a:t>
            </a:r>
            <a:r>
              <a:rPr lang="tr-TR" sz="2400" dirty="0">
                <a:solidFill>
                  <a:schemeClr val="dk1"/>
                </a:solidFill>
                <a:latin typeface="Calibri"/>
                <a:ea typeface="Calibri"/>
                <a:cs typeface="Calibri"/>
                <a:sym typeface="Calibri"/>
              </a:rPr>
              <a:t> Kömür Sahası’nın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ruhsat sınırına yakın olan kömürlerin üretiminin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Kara Tumba üretim yöntemiyle yapıldığı imalat planlarından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ve hak edişlerde verilen planlarda görülmektedir.</a:t>
            </a:r>
            <a:endParaRPr dirty="0">
              <a:solidFill>
                <a:schemeClr val="dk1"/>
              </a:solidFill>
            </a:endParaRPr>
          </a:p>
        </p:txBody>
      </p:sp>
      <p:pic>
        <p:nvPicPr>
          <p:cNvPr id="173" name="Google Shape;173;p23" title="Ekran görüntüsü 2026-04-01 115729-Photoroom.png"/>
          <p:cNvPicPr preferRelativeResize="0"/>
          <p:nvPr/>
        </p:nvPicPr>
        <p:blipFill>
          <a:blip r:embed="rId3">
            <a:alphaModFix/>
          </a:blip>
          <a:stretch>
            <a:fillRect/>
          </a:stretch>
        </p:blipFill>
        <p:spPr>
          <a:xfrm>
            <a:off x="8173783" y="3614070"/>
            <a:ext cx="4078025" cy="4057976"/>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396c021c27f_0_28"/>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14.2. Soma’da Nasıl Kömür Üretiliyor?</a:t>
            </a:r>
            <a:endParaRPr/>
          </a:p>
        </p:txBody>
      </p:sp>
      <p:sp>
        <p:nvSpPr>
          <p:cNvPr id="179" name="Google Shape;179;g396c021c27f_0_28"/>
          <p:cNvSpPr txBox="1"/>
          <p:nvPr/>
        </p:nvSpPr>
        <p:spPr>
          <a:xfrm>
            <a:off x="961097" y="1476207"/>
            <a:ext cx="10340700" cy="1293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b="1" dirty="0">
                <a:solidFill>
                  <a:schemeClr val="dk1"/>
                </a:solidFill>
                <a:latin typeface="Calibri"/>
                <a:ea typeface="Calibri"/>
                <a:cs typeface="Calibri"/>
                <a:sym typeface="Calibri"/>
              </a:rPr>
              <a:t>Bir önceki sayfadaki bulgular havalandırma defterinin ocak içinde hava ölçümü yapılmadan, rastgele doldurulmuş olduğu, ölçüm sonuçlarının gerçek ölçüm sonuçları olmadığı kanaatini oluşturmaktadır.</a:t>
            </a:r>
            <a:endParaRPr dirty="0"/>
          </a:p>
        </p:txBody>
      </p:sp>
      <p:sp>
        <p:nvSpPr>
          <p:cNvPr id="180" name="Google Shape;180;g396c021c27f_0_28"/>
          <p:cNvSpPr txBox="1"/>
          <p:nvPr/>
        </p:nvSpPr>
        <p:spPr>
          <a:xfrm>
            <a:off x="1145825" y="3860700"/>
            <a:ext cx="10340700" cy="400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a:solidFill>
                <a:schemeClr val="dk1"/>
              </a:solidFill>
            </a:endParaRPr>
          </a:p>
        </p:txBody>
      </p:sp>
      <p:pic>
        <p:nvPicPr>
          <p:cNvPr id="181" name="Google Shape;181;g396c021c27f_0_28" title="Ekran görüntüsü 2026-04-01 110633-Photoroom.png"/>
          <p:cNvPicPr preferRelativeResize="0"/>
          <p:nvPr/>
        </p:nvPicPr>
        <p:blipFill>
          <a:blip r:embed="rId3">
            <a:alphaModFix/>
          </a:blip>
          <a:stretch>
            <a:fillRect/>
          </a:stretch>
        </p:blipFill>
        <p:spPr>
          <a:xfrm>
            <a:off x="8123950" y="2675250"/>
            <a:ext cx="4068051" cy="4182749"/>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14.3. Üretim Zorlaması Bilirkişi Raporunun Önemli Tespiti</a:t>
            </a:r>
            <a:endParaRPr/>
          </a:p>
        </p:txBody>
      </p:sp>
      <p:sp>
        <p:nvSpPr>
          <p:cNvPr id="187" name="Google Shape;187;p24"/>
          <p:cNvSpPr txBox="1"/>
          <p:nvPr/>
        </p:nvSpPr>
        <p:spPr>
          <a:xfrm>
            <a:off x="959550" y="1437778"/>
            <a:ext cx="10363200" cy="372406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Soma Kömürleri İşletmesi’ne ait 2013 ve 2014 yılları </a:t>
            </a:r>
            <a:r>
              <a:rPr lang="tr-TR" sz="2400" dirty="0" err="1">
                <a:solidFill>
                  <a:schemeClr val="dk1"/>
                </a:solidFill>
                <a:latin typeface="Calibri"/>
                <a:ea typeface="Calibri"/>
                <a:cs typeface="Calibri"/>
                <a:sym typeface="Calibri"/>
              </a:rPr>
              <a:t>Termin</a:t>
            </a:r>
            <a:r>
              <a:rPr lang="tr-TR" sz="2400" dirty="0">
                <a:solidFill>
                  <a:schemeClr val="dk1"/>
                </a:solidFill>
                <a:latin typeface="Calibri"/>
                <a:ea typeface="Calibri"/>
                <a:cs typeface="Calibri"/>
                <a:sym typeface="Calibri"/>
              </a:rPr>
              <a:t> Takip Kayıtları incelendiğinde, (Şekil 2.5 ve Şekil 2.6) aylar ve yıllar bazında programlanan üretimden 2-2,5 kat fazla üretim yapıldığı anlaşılmaktadır (2013 yılı için Programlanan üretim: 1.500.000 ton, Fiili üretim: 3.566.456 ton</a:t>
            </a:r>
            <a:r>
              <a:rPr lang="tr-TR" sz="2400" dirty="0" smtClean="0">
                <a:solidFill>
                  <a:schemeClr val="dk1"/>
                </a:solidFill>
                <a:latin typeface="Calibri"/>
                <a:ea typeface="Calibri"/>
                <a:cs typeface="Calibri"/>
                <a:sym typeface="Calibri"/>
              </a:rPr>
              <a:t>).</a:t>
            </a:r>
          </a:p>
          <a:p>
            <a:pPr marL="0" lvl="0" indent="0" algn="just" rtl="0">
              <a:spcBef>
                <a:spcPts val="0"/>
              </a:spcBef>
              <a:spcAft>
                <a:spcPts val="0"/>
              </a:spcAft>
              <a:buNone/>
            </a:pPr>
            <a:endParaRPr dirty="0">
              <a:solidFill>
                <a:schemeClr val="dk1"/>
              </a:solidFill>
            </a:endParaRPr>
          </a:p>
          <a:p>
            <a:pPr marL="0" lvl="0" indent="0" rtl="0">
              <a:spcBef>
                <a:spcPts val="0"/>
              </a:spcBef>
              <a:spcAft>
                <a:spcPts val="0"/>
              </a:spcAft>
              <a:buNone/>
            </a:pPr>
            <a:r>
              <a:rPr lang="tr-TR" sz="2400" dirty="0">
                <a:solidFill>
                  <a:schemeClr val="dk1"/>
                </a:solidFill>
                <a:latin typeface="Calibri"/>
                <a:ea typeface="Calibri"/>
                <a:cs typeface="Calibri"/>
                <a:sym typeface="Calibri"/>
              </a:rPr>
              <a:t>Bu sonuçlar işletmede "Üretim </a:t>
            </a:r>
            <a:r>
              <a:rPr lang="tr-TR" sz="2400" dirty="0" err="1">
                <a:solidFill>
                  <a:schemeClr val="dk1"/>
                </a:solidFill>
                <a:latin typeface="Calibri"/>
                <a:ea typeface="Calibri"/>
                <a:cs typeface="Calibri"/>
                <a:sym typeface="Calibri"/>
              </a:rPr>
              <a:t>Zorlaması"nın</a:t>
            </a:r>
            <a:r>
              <a:rPr lang="tr-TR" sz="2400" dirty="0">
                <a:solidFill>
                  <a:schemeClr val="dk1"/>
                </a:solidFill>
                <a:latin typeface="Calibri"/>
                <a:ea typeface="Calibri"/>
                <a:cs typeface="Calibri"/>
                <a:sym typeface="Calibri"/>
              </a:rPr>
              <a:t> olduğunu ve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işçilerin ifadelerinde belirttiği fazla çalışmaya zorlandıkları </a:t>
            </a: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savını doğrulamaktadır</a:t>
            </a:r>
            <a:r>
              <a:rPr lang="tr-TR" sz="2400" dirty="0">
                <a:solidFill>
                  <a:schemeClr val="dk1"/>
                </a:solidFill>
                <a:latin typeface="Calibri"/>
                <a:ea typeface="Calibri"/>
                <a:cs typeface="Calibri"/>
                <a:sym typeface="Calibri"/>
              </a:rPr>
              <a:t>. Üretim zorlaması beraberinde </a:t>
            </a: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alınması gereken </a:t>
            </a:r>
            <a:r>
              <a:rPr lang="tr-TR" sz="2400" dirty="0">
                <a:solidFill>
                  <a:schemeClr val="dk1"/>
                </a:solidFill>
                <a:latin typeface="Calibri"/>
                <a:ea typeface="Calibri"/>
                <a:cs typeface="Calibri"/>
                <a:sym typeface="Calibri"/>
              </a:rPr>
              <a:t>tedbirlerin alınmamasına ve tehlikeli </a:t>
            </a: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çalışma </a:t>
            </a:r>
            <a:r>
              <a:rPr lang="tr-TR" sz="2400" dirty="0">
                <a:solidFill>
                  <a:schemeClr val="dk1"/>
                </a:solidFill>
                <a:latin typeface="Calibri"/>
                <a:ea typeface="Calibri"/>
                <a:cs typeface="Calibri"/>
                <a:sym typeface="Calibri"/>
              </a:rPr>
              <a:t>koşullarının </a:t>
            </a:r>
            <a:r>
              <a:rPr lang="tr-TR" sz="2400" dirty="0" smtClean="0">
                <a:solidFill>
                  <a:schemeClr val="dk1"/>
                </a:solidFill>
                <a:latin typeface="Calibri"/>
                <a:ea typeface="Calibri"/>
                <a:cs typeface="Calibri"/>
                <a:sym typeface="Calibri"/>
              </a:rPr>
              <a:t>oluşmasına </a:t>
            </a:r>
            <a:r>
              <a:rPr lang="tr-TR" sz="2400" dirty="0">
                <a:solidFill>
                  <a:schemeClr val="dk1"/>
                </a:solidFill>
                <a:latin typeface="Calibri"/>
                <a:ea typeface="Calibri"/>
                <a:cs typeface="Calibri"/>
                <a:sym typeface="Calibri"/>
              </a:rPr>
              <a:t>yol açmıştır.</a:t>
            </a:r>
            <a:endParaRPr dirty="0">
              <a:solidFill>
                <a:schemeClr val="dk1"/>
              </a:solidFill>
            </a:endParaRPr>
          </a:p>
        </p:txBody>
      </p:sp>
      <p:pic>
        <p:nvPicPr>
          <p:cNvPr id="188" name="Google Shape;188;p24" title="Ekran görüntüsü 2026-04-01 110751-Photoroom.png"/>
          <p:cNvPicPr preferRelativeResize="0"/>
          <p:nvPr/>
        </p:nvPicPr>
        <p:blipFill rotWithShape="1">
          <a:blip r:embed="rId3">
            <a:alphaModFix/>
          </a:blip>
          <a:srcRect l="28795" t="22502"/>
          <a:stretch/>
        </p:blipFill>
        <p:spPr>
          <a:xfrm>
            <a:off x="9031700" y="3362036"/>
            <a:ext cx="3160300" cy="3495964"/>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14.4. Sensörlerin Yetersizliği Bilirkişi Raporunda</a:t>
            </a:r>
            <a:endParaRPr/>
          </a:p>
        </p:txBody>
      </p:sp>
      <p:sp>
        <p:nvSpPr>
          <p:cNvPr id="194" name="Google Shape;194;p25"/>
          <p:cNvSpPr txBox="1"/>
          <p:nvPr/>
        </p:nvSpPr>
        <p:spPr>
          <a:xfrm>
            <a:off x="961564" y="1387518"/>
            <a:ext cx="10250400" cy="461661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Bunun yanında, anormal sonuçlar verdiği açıkça belli olan pek çok CO </a:t>
            </a:r>
            <a:r>
              <a:rPr lang="tr-TR" sz="2400" dirty="0" err="1">
                <a:solidFill>
                  <a:schemeClr val="dk1"/>
                </a:solidFill>
                <a:latin typeface="Calibri"/>
                <a:ea typeface="Calibri"/>
                <a:cs typeface="Calibri"/>
                <a:sym typeface="Calibri"/>
              </a:rPr>
              <a:t>Sensörü’nün</a:t>
            </a:r>
            <a:r>
              <a:rPr lang="tr-TR" sz="2400" dirty="0">
                <a:solidFill>
                  <a:schemeClr val="dk1"/>
                </a:solidFill>
                <a:latin typeface="Calibri"/>
                <a:ea typeface="Calibri"/>
                <a:cs typeface="Calibri"/>
                <a:sym typeface="Calibri"/>
              </a:rPr>
              <a:t> bakıma alınmaması, kalibrasyonunun yapılmaması, kayıtlardaki çok uzun süreler aynı CO </a:t>
            </a:r>
            <a:r>
              <a:rPr lang="tr-TR" sz="2400" dirty="0" err="1">
                <a:solidFill>
                  <a:schemeClr val="dk1"/>
                </a:solidFill>
                <a:latin typeface="Calibri"/>
                <a:ea typeface="Calibri"/>
                <a:cs typeface="Calibri"/>
                <a:sym typeface="Calibri"/>
              </a:rPr>
              <a:t>Değerleri’ni</a:t>
            </a:r>
            <a:r>
              <a:rPr lang="tr-TR" sz="2400" dirty="0">
                <a:solidFill>
                  <a:schemeClr val="dk1"/>
                </a:solidFill>
                <a:latin typeface="Calibri"/>
                <a:ea typeface="Calibri"/>
                <a:cs typeface="Calibri"/>
                <a:sym typeface="Calibri"/>
              </a:rPr>
              <a:t> göstermesi (tam sayı ve virgülden sonra 3 basamak aynı rakamlar) işletme yetkililerinde herhangi bir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önlem almaya yönelik eylem ihtiyacı oluşturmamıştır</a:t>
            </a:r>
            <a:r>
              <a:rPr lang="tr-TR" sz="2400" dirty="0" smtClean="0">
                <a:solidFill>
                  <a:schemeClr val="dk1"/>
                </a:solidFill>
                <a:latin typeface="Calibri"/>
                <a:ea typeface="Calibri"/>
                <a:cs typeface="Calibri"/>
                <a:sym typeface="Calibri"/>
              </a:rPr>
              <a:t>.</a:t>
            </a:r>
          </a:p>
          <a:p>
            <a:pPr marL="0" lvl="0" indent="0" algn="just" rtl="0">
              <a:spcBef>
                <a:spcPts val="0"/>
              </a:spcBef>
              <a:spcAft>
                <a:spcPts val="0"/>
              </a:spcAft>
              <a:buNone/>
            </a:pPr>
            <a:endParaRPr lang="tr-TR" sz="2400" dirty="0" smtClean="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smtClean="0">
                <a:solidFill>
                  <a:schemeClr val="dk1"/>
                </a:solidFill>
                <a:latin typeface="Calibri"/>
                <a:ea typeface="Calibri"/>
                <a:cs typeface="Calibri"/>
                <a:sym typeface="Calibri"/>
              </a:rPr>
              <a:t>Bu </a:t>
            </a:r>
            <a:r>
              <a:rPr lang="tr-TR" sz="2400" dirty="0">
                <a:solidFill>
                  <a:schemeClr val="dk1"/>
                </a:solidFill>
                <a:latin typeface="Calibri"/>
                <a:ea typeface="Calibri"/>
                <a:cs typeface="Calibri"/>
                <a:sym typeface="Calibri"/>
              </a:rPr>
              <a:t>tarihten sonra, sınır değerler aşıldığı ve olay gününe </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kadar artarak devam eden ocak sıcaklıkları kayıt edildiği için,</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 mutlaka tüm dikkat buraya verilmeli, </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err="1">
                <a:solidFill>
                  <a:schemeClr val="dk1"/>
                </a:solidFill>
                <a:latin typeface="Calibri"/>
                <a:ea typeface="Calibri"/>
                <a:cs typeface="Calibri"/>
                <a:sym typeface="Calibri"/>
              </a:rPr>
              <a:t>sensör</a:t>
            </a:r>
            <a:r>
              <a:rPr lang="tr-TR" sz="2400" dirty="0">
                <a:solidFill>
                  <a:schemeClr val="dk1"/>
                </a:solidFill>
                <a:latin typeface="Calibri"/>
                <a:ea typeface="Calibri"/>
                <a:cs typeface="Calibri"/>
                <a:sym typeface="Calibri"/>
              </a:rPr>
              <a:t> kontrol edilmeli, sıcaklık artışının nedeni </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araştırılmalıydı. Ancak, şirket teknik elemanlarının </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bu durumu da göz ardı ettikleri saptanmıştır.</a:t>
            </a:r>
            <a:endParaRPr dirty="0">
              <a:solidFill>
                <a:schemeClr val="dk1"/>
              </a:solidFill>
            </a:endParaRPr>
          </a:p>
        </p:txBody>
      </p:sp>
      <p:pic>
        <p:nvPicPr>
          <p:cNvPr id="195" name="Google Shape;195;p25" title="Ekran görüntüsü 2026-04-01 111057-Photoroom.png"/>
          <p:cNvPicPr preferRelativeResize="0"/>
          <p:nvPr/>
        </p:nvPicPr>
        <p:blipFill>
          <a:blip r:embed="rId3">
            <a:alphaModFix/>
          </a:blip>
          <a:stretch>
            <a:fillRect/>
          </a:stretch>
        </p:blipFill>
        <p:spPr>
          <a:xfrm>
            <a:off x="8676731" y="3371273"/>
            <a:ext cx="3515270" cy="3486727"/>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14.5. Bilirkişi Raporundan Olay Anında Yaşananlar</a:t>
            </a:r>
            <a:endParaRPr/>
          </a:p>
        </p:txBody>
      </p:sp>
      <p:sp>
        <p:nvSpPr>
          <p:cNvPr id="201" name="Google Shape;201;p26"/>
          <p:cNvSpPr txBox="1"/>
          <p:nvPr/>
        </p:nvSpPr>
        <p:spPr>
          <a:xfrm>
            <a:off x="923636" y="1439650"/>
            <a:ext cx="10363200" cy="38790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Olayın meydana geldiği anda olay yerinde olan tanık ifadeleri olayın aydınlatılması için önem kazanmaktadır. Tanık olarak dinlenen Yusuf Koçhan, ifadesinde, olay günü, U3 trafosunun olduğu yerde tahkimat onardıklarını, olay meydana gelmezden 10-15 dakika önce, bantçıların amiri Erkan isimli şefin, bandın yüksek olmasından dolayı bandı aşağı düşürmek ve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daha rahat çalışmasını sağlamak için emniyetçiler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olmadan denetimsiz bir şekilde dinamit attıklarını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ifade etmiştir. Dinamit atıldığı anda beyaz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bir dumanın çıktığını, o anda elektriklerin kesildiğini</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 ifadesinde belirtmektedir.</a:t>
            </a:r>
            <a:endParaRPr dirty="0">
              <a:solidFill>
                <a:schemeClr val="dk1"/>
              </a:solidFill>
            </a:endParaRPr>
          </a:p>
        </p:txBody>
      </p:sp>
      <p:pic>
        <p:nvPicPr>
          <p:cNvPr id="202" name="Google Shape;202;p26" title="Ekran görüntüsü 2026-04-01 111317-Photoroom.png"/>
          <p:cNvPicPr preferRelativeResize="0"/>
          <p:nvPr/>
        </p:nvPicPr>
        <p:blipFill>
          <a:blip r:embed="rId3">
            <a:alphaModFix/>
          </a:blip>
          <a:stretch>
            <a:fillRect/>
          </a:stretch>
        </p:blipFill>
        <p:spPr>
          <a:xfrm>
            <a:off x="7586775" y="3379150"/>
            <a:ext cx="4605224" cy="3478849"/>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96c021c27f_0_100"/>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14.5. Bilirkişi Raporundan Olay Anında Yaşananlar</a:t>
            </a:r>
            <a:endParaRPr/>
          </a:p>
        </p:txBody>
      </p:sp>
      <p:pic>
        <p:nvPicPr>
          <p:cNvPr id="208" name="Google Shape;208;g396c021c27f_0_100"/>
          <p:cNvPicPr preferRelativeResize="0"/>
          <p:nvPr/>
        </p:nvPicPr>
        <p:blipFill rotWithShape="1">
          <a:blip r:embed="rId3">
            <a:alphaModFix/>
          </a:blip>
          <a:srcRect/>
          <a:stretch/>
        </p:blipFill>
        <p:spPr>
          <a:xfrm>
            <a:off x="95875" y="341745"/>
            <a:ext cx="12373215" cy="6801368"/>
          </a:xfrm>
          <a:prstGeom prst="rect">
            <a:avLst/>
          </a:prstGeom>
          <a:noFill/>
          <a:ln>
            <a:noFill/>
          </a:ln>
        </p:spPr>
      </p:pic>
      <p:sp>
        <p:nvSpPr>
          <p:cNvPr id="209" name="Google Shape;209;g396c021c27f_0_100"/>
          <p:cNvSpPr txBox="1"/>
          <p:nvPr/>
        </p:nvSpPr>
        <p:spPr>
          <a:xfrm>
            <a:off x="2238526" y="2387259"/>
            <a:ext cx="7838345" cy="323162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1800" dirty="0">
                <a:solidFill>
                  <a:schemeClr val="bg1"/>
                </a:solidFill>
                <a:latin typeface="Calibri"/>
                <a:ea typeface="Calibri"/>
                <a:cs typeface="Calibri"/>
                <a:sym typeface="Calibri"/>
              </a:rPr>
              <a:t>Patlatma 3. Bandın kuyruğunda (Şekil 4.14 TARAMA) yapıldığı için ilk olarak bandın altından beyaz duman çıktığını belirten tanık, bu dumanın çok yoğun olduğunu, hiçbir şeyin seçilmediğini, 1-2 dakika içerisinde tavanda yangın çıktığını beyan etmiş, tavanda bulunan </a:t>
            </a:r>
            <a:r>
              <a:rPr lang="tr-TR" sz="1800" dirty="0" err="1">
                <a:solidFill>
                  <a:schemeClr val="bg1"/>
                </a:solidFill>
                <a:latin typeface="Calibri"/>
                <a:ea typeface="Calibri"/>
                <a:cs typeface="Calibri"/>
                <a:sym typeface="Calibri"/>
              </a:rPr>
              <a:t>tahkimatların</a:t>
            </a:r>
            <a:r>
              <a:rPr lang="tr-TR" sz="1800" dirty="0">
                <a:solidFill>
                  <a:schemeClr val="bg1"/>
                </a:solidFill>
                <a:latin typeface="Calibri"/>
                <a:ea typeface="Calibri"/>
                <a:cs typeface="Calibri"/>
                <a:sym typeface="Calibri"/>
              </a:rPr>
              <a:t> yanmaya başladığını ifade etmiştir. Yangın çıkınca, yangından kaynaklanan dumanın S panosuna doğru gittiğini açıklamıştır. Beyanların tümünde yangına su ile müdahale edildiği belirtilmektedir. Bilirkişi heyetimizce gerçekleştirilen ilk keşifte, soğutma çalışmaları için tavana su tutulduğu tespit edilmiştir. Aynı tanık ifadesinin devamında U3 trafosunun bulunduğu bölgenin tavanının sıcak olduğunu, bunu bildirdiklerini, yangından önce kömürün yanmasını sağlayan havanın gelmesini engellemek amacıyla fan bezi ile perde çekildiğini beyan etmiştir.</a:t>
            </a:r>
            <a:endParaRPr sz="1800" dirty="0">
              <a:solidFill>
                <a:schemeClr val="bg1"/>
              </a:solidFill>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14.6. Bilirkişi Raporunda Olayın Nedeni</a:t>
            </a:r>
            <a:endParaRPr/>
          </a:p>
        </p:txBody>
      </p:sp>
      <p:sp>
        <p:nvSpPr>
          <p:cNvPr id="215" name="Google Shape;215;p27"/>
          <p:cNvSpPr txBox="1"/>
          <p:nvPr/>
        </p:nvSpPr>
        <p:spPr>
          <a:xfrm>
            <a:off x="958468" y="1337294"/>
            <a:ext cx="9979500" cy="2247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dk1"/>
                </a:solidFill>
                <a:latin typeface="Calibri"/>
                <a:ea typeface="Calibri"/>
                <a:cs typeface="Calibri"/>
                <a:sym typeface="Calibri"/>
              </a:rPr>
              <a:t>Diğer tanık Tanju Karadağ, yaklaşık 3 ay önce U3 bölgesinde göçük olduğunu duyduğunu, olay yerini gördüğünü, 12-13 kasa (75 cm aralıklarla döşenmiş TH çelik tahkimat) göçtüğünü, 2 gün uğraştıklarını, kül basılmadığını, emniyetçilerin ellerinde bulunan sensörlerden ara sıra sesli uyarı duyduğunu beyan etmiştir.</a:t>
            </a:r>
            <a:endParaRPr>
              <a:solidFill>
                <a:schemeClr val="dk1"/>
              </a:solidFill>
            </a:endParaRPr>
          </a:p>
          <a:p>
            <a:pPr marL="0" lvl="0" indent="0" algn="just" rtl="0">
              <a:spcBef>
                <a:spcPts val="0"/>
              </a:spcBef>
              <a:spcAft>
                <a:spcPts val="0"/>
              </a:spcAft>
              <a:buNone/>
            </a:pPr>
            <a:endParaRPr>
              <a:solidFill>
                <a:schemeClr val="dk1"/>
              </a:solidFill>
            </a:endParaRPr>
          </a:p>
        </p:txBody>
      </p:sp>
      <p:pic>
        <p:nvPicPr>
          <p:cNvPr id="216" name="Google Shape;216;p27" title="Ekran görüntüsü 2026-04-01 111517-Photoroom.png"/>
          <p:cNvPicPr preferRelativeResize="0"/>
          <p:nvPr/>
        </p:nvPicPr>
        <p:blipFill>
          <a:blip r:embed="rId3">
            <a:alphaModFix/>
          </a:blip>
          <a:stretch>
            <a:fillRect/>
          </a:stretch>
        </p:blipFill>
        <p:spPr>
          <a:xfrm>
            <a:off x="0" y="3939325"/>
            <a:ext cx="5153891" cy="2918675"/>
          </a:xfrm>
          <a:prstGeom prst="rect">
            <a:avLst/>
          </a:prstGeom>
          <a:noFill/>
          <a:ln>
            <a:noFill/>
          </a:ln>
        </p:spPr>
      </p:pic>
      <p:sp>
        <p:nvSpPr>
          <p:cNvPr id="217" name="Google Shape;217;p27"/>
          <p:cNvSpPr txBox="1"/>
          <p:nvPr/>
        </p:nvSpPr>
        <p:spPr>
          <a:xfrm>
            <a:off x="3119975" y="3343447"/>
            <a:ext cx="8761800" cy="1508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b="1" dirty="0">
                <a:solidFill>
                  <a:schemeClr val="dk1"/>
                </a:solidFill>
                <a:latin typeface="Calibri"/>
                <a:ea typeface="Calibri"/>
                <a:cs typeface="Calibri"/>
                <a:sym typeface="Calibri"/>
              </a:rPr>
              <a:t>İKİ AYRIK BANT GRUBUNDA BANT YANGINI AYNI ANDA OLUŞAMAZ.</a:t>
            </a:r>
            <a:endParaRPr b="1" dirty="0">
              <a:solidFill>
                <a:schemeClr val="dk1"/>
              </a:solidFill>
            </a:endParaRPr>
          </a:p>
          <a:p>
            <a:pPr marL="0" lvl="0" indent="0" algn="just" rtl="0">
              <a:spcBef>
                <a:spcPts val="0"/>
              </a:spcBef>
              <a:spcAft>
                <a:spcPts val="0"/>
              </a:spcAft>
              <a:buNone/>
            </a:pPr>
            <a:r>
              <a:rPr lang="tr-TR" sz="2400" b="1" dirty="0">
                <a:solidFill>
                  <a:schemeClr val="dk1"/>
                </a:solidFill>
                <a:latin typeface="Calibri"/>
                <a:ea typeface="Calibri"/>
                <a:cs typeface="Calibri"/>
                <a:sym typeface="Calibri"/>
              </a:rPr>
              <a:t>Sonuç olarak, facianın başlangıç nedeni bant yangını olamaz.</a:t>
            </a:r>
            <a:endParaRPr dirty="0">
              <a:solidFill>
                <a:schemeClr val="dk1"/>
              </a:solidFill>
            </a:endParaRPr>
          </a:p>
          <a:p>
            <a:pPr marL="0" lvl="0" indent="0" algn="just" rtl="0">
              <a:spcBef>
                <a:spcPts val="0"/>
              </a:spcBef>
              <a:spcAft>
                <a:spcPts val="0"/>
              </a:spcAft>
              <a:buNone/>
            </a:pPr>
            <a:endParaRPr sz="2400" b="1" u="sng" dirty="0">
              <a:solidFill>
                <a:schemeClr val="dk1"/>
              </a:solidFill>
              <a:latin typeface="Calibri"/>
              <a:ea typeface="Calibri"/>
              <a:cs typeface="Calibri"/>
              <a:sym typeface="Calibri"/>
            </a:endParaRPr>
          </a:p>
          <a:p>
            <a:pPr marL="0" lvl="0" indent="0" algn="just" rtl="0">
              <a:spcBef>
                <a:spcPts val="0"/>
              </a:spcBef>
              <a:spcAft>
                <a:spcPts val="0"/>
              </a:spcAft>
              <a:buNone/>
            </a:pPr>
            <a:endParaRPr dirty="0"/>
          </a:p>
        </p:txBody>
      </p:sp>
      <p:sp>
        <p:nvSpPr>
          <p:cNvPr id="218" name="Google Shape;218;p27"/>
          <p:cNvSpPr txBox="1"/>
          <p:nvPr/>
        </p:nvSpPr>
        <p:spPr>
          <a:xfrm>
            <a:off x="5576675" y="4694950"/>
            <a:ext cx="6305100" cy="20319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U3 trafo bölgesine arka ve üst bir kod izlenerek çok zor koşullarda erişildi. Yapılan incelemede facia nedeni olarak yine trafo patlaması değil, madende meydana gelen yanmanın yol açtığı tespit edildi.</a:t>
            </a:r>
            <a:endParaRPr dirty="0">
              <a:solidFill>
                <a:schemeClr val="dk1"/>
              </a:solidFill>
            </a:endParaRPr>
          </a:p>
        </p:txBody>
      </p:sp>
      <p:sp>
        <p:nvSpPr>
          <p:cNvPr id="7"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14.7. Gaz Sensörlerinin Yetersizliği Bilirkişi Raporunda</a:t>
            </a:r>
            <a:endParaRPr/>
          </a:p>
        </p:txBody>
      </p:sp>
      <p:sp>
        <p:nvSpPr>
          <p:cNvPr id="224" name="Google Shape;224;p28"/>
          <p:cNvSpPr txBox="1"/>
          <p:nvPr/>
        </p:nvSpPr>
        <p:spPr>
          <a:xfrm>
            <a:off x="961678" y="1430338"/>
            <a:ext cx="10676139" cy="3877954"/>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Maden ocağında kullanılan gaz </a:t>
            </a:r>
            <a:r>
              <a:rPr lang="tr-TR" sz="2400" dirty="0" err="1">
                <a:solidFill>
                  <a:schemeClr val="dk1"/>
                </a:solidFill>
                <a:latin typeface="Calibri"/>
                <a:ea typeface="Calibri"/>
                <a:cs typeface="Calibri"/>
                <a:sym typeface="Calibri"/>
              </a:rPr>
              <a:t>sensörlerin</a:t>
            </a:r>
            <a:r>
              <a:rPr lang="tr-TR" sz="2400" dirty="0">
                <a:solidFill>
                  <a:schemeClr val="dk1"/>
                </a:solidFill>
                <a:latin typeface="Calibri"/>
                <a:ea typeface="Calibri"/>
                <a:cs typeface="Calibri"/>
                <a:sym typeface="Calibri"/>
              </a:rPr>
              <a:t> akredite bir kurum veya kuruluş tarafından denetlenen kalibrasyonlarının yapılmadığı anlaşılmıştır. Maden ocağının en önemli güvenliği bu </a:t>
            </a:r>
            <a:r>
              <a:rPr lang="tr-TR" sz="2400" dirty="0" err="1">
                <a:solidFill>
                  <a:schemeClr val="dk1"/>
                </a:solidFill>
                <a:latin typeface="Calibri"/>
                <a:ea typeface="Calibri"/>
                <a:cs typeface="Calibri"/>
                <a:sym typeface="Calibri"/>
              </a:rPr>
              <a:t>sensörlerin</a:t>
            </a:r>
            <a:r>
              <a:rPr lang="tr-TR" sz="2400" dirty="0">
                <a:solidFill>
                  <a:schemeClr val="dk1"/>
                </a:solidFill>
                <a:latin typeface="Calibri"/>
                <a:ea typeface="Calibri"/>
                <a:cs typeface="Calibri"/>
                <a:sym typeface="Calibri"/>
              </a:rPr>
              <a:t> varlığıdır. Şebeke enerjisi kesildiğinde yedek elektriksel güç (akü ve kesintisiz güç kaynağı) kaynakları ile </a:t>
            </a:r>
            <a:r>
              <a:rPr lang="tr-TR" sz="2400" dirty="0" err="1">
                <a:solidFill>
                  <a:schemeClr val="dk1"/>
                </a:solidFill>
                <a:latin typeface="Calibri"/>
                <a:ea typeface="Calibri"/>
                <a:cs typeface="Calibri"/>
                <a:sym typeface="Calibri"/>
              </a:rPr>
              <a:t>sensörler</a:t>
            </a:r>
            <a:r>
              <a:rPr lang="tr-TR" sz="2400" dirty="0">
                <a:solidFill>
                  <a:schemeClr val="dk1"/>
                </a:solidFill>
                <a:latin typeface="Calibri"/>
                <a:ea typeface="Calibri"/>
                <a:cs typeface="Calibri"/>
                <a:sym typeface="Calibri"/>
              </a:rPr>
              <a:t> beslenmelidir. Bu faciada </a:t>
            </a:r>
            <a:r>
              <a:rPr lang="tr-TR" sz="2400" dirty="0" err="1">
                <a:solidFill>
                  <a:schemeClr val="dk1"/>
                </a:solidFill>
                <a:latin typeface="Calibri"/>
                <a:ea typeface="Calibri"/>
                <a:cs typeface="Calibri"/>
                <a:sym typeface="Calibri"/>
              </a:rPr>
              <a:t>sensörlerin</a:t>
            </a:r>
            <a:r>
              <a:rPr lang="tr-TR" sz="2400" dirty="0">
                <a:solidFill>
                  <a:schemeClr val="dk1"/>
                </a:solidFill>
                <a:latin typeface="Calibri"/>
                <a:ea typeface="Calibri"/>
                <a:cs typeface="Calibri"/>
                <a:sym typeface="Calibri"/>
              </a:rPr>
              <a:t> yedek güç kaynaklarının yeterli olmadığı anlaşılmıştır, çünkü elektrik enerjisi </a:t>
            </a:r>
            <a:r>
              <a:rPr lang="tr-TR" sz="2400" dirty="0" smtClean="0">
                <a:solidFill>
                  <a:schemeClr val="dk1"/>
                </a:solidFill>
                <a:latin typeface="Calibri"/>
                <a:ea typeface="Calibri"/>
                <a:cs typeface="Calibri"/>
                <a:sym typeface="Calibri"/>
              </a:rPr>
              <a:t>kesilince </a:t>
            </a:r>
            <a:r>
              <a:rPr lang="tr-TR" sz="2400" dirty="0" err="1">
                <a:solidFill>
                  <a:schemeClr val="dk1"/>
                </a:solidFill>
                <a:latin typeface="Calibri"/>
                <a:ea typeface="Calibri"/>
                <a:cs typeface="Calibri"/>
                <a:sym typeface="Calibri"/>
              </a:rPr>
              <a:t>sensörler</a:t>
            </a:r>
            <a:r>
              <a:rPr lang="tr-TR" sz="2400" dirty="0">
                <a:solidFill>
                  <a:schemeClr val="dk1"/>
                </a:solidFill>
                <a:latin typeface="Calibri"/>
                <a:ea typeface="Calibri"/>
                <a:cs typeface="Calibri"/>
                <a:sym typeface="Calibri"/>
              </a:rPr>
              <a:t> yedek güç kaynaklarıyla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veri üretip kontrol</a:t>
            </a:r>
            <a:r>
              <a:rPr lang="tr-TR" dirty="0">
                <a:solidFill>
                  <a:schemeClr val="dk1"/>
                </a:solidFill>
              </a:rPr>
              <a:t> </a:t>
            </a:r>
            <a:r>
              <a:rPr lang="tr-TR" sz="2400" dirty="0">
                <a:solidFill>
                  <a:schemeClr val="dk1"/>
                </a:solidFill>
                <a:latin typeface="Calibri"/>
                <a:ea typeface="Calibri"/>
                <a:cs typeface="Calibri"/>
                <a:sym typeface="Calibri"/>
              </a:rPr>
              <a:t>merkezine aktaramamışlardır.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Eğer bu </a:t>
            </a:r>
            <a:r>
              <a:rPr lang="tr-TR" sz="2400" dirty="0" err="1">
                <a:solidFill>
                  <a:schemeClr val="dk1"/>
                </a:solidFill>
                <a:latin typeface="Calibri"/>
                <a:ea typeface="Calibri"/>
                <a:cs typeface="Calibri"/>
                <a:sym typeface="Calibri"/>
              </a:rPr>
              <a:t>sensörler</a:t>
            </a:r>
            <a:r>
              <a:rPr lang="tr-TR" sz="2400" dirty="0">
                <a:solidFill>
                  <a:schemeClr val="dk1"/>
                </a:solidFill>
                <a:latin typeface="Calibri"/>
                <a:ea typeface="Calibri"/>
                <a:cs typeface="Calibri"/>
                <a:sym typeface="Calibri"/>
              </a:rPr>
              <a:t> facia anında çalışsaydı,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kontrol odası etkin biçimde insanları kurtarma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faaliyetine rehberlik eder ve destek sağlardı.</a:t>
            </a:r>
            <a:endParaRPr dirty="0"/>
          </a:p>
        </p:txBody>
      </p:sp>
      <p:pic>
        <p:nvPicPr>
          <p:cNvPr id="225" name="Google Shape;225;p28" title="Ekran görüntüsü 2026-04-01 111839-Photoroom.png"/>
          <p:cNvPicPr preferRelativeResize="0"/>
          <p:nvPr/>
        </p:nvPicPr>
        <p:blipFill>
          <a:blip r:embed="rId3">
            <a:alphaModFix/>
          </a:blip>
          <a:stretch>
            <a:fillRect/>
          </a:stretch>
        </p:blipFill>
        <p:spPr>
          <a:xfrm>
            <a:off x="7616175" y="3737998"/>
            <a:ext cx="4575825" cy="3229649"/>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14.8. Açık İhmal Bilirkişi Raporunda</a:t>
            </a:r>
            <a:endParaRPr/>
          </a:p>
        </p:txBody>
      </p:sp>
      <p:sp>
        <p:nvSpPr>
          <p:cNvPr id="231" name="Google Shape;231;p29"/>
          <p:cNvSpPr txBox="1"/>
          <p:nvPr/>
        </p:nvSpPr>
        <p:spPr>
          <a:xfrm>
            <a:off x="894945" y="1406232"/>
            <a:ext cx="10476000" cy="4247286"/>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dirty="0">
                <a:solidFill>
                  <a:schemeClr val="dk1"/>
                </a:solidFill>
                <a:latin typeface="Calibri"/>
                <a:ea typeface="Calibri"/>
                <a:cs typeface="Calibri"/>
                <a:sym typeface="Calibri"/>
              </a:rPr>
              <a:t>Maden ocağına yeterli altyapı geliştirme yatırımı yapılmadığı ve yıllar öncesinden kurulmuş elektriksel bir altyapı ile işletmenin çalıştırıldığı tespit edilmiştir. Ocağın girişinde bulunan 1 adet ana havalandırma fanının da bu teknolojik geriliğe sahip olduğu gözlenmiştir, çünkü facianın başlamasından sonra hava akışının yönünü ters çevirmek için harcanan zaman ve dayanaksız  gerekçe ocakta bulunan insanların hangi çıkışa  yönlendirileceğini belirsiz hale getirmiş ve tesadüflere terk etmiştir.</a:t>
            </a:r>
            <a:endParaRPr sz="2200" dirty="0">
              <a:solidFill>
                <a:schemeClr val="dk1"/>
              </a:solidFill>
            </a:endParaRPr>
          </a:p>
          <a:p>
            <a:pPr marL="0" lvl="0" indent="0" algn="just" rtl="0">
              <a:spcBef>
                <a:spcPts val="0"/>
              </a:spcBef>
              <a:spcAft>
                <a:spcPts val="0"/>
              </a:spcAft>
              <a:buNone/>
            </a:pPr>
            <a:endParaRPr sz="2200" dirty="0">
              <a:solidFill>
                <a:schemeClr val="dk1"/>
              </a:solidFill>
              <a:latin typeface="Calibri"/>
              <a:ea typeface="Calibri"/>
              <a:cs typeface="Calibri"/>
              <a:sym typeface="Calibri"/>
            </a:endParaRPr>
          </a:p>
          <a:p>
            <a:pPr marL="0" lvl="0" indent="0" rtl="0">
              <a:spcBef>
                <a:spcPts val="0"/>
              </a:spcBef>
              <a:spcAft>
                <a:spcPts val="0"/>
              </a:spcAft>
              <a:buNone/>
            </a:pPr>
            <a:r>
              <a:rPr lang="tr-TR" sz="2200" dirty="0">
                <a:solidFill>
                  <a:schemeClr val="dk1"/>
                </a:solidFill>
                <a:latin typeface="Calibri"/>
                <a:ea typeface="Calibri"/>
                <a:cs typeface="Calibri"/>
                <a:sym typeface="Calibri"/>
              </a:rPr>
              <a:t>Mayıs 2014 itibarıyla tamamlanmak üzeredir.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Buda açık bir biçimde işletmede </a:t>
            </a:r>
            <a:r>
              <a:rPr lang="tr-TR" sz="2200" dirty="0" smtClean="0">
                <a:solidFill>
                  <a:schemeClr val="dk1"/>
                </a:solidFill>
                <a:latin typeface="Calibri"/>
                <a:ea typeface="Calibri"/>
                <a:cs typeface="Calibri"/>
                <a:sym typeface="Calibri"/>
              </a:rPr>
              <a:t>üretim </a:t>
            </a:r>
            <a:r>
              <a:rPr lang="tr-TR" sz="2200" dirty="0">
                <a:solidFill>
                  <a:schemeClr val="dk1"/>
                </a:solidFill>
                <a:latin typeface="Calibri"/>
                <a:ea typeface="Calibri"/>
                <a:cs typeface="Calibri"/>
                <a:sym typeface="Calibri"/>
              </a:rPr>
              <a:t>zorlamasının </a:t>
            </a:r>
            <a:r>
              <a:rPr lang="tr-TR" sz="2200" dirty="0" smtClean="0">
                <a:solidFill>
                  <a:schemeClr val="dk1"/>
                </a:solidFill>
                <a:latin typeface="Calibri"/>
                <a:ea typeface="Calibri"/>
                <a:cs typeface="Calibri"/>
                <a:sym typeface="Calibri"/>
              </a:rPr>
              <a:t/>
            </a:r>
            <a:br>
              <a:rPr lang="tr-TR" sz="2200" dirty="0" smtClean="0">
                <a:solidFill>
                  <a:schemeClr val="dk1"/>
                </a:solidFill>
                <a:latin typeface="Calibri"/>
                <a:ea typeface="Calibri"/>
                <a:cs typeface="Calibri"/>
                <a:sym typeface="Calibri"/>
              </a:rPr>
            </a:br>
            <a:r>
              <a:rPr lang="tr-TR" sz="2200" dirty="0" smtClean="0">
                <a:solidFill>
                  <a:schemeClr val="dk1"/>
                </a:solidFill>
                <a:latin typeface="Calibri"/>
                <a:ea typeface="Calibri"/>
                <a:cs typeface="Calibri"/>
                <a:sym typeface="Calibri"/>
              </a:rPr>
              <a:t>olduğunun </a:t>
            </a:r>
            <a:r>
              <a:rPr lang="tr-TR" sz="2200" dirty="0">
                <a:solidFill>
                  <a:schemeClr val="dk1"/>
                </a:solidFill>
                <a:latin typeface="Calibri"/>
                <a:ea typeface="Calibri"/>
                <a:cs typeface="Calibri"/>
                <a:sym typeface="Calibri"/>
              </a:rPr>
              <a:t>ve </a:t>
            </a:r>
            <a:r>
              <a:rPr lang="tr-TR" sz="2200" dirty="0" smtClean="0">
                <a:solidFill>
                  <a:schemeClr val="dk1"/>
                </a:solidFill>
                <a:latin typeface="Calibri"/>
                <a:ea typeface="Calibri"/>
                <a:cs typeface="Calibri"/>
                <a:sym typeface="Calibri"/>
              </a:rPr>
              <a:t>bu </a:t>
            </a:r>
            <a:r>
              <a:rPr lang="tr-TR" sz="2200" dirty="0">
                <a:solidFill>
                  <a:schemeClr val="dk1"/>
                </a:solidFill>
                <a:latin typeface="Calibri"/>
                <a:ea typeface="Calibri"/>
                <a:cs typeface="Calibri"/>
                <a:sym typeface="Calibri"/>
              </a:rPr>
              <a:t>süreçte aşağıda detaylı olarak </a:t>
            </a:r>
            <a:r>
              <a:rPr lang="tr-TR" sz="2200" dirty="0" smtClean="0">
                <a:solidFill>
                  <a:schemeClr val="dk1"/>
                </a:solidFill>
                <a:latin typeface="Calibri"/>
                <a:ea typeface="Calibri"/>
                <a:cs typeface="Calibri"/>
                <a:sym typeface="Calibri"/>
              </a:rPr>
              <a:t/>
            </a:r>
            <a:br>
              <a:rPr lang="tr-TR" sz="2200" dirty="0" smtClean="0">
                <a:solidFill>
                  <a:schemeClr val="dk1"/>
                </a:solidFill>
                <a:latin typeface="Calibri"/>
                <a:ea typeface="Calibri"/>
                <a:cs typeface="Calibri"/>
                <a:sym typeface="Calibri"/>
              </a:rPr>
            </a:br>
            <a:r>
              <a:rPr lang="tr-TR" sz="2200" dirty="0" smtClean="0">
                <a:solidFill>
                  <a:schemeClr val="dk1"/>
                </a:solidFill>
                <a:latin typeface="Calibri"/>
                <a:ea typeface="Calibri"/>
                <a:cs typeface="Calibri"/>
                <a:sym typeface="Calibri"/>
              </a:rPr>
              <a:t>belirtilecek İş </a:t>
            </a:r>
            <a:r>
              <a:rPr lang="tr-TR" sz="2200" dirty="0">
                <a:solidFill>
                  <a:schemeClr val="dk1"/>
                </a:solidFill>
                <a:latin typeface="Calibri"/>
                <a:ea typeface="Calibri"/>
                <a:cs typeface="Calibri"/>
                <a:sym typeface="Calibri"/>
              </a:rPr>
              <a:t>Sağlığı ve Güvenliği konularının </a:t>
            </a:r>
            <a:r>
              <a:rPr lang="tr-TR" sz="2200" dirty="0" smtClean="0">
                <a:solidFill>
                  <a:schemeClr val="dk1"/>
                </a:solidFill>
                <a:latin typeface="Calibri"/>
                <a:ea typeface="Calibri"/>
                <a:cs typeface="Calibri"/>
                <a:sym typeface="Calibri"/>
              </a:rPr>
              <a:t/>
            </a:r>
            <a:br>
              <a:rPr lang="tr-TR" sz="2200" dirty="0" smtClean="0">
                <a:solidFill>
                  <a:schemeClr val="dk1"/>
                </a:solidFill>
                <a:latin typeface="Calibri"/>
                <a:ea typeface="Calibri"/>
                <a:cs typeface="Calibri"/>
                <a:sym typeface="Calibri"/>
              </a:rPr>
            </a:br>
            <a:r>
              <a:rPr lang="tr-TR" sz="2200" dirty="0" smtClean="0">
                <a:solidFill>
                  <a:schemeClr val="dk1"/>
                </a:solidFill>
                <a:latin typeface="Calibri"/>
                <a:ea typeface="Calibri"/>
                <a:cs typeface="Calibri"/>
                <a:sym typeface="Calibri"/>
              </a:rPr>
              <a:t>açık </a:t>
            </a:r>
            <a:r>
              <a:rPr lang="tr-TR" sz="2200" dirty="0">
                <a:solidFill>
                  <a:schemeClr val="dk1"/>
                </a:solidFill>
                <a:latin typeface="Calibri"/>
                <a:ea typeface="Calibri"/>
                <a:cs typeface="Calibri"/>
                <a:sym typeface="Calibri"/>
              </a:rPr>
              <a:t>bir şekilde </a:t>
            </a:r>
            <a:r>
              <a:rPr lang="tr-TR" sz="2200" dirty="0" smtClean="0">
                <a:solidFill>
                  <a:schemeClr val="dk1"/>
                </a:solidFill>
                <a:latin typeface="Calibri"/>
                <a:ea typeface="Calibri"/>
                <a:cs typeface="Calibri"/>
                <a:sym typeface="Calibri"/>
              </a:rPr>
              <a:t>ihmal </a:t>
            </a:r>
            <a:r>
              <a:rPr lang="tr-TR" sz="2200" dirty="0">
                <a:solidFill>
                  <a:schemeClr val="dk1"/>
                </a:solidFill>
                <a:latin typeface="Calibri"/>
                <a:ea typeface="Calibri"/>
                <a:cs typeface="Calibri"/>
                <a:sym typeface="Calibri"/>
              </a:rPr>
              <a:t>edildiğinin göstergesidir.</a:t>
            </a:r>
            <a:endParaRPr sz="2200" dirty="0"/>
          </a:p>
        </p:txBody>
      </p:sp>
      <p:pic>
        <p:nvPicPr>
          <p:cNvPr id="232" name="Google Shape;232;p29" title="Ekran görüntüsü 2026-04-01 112129-Photoroom.png"/>
          <p:cNvPicPr preferRelativeResize="0"/>
          <p:nvPr/>
        </p:nvPicPr>
        <p:blipFill>
          <a:blip r:embed="rId3">
            <a:alphaModFix/>
          </a:blip>
          <a:stretch>
            <a:fillRect/>
          </a:stretch>
        </p:blipFill>
        <p:spPr>
          <a:xfrm>
            <a:off x="7065818" y="3139627"/>
            <a:ext cx="5126182" cy="3718373"/>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14.9. TKİ’nin Kazayı Teşvik Ettiği Bilirkişi Raporunda</a:t>
            </a:r>
            <a:endParaRPr/>
          </a:p>
        </p:txBody>
      </p:sp>
      <p:sp>
        <p:nvSpPr>
          <p:cNvPr id="238" name="Google Shape;238;p30"/>
          <p:cNvSpPr txBox="1"/>
          <p:nvPr/>
        </p:nvSpPr>
        <p:spPr>
          <a:xfrm>
            <a:off x="970800" y="1374336"/>
            <a:ext cx="10250400" cy="20319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2010 yılından itibaren Soma Kömür İşletmeleri A.Ş tarafından hazırlanarak, TKİ Genel Müdürlüğü tarafından onaylanan program rakamlarının çok üzerinde üretim yapılmasına karşın bu sürece gerek İdare tarafından müdahale edilmemiş olması, üretim zorlamasına TKİ tarafından göz yumulduğu, hatta teşvik edildiği şeklinde yorumlanabilir.</a:t>
            </a:r>
            <a:endParaRPr dirty="0">
              <a:solidFill>
                <a:schemeClr val="dk1"/>
              </a:solidFill>
            </a:endParaRPr>
          </a:p>
        </p:txBody>
      </p:sp>
      <p:pic>
        <p:nvPicPr>
          <p:cNvPr id="239" name="Google Shape;239;p30" title="Ekran görüntüsü 2026-04-01 112512-Photoroom.png"/>
          <p:cNvPicPr preferRelativeResize="0"/>
          <p:nvPr/>
        </p:nvPicPr>
        <p:blipFill>
          <a:blip r:embed="rId3">
            <a:alphaModFix/>
          </a:blip>
          <a:stretch>
            <a:fillRect/>
          </a:stretch>
        </p:blipFill>
        <p:spPr>
          <a:xfrm>
            <a:off x="3922963" y="3513325"/>
            <a:ext cx="4346074" cy="3344675"/>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body" idx="1"/>
          </p:nvPr>
        </p:nvSpPr>
        <p:spPr>
          <a:xfrm>
            <a:off x="1283854" y="1384209"/>
            <a:ext cx="7305445" cy="4792800"/>
          </a:xfrm>
          <a:prstGeom prst="rect">
            <a:avLst/>
          </a:prstGeom>
          <a:noFill/>
          <a:ln>
            <a:noFill/>
          </a:ln>
        </p:spPr>
        <p:txBody>
          <a:bodyPr spcFirstLastPara="1" wrap="square" lIns="91425" tIns="45700" rIns="91425" bIns="45700" anchor="t" anchorCtr="0">
            <a:normAutofit/>
          </a:bodyPr>
          <a:lstStyle/>
          <a:p>
            <a:pPr marL="0" lvl="0" indent="-342900" algn="l" rtl="0">
              <a:lnSpc>
                <a:spcPct val="90000"/>
              </a:lnSpc>
              <a:spcBef>
                <a:spcPts val="600"/>
              </a:spcBef>
              <a:spcAft>
                <a:spcPts val="600"/>
              </a:spcAft>
              <a:buSzPts val="2400"/>
              <a:buFont typeface="Noto Sans Symbols"/>
              <a:buChar char="⮚"/>
            </a:pPr>
            <a:r>
              <a:rPr lang="tr-TR" dirty="0" smtClean="0"/>
              <a:t>Soma maden kazasının nedenlerini açıklar.</a:t>
            </a:r>
            <a:endParaRPr dirty="0"/>
          </a:p>
          <a:p>
            <a:pPr marL="0" lvl="0" indent="-342900" algn="l" rtl="0">
              <a:lnSpc>
                <a:spcPct val="90000"/>
              </a:lnSpc>
              <a:spcBef>
                <a:spcPts val="600"/>
              </a:spcBef>
              <a:spcAft>
                <a:spcPts val="600"/>
              </a:spcAft>
              <a:buSzPts val="2400"/>
              <a:buFont typeface="Noto Sans Symbols"/>
              <a:buChar char="⮚"/>
            </a:pPr>
            <a:r>
              <a:rPr lang="tr-TR" dirty="0"/>
              <a:t>Bilirkişi raporlarının </a:t>
            </a:r>
            <a:r>
              <a:rPr lang="tr-TR" dirty="0" smtClean="0"/>
              <a:t>önemini kavrar.</a:t>
            </a:r>
          </a:p>
          <a:p>
            <a:pPr marL="0" lvl="0" indent="-342900" algn="l" rtl="0">
              <a:lnSpc>
                <a:spcPct val="90000"/>
              </a:lnSpc>
              <a:spcBef>
                <a:spcPts val="600"/>
              </a:spcBef>
              <a:spcAft>
                <a:spcPts val="600"/>
              </a:spcAft>
              <a:buSzPts val="2400"/>
              <a:buFont typeface="Noto Sans Symbols"/>
              <a:buChar char="⮚"/>
            </a:pPr>
            <a:r>
              <a:rPr lang="tr-TR" dirty="0" smtClean="0"/>
              <a:t>İSG önlemlerini tanımlar.</a:t>
            </a:r>
            <a:endParaRPr dirty="0"/>
          </a:p>
          <a:p>
            <a:pPr marL="0" lvl="0" indent="-342900" algn="l" rtl="0">
              <a:lnSpc>
                <a:spcPct val="90000"/>
              </a:lnSpc>
              <a:spcBef>
                <a:spcPts val="600"/>
              </a:spcBef>
              <a:spcAft>
                <a:spcPts val="600"/>
              </a:spcAft>
              <a:buSzPts val="2400"/>
              <a:buFont typeface="Noto Sans Symbols"/>
              <a:buChar char="⮚"/>
            </a:pPr>
            <a:r>
              <a:rPr lang="tr-TR" dirty="0"/>
              <a:t>İhmal ve sorumlulukları ayırt </a:t>
            </a:r>
            <a:r>
              <a:rPr lang="tr-TR" dirty="0" smtClean="0"/>
              <a:t>eder.</a:t>
            </a:r>
            <a:endParaRPr dirty="0"/>
          </a:p>
          <a:p>
            <a:pPr marL="0" lvl="0" indent="-342900" algn="l" rtl="0">
              <a:lnSpc>
                <a:spcPct val="90000"/>
              </a:lnSpc>
              <a:spcBef>
                <a:spcPts val="600"/>
              </a:spcBef>
              <a:spcAft>
                <a:spcPts val="600"/>
              </a:spcAft>
              <a:buSzPts val="2400"/>
              <a:buFont typeface="Noto Sans Symbols"/>
              <a:buChar char="⮚"/>
            </a:pPr>
            <a:r>
              <a:rPr lang="tr-TR" dirty="0"/>
              <a:t>Denetim ve yönetim </a:t>
            </a:r>
            <a:r>
              <a:rPr lang="tr-TR" dirty="0" smtClean="0"/>
              <a:t>eksiklerini belirler.</a:t>
            </a:r>
            <a:endParaRPr dirty="0"/>
          </a:p>
          <a:p>
            <a:pPr marL="0" lvl="0" indent="-342900" algn="l" rtl="0">
              <a:lnSpc>
                <a:spcPct val="90000"/>
              </a:lnSpc>
              <a:spcBef>
                <a:spcPts val="600"/>
              </a:spcBef>
              <a:spcAft>
                <a:spcPts val="600"/>
              </a:spcAft>
              <a:buSzPts val="2400"/>
              <a:buFont typeface="Noto Sans Symbols"/>
              <a:buChar char="⮚"/>
            </a:pPr>
            <a:r>
              <a:rPr lang="tr-TR" dirty="0"/>
              <a:t>Hukuki </a:t>
            </a:r>
            <a:r>
              <a:rPr lang="tr-TR" dirty="0" smtClean="0"/>
              <a:t>süreci </a:t>
            </a:r>
            <a:r>
              <a:rPr lang="tr-TR" dirty="0"/>
              <a:t>genel hatlarıyla </a:t>
            </a:r>
            <a:r>
              <a:rPr lang="tr-TR" dirty="0" smtClean="0"/>
              <a:t>açıklar.</a:t>
            </a:r>
            <a:endParaRPr dirty="0"/>
          </a:p>
        </p:txBody>
      </p:sp>
      <p:sp>
        <p:nvSpPr>
          <p:cNvPr id="105" name="Google Shape;105;p3"/>
          <p:cNvSpPr txBox="1">
            <a:spLocks noGrp="1"/>
          </p:cNvSpPr>
          <p:nvPr>
            <p:ph type="title"/>
          </p:nvPr>
        </p:nvSpPr>
        <p:spPr>
          <a:xfrm>
            <a:off x="1717237" y="691270"/>
            <a:ext cx="8823300" cy="377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Hedefleri</a:t>
            </a:r>
            <a:endParaRPr/>
          </a:p>
        </p:txBody>
      </p:sp>
      <p:sp>
        <p:nvSpPr>
          <p:cNvPr id="106" name="Google Shape;106;p3"/>
          <p:cNvSpPr txBox="1"/>
          <p:nvPr/>
        </p:nvSpPr>
        <p:spPr>
          <a:xfrm>
            <a:off x="1684421" y="161041"/>
            <a:ext cx="8823300" cy="497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 </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14.10. Bilirkişi Raporundan İşyerindeki Eksikler</a:t>
            </a:r>
            <a:endParaRPr/>
          </a:p>
        </p:txBody>
      </p:sp>
      <p:sp>
        <p:nvSpPr>
          <p:cNvPr id="245" name="Google Shape;245;p31"/>
          <p:cNvSpPr txBox="1"/>
          <p:nvPr/>
        </p:nvSpPr>
        <p:spPr>
          <a:xfrm>
            <a:off x="873276" y="1322842"/>
            <a:ext cx="10450505" cy="409339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İşyeri Acil Durum planı hazırlanmış olup, kömür yangınları vb. konularda tatbikat senaryoları hazırlanmıştır. Ancak, meydana gelen olay Acil Durum Planının çalışmadığını, yöneticilerin ve </a:t>
            </a:r>
            <a:r>
              <a:rPr lang="tr-TR" sz="2400" dirty="0" smtClean="0">
                <a:solidFill>
                  <a:schemeClr val="dk1"/>
                </a:solidFill>
                <a:latin typeface="Calibri"/>
                <a:ea typeface="Calibri"/>
                <a:cs typeface="Calibri"/>
                <a:sym typeface="Calibri"/>
              </a:rPr>
              <a:t>çalışanların acil </a:t>
            </a:r>
            <a:r>
              <a:rPr lang="tr-TR" sz="2400" dirty="0">
                <a:solidFill>
                  <a:schemeClr val="dk1"/>
                </a:solidFill>
                <a:latin typeface="Calibri"/>
                <a:ea typeface="Calibri"/>
                <a:cs typeface="Calibri"/>
                <a:sym typeface="Calibri"/>
              </a:rPr>
              <a:t>durumlara hazırlıksız olduklarını göstermiştir</a:t>
            </a:r>
            <a:r>
              <a:rPr lang="tr-TR" sz="2400" dirty="0" smtClean="0">
                <a:solidFill>
                  <a:schemeClr val="dk1"/>
                </a:solidFill>
                <a:latin typeface="Calibri"/>
                <a:ea typeface="Calibri"/>
                <a:cs typeface="Calibri"/>
                <a:sym typeface="Calibri"/>
              </a:rPr>
              <a:t>.</a:t>
            </a:r>
          </a:p>
          <a:p>
            <a:pPr marL="0" lvl="0" indent="0" algn="just" rtl="0">
              <a:spcBef>
                <a:spcPts val="0"/>
              </a:spcBef>
              <a:spcAft>
                <a:spcPts val="0"/>
              </a:spcAft>
              <a:buNone/>
            </a:pPr>
            <a:r>
              <a:rPr lang="tr-TR" dirty="0" smtClean="0">
                <a:solidFill>
                  <a:schemeClr val="dk1"/>
                </a:solidFill>
              </a:rPr>
              <a:t> </a:t>
            </a:r>
            <a:endParaRPr dirty="0">
              <a:solidFill>
                <a:schemeClr val="dk1"/>
              </a:solidFill>
            </a:endParaRPr>
          </a:p>
          <a:p>
            <a:pPr marL="0" lvl="0" indent="0" rtl="0">
              <a:spcBef>
                <a:spcPts val="0"/>
              </a:spcBef>
              <a:spcAft>
                <a:spcPts val="0"/>
              </a:spcAft>
              <a:buNone/>
            </a:pPr>
            <a:r>
              <a:rPr lang="tr-TR" sz="2400" dirty="0">
                <a:solidFill>
                  <a:schemeClr val="dk1"/>
                </a:solidFill>
                <a:latin typeface="Calibri"/>
                <a:ea typeface="Calibri"/>
                <a:cs typeface="Calibri"/>
                <a:sym typeface="Calibri"/>
              </a:rPr>
              <a:t>(Maden İşyerlerinde iş Sağlığı ve Güvenliği </a:t>
            </a:r>
            <a:r>
              <a:rPr lang="tr-TR" sz="2400" dirty="0" smtClean="0">
                <a:solidFill>
                  <a:schemeClr val="dk1"/>
                </a:solidFill>
                <a:latin typeface="Calibri"/>
                <a:ea typeface="Calibri"/>
                <a:cs typeface="Calibri"/>
                <a:sym typeface="Calibri"/>
              </a:rPr>
              <a:t>Yönetmeliği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madde </a:t>
            </a:r>
            <a:r>
              <a:rPr lang="tr-TR" sz="2400" dirty="0">
                <a:solidFill>
                  <a:schemeClr val="dk1"/>
                </a:solidFill>
                <a:latin typeface="Calibri"/>
                <a:ea typeface="Calibri"/>
                <a:cs typeface="Calibri"/>
                <a:sym typeface="Calibri"/>
              </a:rPr>
              <a:t>5/5)</a:t>
            </a:r>
            <a:r>
              <a:rPr lang="tr-TR" dirty="0">
                <a:solidFill>
                  <a:schemeClr val="dk1"/>
                </a:solidFill>
              </a:rPr>
              <a:t> </a:t>
            </a:r>
            <a:r>
              <a:rPr lang="tr-TR" sz="2400" dirty="0">
                <a:solidFill>
                  <a:schemeClr val="dk1"/>
                </a:solidFill>
                <a:latin typeface="Calibri"/>
                <a:ea typeface="Calibri"/>
                <a:cs typeface="Calibri"/>
                <a:sym typeface="Calibri"/>
              </a:rPr>
              <a:t>İşyerinde </a:t>
            </a:r>
            <a:r>
              <a:rPr lang="tr-TR" sz="2400" dirty="0" smtClean="0">
                <a:solidFill>
                  <a:schemeClr val="dk1"/>
                </a:solidFill>
                <a:latin typeface="Calibri"/>
                <a:ea typeface="Calibri"/>
                <a:cs typeface="Calibri"/>
                <a:sym typeface="Calibri"/>
              </a:rPr>
              <a:t>Meydana </a:t>
            </a:r>
            <a:r>
              <a:rPr lang="tr-TR" sz="2400" dirty="0">
                <a:solidFill>
                  <a:schemeClr val="dk1"/>
                </a:solidFill>
                <a:latin typeface="Calibri"/>
                <a:ea typeface="Calibri"/>
                <a:cs typeface="Calibri"/>
                <a:sym typeface="Calibri"/>
              </a:rPr>
              <a:t>gelebilecek </a:t>
            </a:r>
            <a:r>
              <a:rPr lang="tr-TR" sz="2400" dirty="0" smtClean="0">
                <a:solidFill>
                  <a:schemeClr val="dk1"/>
                </a:solidFill>
                <a:latin typeface="Calibri"/>
                <a:ea typeface="Calibri"/>
                <a:cs typeface="Calibri"/>
                <a:sym typeface="Calibri"/>
              </a:rPr>
              <a:t>yeraltı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yangınlarına </a:t>
            </a:r>
            <a:r>
              <a:rPr lang="tr-TR" sz="2400" dirty="0">
                <a:solidFill>
                  <a:schemeClr val="dk1"/>
                </a:solidFill>
                <a:latin typeface="Calibri"/>
                <a:ea typeface="Calibri"/>
                <a:cs typeface="Calibri"/>
                <a:sym typeface="Calibri"/>
              </a:rPr>
              <a:t>karşı izleme </a:t>
            </a:r>
            <a:r>
              <a:rPr lang="tr-TR" sz="2400" dirty="0" smtClean="0">
                <a:solidFill>
                  <a:schemeClr val="dk1"/>
                </a:solidFill>
                <a:latin typeface="Calibri"/>
                <a:ea typeface="Calibri"/>
                <a:cs typeface="Calibri"/>
                <a:sym typeface="Calibri"/>
              </a:rPr>
              <a:t>önlemlerin alınması </a:t>
            </a:r>
            <a:r>
              <a:rPr lang="tr-TR" sz="2400" dirty="0">
                <a:solidFill>
                  <a:schemeClr val="dk1"/>
                </a:solidFill>
                <a:latin typeface="Calibri"/>
                <a:ea typeface="Calibri"/>
                <a:cs typeface="Calibri"/>
                <a:sym typeface="Calibri"/>
              </a:rPr>
              <a:t>konusunda </a:t>
            </a: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işverenin Acil </a:t>
            </a:r>
            <a:r>
              <a:rPr lang="tr-TR" sz="2400" dirty="0">
                <a:solidFill>
                  <a:schemeClr val="dk1"/>
                </a:solidFill>
                <a:latin typeface="Calibri"/>
                <a:ea typeface="Calibri"/>
                <a:cs typeface="Calibri"/>
                <a:sym typeface="Calibri"/>
              </a:rPr>
              <a:t>Durum Planı dışında özel bir önlem almadığı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görülmüştür.</a:t>
            </a:r>
            <a:r>
              <a:rPr lang="tr-TR" dirty="0">
                <a:solidFill>
                  <a:schemeClr val="dk1"/>
                </a:solidFill>
              </a:rPr>
              <a:t> </a:t>
            </a:r>
            <a:r>
              <a:rPr lang="tr-TR" sz="2400" dirty="0" smtClean="0">
                <a:solidFill>
                  <a:schemeClr val="dk1"/>
                </a:solidFill>
                <a:latin typeface="Calibri"/>
                <a:ea typeface="Calibri"/>
                <a:cs typeface="Calibri"/>
                <a:sym typeface="Calibri"/>
              </a:rPr>
              <a:t>(</a:t>
            </a:r>
            <a:r>
              <a:rPr lang="tr-TR" sz="2400" dirty="0">
                <a:solidFill>
                  <a:schemeClr val="dk1"/>
                </a:solidFill>
                <a:latin typeface="Calibri"/>
                <a:ea typeface="Calibri"/>
                <a:cs typeface="Calibri"/>
                <a:sym typeface="Calibri"/>
              </a:rPr>
              <a:t>Maden İşyerlerinde İş Sağlığı ve Güvenliği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Yönetmeliği Madde 7)</a:t>
            </a:r>
            <a:endParaRPr sz="2400" dirty="0">
              <a:solidFill>
                <a:schemeClr val="dk1"/>
              </a:solidFill>
              <a:latin typeface="Calibri"/>
              <a:ea typeface="Calibri"/>
              <a:cs typeface="Calibri"/>
              <a:sym typeface="Calibri"/>
            </a:endParaRPr>
          </a:p>
        </p:txBody>
      </p:sp>
      <p:pic>
        <p:nvPicPr>
          <p:cNvPr id="247" name="Google Shape;247;p31" title="Ekran görüntüsü 2026-04-01 113408-Photoroom.png"/>
          <p:cNvPicPr preferRelativeResize="0"/>
          <p:nvPr/>
        </p:nvPicPr>
        <p:blipFill>
          <a:blip r:embed="rId3">
            <a:alphaModFix/>
          </a:blip>
          <a:stretch>
            <a:fillRect/>
          </a:stretch>
        </p:blipFill>
        <p:spPr>
          <a:xfrm>
            <a:off x="8596220" y="2927927"/>
            <a:ext cx="3595780" cy="3930072"/>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396c021c27f_0_84"/>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14.10. Bilirkişi Raporundan İşyerindeki Eksikler</a:t>
            </a:r>
            <a:endParaRPr/>
          </a:p>
        </p:txBody>
      </p:sp>
      <p:sp>
        <p:nvSpPr>
          <p:cNvPr id="253" name="Google Shape;253;g396c021c27f_0_84"/>
          <p:cNvSpPr txBox="1"/>
          <p:nvPr/>
        </p:nvSpPr>
        <p:spPr>
          <a:xfrm>
            <a:off x="848959" y="1424476"/>
            <a:ext cx="9798900" cy="4248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tr-TR" sz="2400" dirty="0">
                <a:solidFill>
                  <a:schemeClr val="dk1"/>
                </a:solidFill>
                <a:latin typeface="Calibri"/>
                <a:ea typeface="Calibri"/>
                <a:cs typeface="Calibri"/>
                <a:sym typeface="Calibri"/>
              </a:rPr>
              <a:t>İşyerinde kaçış ve kurtarma planına ilişkin bir çalışma olmadığı, kaçış amacıyla maskelerinin oksijensiz ortamlarda ferdi </a:t>
            </a:r>
            <a:r>
              <a:rPr lang="tr-TR" sz="2400" dirty="0" err="1">
                <a:solidFill>
                  <a:schemeClr val="dk1"/>
                </a:solidFill>
                <a:latin typeface="Calibri"/>
                <a:ea typeface="Calibri"/>
                <a:cs typeface="Calibri"/>
                <a:sym typeface="Calibri"/>
              </a:rPr>
              <a:t>karbonmonoksit</a:t>
            </a:r>
            <a:r>
              <a:rPr lang="tr-TR" sz="2400" dirty="0">
                <a:solidFill>
                  <a:schemeClr val="dk1"/>
                </a:solidFill>
                <a:latin typeface="Calibri"/>
                <a:ea typeface="Calibri"/>
                <a:cs typeface="Calibri"/>
                <a:sym typeface="Calibri"/>
              </a:rPr>
              <a:t> kullanılacak bakım ve çalışmayacağının bilinmesine karşın kullandırıldığı, maskelerin kontrollerinin düzenli olarak yapılmadığı tanık ifadelerinden anlaşılmıştır.</a:t>
            </a:r>
            <a:r>
              <a:rPr lang="tr-TR" dirty="0">
                <a:solidFill>
                  <a:schemeClr val="dk1"/>
                </a:solidFill>
              </a:rPr>
              <a:t> </a:t>
            </a:r>
            <a:r>
              <a:rPr lang="tr-TR" sz="2400" dirty="0">
                <a:solidFill>
                  <a:schemeClr val="dk1"/>
                </a:solidFill>
                <a:latin typeface="Calibri"/>
                <a:ea typeface="Calibri"/>
                <a:cs typeface="Calibri"/>
                <a:sym typeface="Calibri"/>
              </a:rPr>
              <a:t>(Maden İşyerlerinde iş Sağlığı ve Güvenliği Yönetmeliği Madde 8)</a:t>
            </a:r>
            <a:r>
              <a:rPr lang="tr-TR" dirty="0">
                <a:solidFill>
                  <a:schemeClr val="dk1"/>
                </a:solidFill>
              </a:rPr>
              <a:t> </a:t>
            </a:r>
            <a:r>
              <a:rPr lang="tr-TR" sz="2400" dirty="0">
                <a:solidFill>
                  <a:schemeClr val="dk1"/>
                </a:solidFill>
                <a:latin typeface="Calibri"/>
                <a:ea typeface="Calibri"/>
                <a:cs typeface="Calibri"/>
                <a:sym typeface="Calibri"/>
              </a:rPr>
              <a:t>İşyerinde merkezi bir uyarı ve alarm sisteminin bulunmadığı, yangının görülmesiyle birlikte ocağın boşaltılması yerine yangının söndürülmesi için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uğraşıldığı sanık ve tanık ifadelerinden anlaşılmaktadır.</a:t>
            </a:r>
            <a:r>
              <a:rPr lang="tr-TR" dirty="0">
                <a:solidFill>
                  <a:schemeClr val="dk1"/>
                </a:solidFill>
              </a:rPr>
              <a:t> </a:t>
            </a:r>
            <a:br>
              <a:rPr lang="tr-TR" dirty="0">
                <a:solidFill>
                  <a:schemeClr val="dk1"/>
                </a:solidFill>
              </a:rPr>
            </a:br>
            <a:r>
              <a:rPr lang="tr-TR" sz="2400" dirty="0">
                <a:solidFill>
                  <a:schemeClr val="dk1"/>
                </a:solidFill>
                <a:latin typeface="Calibri"/>
                <a:ea typeface="Calibri"/>
                <a:cs typeface="Calibri"/>
                <a:sym typeface="Calibri"/>
              </a:rPr>
              <a:t>(Maden İşyerlerinde iş Sağlığı ve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Güvenliği Yönetmeliği Madde 9)</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endParaRPr sz="2400" dirty="0">
              <a:solidFill>
                <a:schemeClr val="dk1"/>
              </a:solidFill>
              <a:latin typeface="Calibri"/>
              <a:ea typeface="Calibri"/>
              <a:cs typeface="Calibri"/>
              <a:sym typeface="Calibri"/>
            </a:endParaRPr>
          </a:p>
        </p:txBody>
      </p:sp>
      <p:sp>
        <p:nvSpPr>
          <p:cNvPr id="254" name="Google Shape;254;g396c021c27f_0_84"/>
          <p:cNvSpPr txBox="1"/>
          <p:nvPr/>
        </p:nvSpPr>
        <p:spPr>
          <a:xfrm>
            <a:off x="1126050" y="4810850"/>
            <a:ext cx="99399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400">
              <a:solidFill>
                <a:schemeClr val="dk1"/>
              </a:solidFill>
              <a:latin typeface="Calibri"/>
              <a:ea typeface="Calibri"/>
              <a:cs typeface="Calibri"/>
              <a:sym typeface="Calibri"/>
            </a:endParaRPr>
          </a:p>
        </p:txBody>
      </p:sp>
      <p:pic>
        <p:nvPicPr>
          <p:cNvPr id="255" name="Google Shape;255;g396c021c27f_0_84" title="Ekran görüntüsü 2026-04-01 113644-Photoroom.png"/>
          <p:cNvPicPr preferRelativeResize="0"/>
          <p:nvPr/>
        </p:nvPicPr>
        <p:blipFill>
          <a:blip r:embed="rId3">
            <a:alphaModFix/>
          </a:blip>
          <a:stretch>
            <a:fillRect/>
          </a:stretch>
        </p:blipFill>
        <p:spPr>
          <a:xfrm>
            <a:off x="8968149" y="3548626"/>
            <a:ext cx="3223850" cy="3313025"/>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14.10. Bilirkişi Raporundan İşyerindeki Eksikler</a:t>
            </a:r>
            <a:endParaRPr/>
          </a:p>
        </p:txBody>
      </p:sp>
      <p:sp>
        <p:nvSpPr>
          <p:cNvPr id="261" name="Google Shape;261;p32"/>
          <p:cNvSpPr txBox="1"/>
          <p:nvPr/>
        </p:nvSpPr>
        <p:spPr>
          <a:xfrm>
            <a:off x="1171200" y="4093900"/>
            <a:ext cx="100245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200"/>
          </a:p>
        </p:txBody>
      </p:sp>
      <p:sp>
        <p:nvSpPr>
          <p:cNvPr id="262" name="Google Shape;262;p32"/>
          <p:cNvSpPr txBox="1"/>
          <p:nvPr/>
        </p:nvSpPr>
        <p:spPr>
          <a:xfrm>
            <a:off x="794327" y="1435475"/>
            <a:ext cx="10640291" cy="350862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Ocak havasında yapılan ölçümler; çalışan kişi sayısı, yapılan patlatmalar, kömür üretimi sırasında ortama karışacak emülsiyonlar vb. göz önüne alındığında havalandırmanın yetersiz olduğunu ve ocak içerisinde sağlıklı bir havalandırma planının olmadığı ocak planlarından anlaşılmaktadır. (Maden İşyerlerinde iş Sağlığı ve Güvenliği Yönetmeliği Ek3, 8)</a:t>
            </a:r>
            <a:r>
              <a:rPr lang="tr-TR" dirty="0">
                <a:solidFill>
                  <a:schemeClr val="dk1"/>
                </a:solidFill>
              </a:rPr>
              <a:t> </a:t>
            </a:r>
            <a:r>
              <a:rPr lang="tr-TR" sz="2400" dirty="0">
                <a:solidFill>
                  <a:schemeClr val="dk1"/>
                </a:solidFill>
                <a:latin typeface="Calibri"/>
                <a:ea typeface="Calibri"/>
                <a:cs typeface="Calibri"/>
                <a:sym typeface="Calibri"/>
              </a:rPr>
              <a:t>Ocak havasındaki </a:t>
            </a:r>
            <a:r>
              <a:rPr lang="tr-TR" sz="2400" dirty="0" err="1">
                <a:solidFill>
                  <a:schemeClr val="dk1"/>
                </a:solidFill>
                <a:latin typeface="Calibri"/>
                <a:ea typeface="Calibri"/>
                <a:cs typeface="Calibri"/>
                <a:sym typeface="Calibri"/>
              </a:rPr>
              <a:t>karbonmonoksit</a:t>
            </a:r>
            <a:r>
              <a:rPr lang="tr-TR" sz="2400" dirty="0">
                <a:solidFill>
                  <a:schemeClr val="dk1"/>
                </a:solidFill>
                <a:latin typeface="Calibri"/>
                <a:ea typeface="Calibri"/>
                <a:cs typeface="Calibri"/>
                <a:sym typeface="Calibri"/>
              </a:rPr>
              <a:t> ve oksijen miktarlarının çalışılamayacak sınırlarda olduğu izleme kayıtlarından görülmesine karşın yeraltında çalışanların </a:t>
            </a:r>
            <a:r>
              <a:rPr lang="tr-TR" sz="2400" dirty="0" smtClean="0">
                <a:solidFill>
                  <a:schemeClr val="dk1"/>
                </a:solidFill>
                <a:latin typeface="Calibri"/>
                <a:ea typeface="Calibri"/>
                <a:cs typeface="Calibri"/>
                <a:sym typeface="Calibri"/>
              </a:rPr>
              <a:t>tahliyesine </a:t>
            </a:r>
            <a:r>
              <a:rPr lang="tr-TR" sz="2400" dirty="0">
                <a:solidFill>
                  <a:schemeClr val="dk1"/>
                </a:solidFill>
                <a:latin typeface="Calibri"/>
                <a:ea typeface="Calibri"/>
                <a:cs typeface="Calibri"/>
                <a:sym typeface="Calibri"/>
              </a:rPr>
              <a:t>gidilmediği anlaşılmaktadır. </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Özellikle </a:t>
            </a:r>
            <a:r>
              <a:rPr lang="tr-TR" sz="2400" dirty="0" err="1">
                <a:solidFill>
                  <a:schemeClr val="dk1"/>
                </a:solidFill>
                <a:latin typeface="Calibri"/>
                <a:ea typeface="Calibri"/>
                <a:cs typeface="Calibri"/>
                <a:sym typeface="Calibri"/>
              </a:rPr>
              <a:t>karbonmonoksit</a:t>
            </a:r>
            <a:r>
              <a:rPr lang="tr-TR" sz="2400" dirty="0">
                <a:solidFill>
                  <a:schemeClr val="dk1"/>
                </a:solidFill>
                <a:latin typeface="Calibri"/>
                <a:ea typeface="Calibri"/>
                <a:cs typeface="Calibri"/>
                <a:sym typeface="Calibri"/>
              </a:rPr>
              <a:t> yükselmeleri patlatma sonrasındaki </a:t>
            </a: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emülsiyonlarına bağlanarak kanıksanmıştır.</a:t>
            </a:r>
            <a:endParaRPr sz="2200" dirty="0">
              <a:solidFill>
                <a:schemeClr val="dk1"/>
              </a:solidFill>
              <a:latin typeface="Calibri"/>
              <a:ea typeface="Calibri"/>
              <a:cs typeface="Calibri"/>
              <a:sym typeface="Calibri"/>
            </a:endParaRPr>
          </a:p>
        </p:txBody>
      </p:sp>
      <p:pic>
        <p:nvPicPr>
          <p:cNvPr id="263" name="Google Shape;263;p32" title="Ekran görüntüsü 2026-04-01 113908-Photoroom.png"/>
          <p:cNvPicPr preferRelativeResize="0"/>
          <p:nvPr/>
        </p:nvPicPr>
        <p:blipFill>
          <a:blip r:embed="rId3">
            <a:alphaModFix/>
          </a:blip>
          <a:stretch>
            <a:fillRect/>
          </a:stretch>
        </p:blipFill>
        <p:spPr>
          <a:xfrm>
            <a:off x="8582475" y="4006157"/>
            <a:ext cx="3609525" cy="3304425"/>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96c021c27f_0_74"/>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14.10. Bilirkişi Raporundan İşyerindeki Eksikler</a:t>
            </a:r>
            <a:endParaRPr/>
          </a:p>
        </p:txBody>
      </p:sp>
      <p:sp>
        <p:nvSpPr>
          <p:cNvPr id="269" name="Google Shape;269;g396c021c27f_0_74"/>
          <p:cNvSpPr txBox="1"/>
          <p:nvPr/>
        </p:nvSpPr>
        <p:spPr>
          <a:xfrm>
            <a:off x="1171200" y="4093900"/>
            <a:ext cx="100245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200"/>
          </a:p>
        </p:txBody>
      </p:sp>
      <p:sp>
        <p:nvSpPr>
          <p:cNvPr id="270" name="Google Shape;270;g396c021c27f_0_74"/>
          <p:cNvSpPr txBox="1"/>
          <p:nvPr/>
        </p:nvSpPr>
        <p:spPr>
          <a:xfrm>
            <a:off x="1171200" y="1435475"/>
            <a:ext cx="98496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200"/>
          </a:p>
        </p:txBody>
      </p:sp>
      <p:pic>
        <p:nvPicPr>
          <p:cNvPr id="271" name="Google Shape;271;g396c021c27f_0_74" title="Ekran görüntüsü 2026-04-01 114133-Photoroom.png"/>
          <p:cNvPicPr preferRelativeResize="0"/>
          <p:nvPr/>
        </p:nvPicPr>
        <p:blipFill>
          <a:blip r:embed="rId3">
            <a:alphaModFix/>
          </a:blip>
          <a:stretch>
            <a:fillRect/>
          </a:stretch>
        </p:blipFill>
        <p:spPr>
          <a:xfrm>
            <a:off x="2087418" y="1290125"/>
            <a:ext cx="10811182" cy="5567875"/>
          </a:xfrm>
          <a:prstGeom prst="rect">
            <a:avLst/>
          </a:prstGeom>
          <a:noFill/>
          <a:ln>
            <a:noFill/>
          </a:ln>
        </p:spPr>
      </p:pic>
      <p:sp>
        <p:nvSpPr>
          <p:cNvPr id="272" name="Google Shape;272;g396c021c27f_0_74"/>
          <p:cNvSpPr txBox="1"/>
          <p:nvPr/>
        </p:nvSpPr>
        <p:spPr>
          <a:xfrm rot="21248736">
            <a:off x="3332191" y="1913086"/>
            <a:ext cx="4396003" cy="3139291"/>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1600" dirty="0" err="1">
                <a:solidFill>
                  <a:schemeClr val="dk1"/>
                </a:solidFill>
                <a:latin typeface="Calibri"/>
                <a:ea typeface="Calibri"/>
                <a:cs typeface="Calibri"/>
                <a:sym typeface="Calibri"/>
              </a:rPr>
              <a:t>Karbonmonoksitin</a:t>
            </a:r>
            <a:r>
              <a:rPr lang="tr-TR" sz="1600" dirty="0">
                <a:solidFill>
                  <a:schemeClr val="dk1"/>
                </a:solidFill>
                <a:latin typeface="Calibri"/>
                <a:ea typeface="Calibri"/>
                <a:cs typeface="Calibri"/>
                <a:sym typeface="Calibri"/>
              </a:rPr>
              <a:t> 50 </a:t>
            </a:r>
            <a:r>
              <a:rPr lang="tr-TR" sz="1600" dirty="0" err="1">
                <a:solidFill>
                  <a:schemeClr val="dk1"/>
                </a:solidFill>
                <a:latin typeface="Calibri"/>
                <a:ea typeface="Calibri"/>
                <a:cs typeface="Calibri"/>
                <a:sym typeface="Calibri"/>
              </a:rPr>
              <a:t>PPM'i</a:t>
            </a:r>
            <a:r>
              <a:rPr lang="tr-TR" sz="1600" dirty="0">
                <a:solidFill>
                  <a:schemeClr val="dk1"/>
                </a:solidFill>
                <a:latin typeface="Calibri"/>
                <a:ea typeface="Calibri"/>
                <a:cs typeface="Calibri"/>
                <a:sym typeface="Calibri"/>
              </a:rPr>
              <a:t> aştığı ortamlarda hiçbir şekilde insan bulundurulmamalıdır. Yasal bir zorunluluk olmamakla birlikte patlatmaların vardiya sonlarında yani yeraltının tamamen boşaltıldığı saatlerde </a:t>
            </a:r>
            <a:r>
              <a:rPr lang="tr-TR" sz="1600" dirty="0" smtClean="0">
                <a:solidFill>
                  <a:schemeClr val="dk1"/>
                </a:solidFill>
                <a:latin typeface="Calibri"/>
                <a:ea typeface="Calibri"/>
                <a:cs typeface="Calibri"/>
                <a:sym typeface="Calibri"/>
              </a:rPr>
              <a:t>yapılması </a:t>
            </a:r>
          </a:p>
          <a:p>
            <a:pPr marL="0" lvl="0" indent="0" rtl="0">
              <a:spcBef>
                <a:spcPts val="0"/>
              </a:spcBef>
              <a:spcAft>
                <a:spcPts val="0"/>
              </a:spcAft>
              <a:buNone/>
            </a:pPr>
            <a:r>
              <a:rPr lang="tr-TR" sz="1600" dirty="0" smtClean="0">
                <a:solidFill>
                  <a:schemeClr val="dk1"/>
                </a:solidFill>
                <a:latin typeface="Calibri"/>
                <a:ea typeface="Calibri"/>
                <a:cs typeface="Calibri"/>
                <a:sym typeface="Calibri"/>
              </a:rPr>
              <a:t>genel teknik </a:t>
            </a:r>
            <a:r>
              <a:rPr lang="tr-TR" sz="1600" dirty="0">
                <a:solidFill>
                  <a:schemeClr val="dk1"/>
                </a:solidFill>
                <a:latin typeface="Calibri"/>
                <a:ea typeface="Calibri"/>
                <a:cs typeface="Calibri"/>
                <a:sym typeface="Calibri"/>
              </a:rPr>
              <a:t>bir uygulamadır, oysa işletmede </a:t>
            </a:r>
            <a:br>
              <a:rPr lang="tr-TR" sz="1600" dirty="0">
                <a:solidFill>
                  <a:schemeClr val="dk1"/>
                </a:solidFill>
                <a:latin typeface="Calibri"/>
                <a:ea typeface="Calibri"/>
                <a:cs typeface="Calibri"/>
                <a:sym typeface="Calibri"/>
              </a:rPr>
            </a:br>
            <a:r>
              <a:rPr lang="tr-TR" sz="1600" dirty="0">
                <a:solidFill>
                  <a:schemeClr val="dk1"/>
                </a:solidFill>
                <a:latin typeface="Calibri"/>
                <a:ea typeface="Calibri"/>
                <a:cs typeface="Calibri"/>
                <a:sym typeface="Calibri"/>
              </a:rPr>
              <a:t>patlatmalar programlı bir biçimde </a:t>
            </a:r>
            <a:endParaRPr sz="16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1600" dirty="0">
                <a:solidFill>
                  <a:schemeClr val="dk1"/>
                </a:solidFill>
                <a:latin typeface="Calibri"/>
                <a:ea typeface="Calibri"/>
                <a:cs typeface="Calibri"/>
                <a:sym typeface="Calibri"/>
              </a:rPr>
              <a:t>değil gerektiğinde programsız olarak yapılmakta </a:t>
            </a:r>
            <a:br>
              <a:rPr lang="tr-TR" sz="1600" dirty="0">
                <a:solidFill>
                  <a:schemeClr val="dk1"/>
                </a:solidFill>
                <a:latin typeface="Calibri"/>
                <a:ea typeface="Calibri"/>
                <a:cs typeface="Calibri"/>
                <a:sym typeface="Calibri"/>
              </a:rPr>
            </a:br>
            <a:r>
              <a:rPr lang="tr-TR" sz="1600" dirty="0">
                <a:solidFill>
                  <a:schemeClr val="dk1"/>
                </a:solidFill>
                <a:latin typeface="Calibri"/>
                <a:ea typeface="Calibri"/>
                <a:cs typeface="Calibri"/>
                <a:sym typeface="Calibri"/>
              </a:rPr>
              <a:t>ve çalışanlar patlatma sonrası çıkan zararlı gazlara maruz bırakılmaktadır. Bu alışkanlık kaza öncesi süreçte yanılgılara olmuştur.</a:t>
            </a:r>
            <a:r>
              <a:rPr lang="tr-TR" sz="1600" dirty="0">
                <a:solidFill>
                  <a:schemeClr val="dk1"/>
                </a:solidFill>
              </a:rPr>
              <a:t> </a:t>
            </a:r>
            <a:r>
              <a:rPr lang="tr-TR" sz="1600" dirty="0">
                <a:solidFill>
                  <a:schemeClr val="dk1"/>
                </a:solidFill>
                <a:latin typeface="Calibri"/>
                <a:ea typeface="Calibri"/>
                <a:cs typeface="Calibri"/>
                <a:sym typeface="Calibri"/>
              </a:rPr>
              <a:t>(Maden İşyerlerinde iş Sağlığı ve Güvenliği Yönetmeliği Ek3, 8.5)</a:t>
            </a:r>
            <a:endParaRPr sz="1600" dirty="0">
              <a:solidFill>
                <a:schemeClr val="dk1"/>
              </a:solidFill>
            </a:endParaRPr>
          </a:p>
        </p:txBody>
      </p:sp>
      <p:sp>
        <p:nvSpPr>
          <p:cNvPr id="7"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396c021c27f_0_152"/>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14.10. Bilirkişi Raporundan İşyerindeki Eksikler</a:t>
            </a:r>
            <a:endParaRPr/>
          </a:p>
        </p:txBody>
      </p:sp>
      <p:sp>
        <p:nvSpPr>
          <p:cNvPr id="278" name="Google Shape;278;g396c021c27f_0_152"/>
          <p:cNvSpPr txBox="1"/>
          <p:nvPr/>
        </p:nvSpPr>
        <p:spPr>
          <a:xfrm>
            <a:off x="1083750" y="2050475"/>
            <a:ext cx="100245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200"/>
          </a:p>
        </p:txBody>
      </p:sp>
      <p:sp>
        <p:nvSpPr>
          <p:cNvPr id="279" name="Google Shape;279;g396c021c27f_0_152"/>
          <p:cNvSpPr txBox="1"/>
          <p:nvPr/>
        </p:nvSpPr>
        <p:spPr>
          <a:xfrm>
            <a:off x="1171200" y="1435475"/>
            <a:ext cx="98496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200"/>
          </a:p>
        </p:txBody>
      </p:sp>
      <p:pic>
        <p:nvPicPr>
          <p:cNvPr id="280" name="Google Shape;280;g396c021c27f_0_152" title="Ekran görüntüsü 2026-04-01 114403-Photoroom.png"/>
          <p:cNvPicPr preferRelativeResize="0"/>
          <p:nvPr/>
        </p:nvPicPr>
        <p:blipFill>
          <a:blip r:embed="rId3">
            <a:alphaModFix/>
          </a:blip>
          <a:stretch>
            <a:fillRect/>
          </a:stretch>
        </p:blipFill>
        <p:spPr>
          <a:xfrm>
            <a:off x="3278909" y="1570182"/>
            <a:ext cx="9352091" cy="5287818"/>
          </a:xfrm>
          <a:prstGeom prst="rect">
            <a:avLst/>
          </a:prstGeom>
          <a:noFill/>
          <a:ln>
            <a:noFill/>
          </a:ln>
        </p:spPr>
      </p:pic>
      <p:sp>
        <p:nvSpPr>
          <p:cNvPr id="281" name="Google Shape;281;g396c021c27f_0_152"/>
          <p:cNvSpPr txBox="1"/>
          <p:nvPr/>
        </p:nvSpPr>
        <p:spPr>
          <a:xfrm rot="405624">
            <a:off x="4334886" y="1924421"/>
            <a:ext cx="4001535" cy="338551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1600" dirty="0">
                <a:solidFill>
                  <a:schemeClr val="dk1"/>
                </a:solidFill>
                <a:latin typeface="Calibri"/>
                <a:ea typeface="Calibri"/>
                <a:cs typeface="Calibri"/>
                <a:sym typeface="Calibri"/>
              </a:rPr>
              <a:t>Gaz ölçüm kayıt defterindeki günlük/</a:t>
            </a:r>
            <a:r>
              <a:rPr lang="tr-TR" sz="1600" dirty="0" err="1">
                <a:solidFill>
                  <a:schemeClr val="dk1"/>
                </a:solidFill>
                <a:latin typeface="Calibri"/>
                <a:ea typeface="Calibri"/>
                <a:cs typeface="Calibri"/>
                <a:sym typeface="Calibri"/>
              </a:rPr>
              <a:t>vardiyalık</a:t>
            </a:r>
            <a:r>
              <a:rPr lang="tr-TR" sz="1600" dirty="0">
                <a:solidFill>
                  <a:schemeClr val="dk1"/>
                </a:solidFill>
                <a:latin typeface="Calibri"/>
                <a:ea typeface="Calibri"/>
                <a:cs typeface="Calibri"/>
                <a:sym typeface="Calibri"/>
              </a:rPr>
              <a:t> kayıtlarla merkezi gaz izleme sisteminin değerleri birbirini tutmamakta, gaz ölçüm defterindeki ölçüm değerleri birbirini tekrarlamaktadır.</a:t>
            </a:r>
            <a:r>
              <a:rPr lang="tr-TR" sz="1600" dirty="0">
                <a:solidFill>
                  <a:schemeClr val="dk1"/>
                </a:solidFill>
              </a:rPr>
              <a:t> </a:t>
            </a:r>
            <a:br>
              <a:rPr lang="tr-TR" sz="1600" dirty="0">
                <a:solidFill>
                  <a:schemeClr val="dk1"/>
                </a:solidFill>
              </a:rPr>
            </a:br>
            <a:endParaRPr lang="tr-TR" sz="1600" dirty="0" smtClean="0">
              <a:solidFill>
                <a:schemeClr val="dk1"/>
              </a:solidFill>
            </a:endParaRPr>
          </a:p>
          <a:p>
            <a:pPr marL="0" lvl="0" indent="0" rtl="0">
              <a:spcBef>
                <a:spcPts val="0"/>
              </a:spcBef>
              <a:spcAft>
                <a:spcPts val="0"/>
              </a:spcAft>
              <a:buNone/>
            </a:pPr>
            <a:r>
              <a:rPr lang="tr-TR" sz="1600" dirty="0" smtClean="0">
                <a:solidFill>
                  <a:schemeClr val="dk1"/>
                </a:solidFill>
                <a:latin typeface="Calibri"/>
                <a:ea typeface="Calibri"/>
                <a:cs typeface="Calibri"/>
                <a:sym typeface="Calibri"/>
              </a:rPr>
              <a:t>(</a:t>
            </a:r>
            <a:r>
              <a:rPr lang="tr-TR" sz="1600" dirty="0">
                <a:solidFill>
                  <a:schemeClr val="dk1"/>
                </a:solidFill>
                <a:latin typeface="Calibri"/>
                <a:ea typeface="Calibri"/>
                <a:cs typeface="Calibri"/>
                <a:sym typeface="Calibri"/>
              </a:rPr>
              <a:t>Maden İşyerlerinde iş Sağlığı ve </a:t>
            </a:r>
            <a:r>
              <a:rPr lang="tr-TR" sz="1600" dirty="0" smtClean="0">
                <a:solidFill>
                  <a:schemeClr val="dk1"/>
                </a:solidFill>
                <a:latin typeface="Calibri"/>
                <a:ea typeface="Calibri"/>
                <a:cs typeface="Calibri"/>
                <a:sym typeface="Calibri"/>
              </a:rPr>
              <a:t/>
            </a:r>
            <a:br>
              <a:rPr lang="tr-TR" sz="1600" dirty="0" smtClean="0">
                <a:solidFill>
                  <a:schemeClr val="dk1"/>
                </a:solidFill>
                <a:latin typeface="Calibri"/>
                <a:ea typeface="Calibri"/>
                <a:cs typeface="Calibri"/>
                <a:sym typeface="Calibri"/>
              </a:rPr>
            </a:br>
            <a:r>
              <a:rPr lang="tr-TR" sz="1600" dirty="0" smtClean="0">
                <a:solidFill>
                  <a:schemeClr val="dk1"/>
                </a:solidFill>
                <a:latin typeface="Calibri"/>
                <a:ea typeface="Calibri"/>
                <a:cs typeface="Calibri"/>
                <a:sym typeface="Calibri"/>
              </a:rPr>
              <a:t>Güvenliği </a:t>
            </a:r>
            <a:r>
              <a:rPr lang="tr-TR" sz="1600" dirty="0">
                <a:solidFill>
                  <a:schemeClr val="dk1"/>
                </a:solidFill>
                <a:latin typeface="Calibri"/>
                <a:ea typeface="Calibri"/>
                <a:cs typeface="Calibri"/>
                <a:sym typeface="Calibri"/>
              </a:rPr>
              <a:t>Yönetmeliği Ek3, 8.5)</a:t>
            </a:r>
            <a:r>
              <a:rPr lang="tr-TR" sz="1600" dirty="0">
                <a:solidFill>
                  <a:schemeClr val="dk1"/>
                </a:solidFill>
              </a:rPr>
              <a:t> </a:t>
            </a:r>
            <a:r>
              <a:rPr lang="tr-TR" sz="1600" dirty="0" smtClean="0">
                <a:solidFill>
                  <a:schemeClr val="dk1"/>
                </a:solidFill>
              </a:rPr>
              <a:t/>
            </a:r>
            <a:br>
              <a:rPr lang="tr-TR" sz="1600" dirty="0" smtClean="0">
                <a:solidFill>
                  <a:schemeClr val="dk1"/>
                </a:solidFill>
              </a:rPr>
            </a:br>
            <a:r>
              <a:rPr lang="tr-TR" sz="1600" dirty="0" smtClean="0">
                <a:solidFill>
                  <a:schemeClr val="dk1"/>
                </a:solidFill>
                <a:latin typeface="Calibri"/>
                <a:ea typeface="Calibri"/>
                <a:cs typeface="Calibri"/>
                <a:sym typeface="Calibri"/>
              </a:rPr>
              <a:t>Yeraltında havalandırma </a:t>
            </a:r>
            <a:r>
              <a:rPr lang="tr-TR" sz="1600" dirty="0">
                <a:solidFill>
                  <a:schemeClr val="dk1"/>
                </a:solidFill>
                <a:latin typeface="Calibri"/>
                <a:ea typeface="Calibri"/>
                <a:cs typeface="Calibri"/>
                <a:sym typeface="Calibri"/>
              </a:rPr>
              <a:t>ve çalışma ortamı için </a:t>
            </a:r>
            <a:r>
              <a:rPr lang="tr-TR" sz="1600" dirty="0" smtClean="0">
                <a:solidFill>
                  <a:schemeClr val="dk1"/>
                </a:solidFill>
                <a:latin typeface="Calibri"/>
                <a:ea typeface="Calibri"/>
                <a:cs typeface="Calibri"/>
                <a:sym typeface="Calibri"/>
              </a:rPr>
              <a:t>gerekli  </a:t>
            </a:r>
            <a:r>
              <a:rPr lang="tr-TR" sz="1600" dirty="0">
                <a:solidFill>
                  <a:schemeClr val="dk1"/>
                </a:solidFill>
                <a:latin typeface="Calibri"/>
                <a:ea typeface="Calibri"/>
                <a:cs typeface="Calibri"/>
                <a:sym typeface="Calibri"/>
              </a:rPr>
              <a:t>olan nem ve basınç ölçümleri </a:t>
            </a:r>
            <a:endParaRPr sz="1600" dirty="0">
              <a:solidFill>
                <a:schemeClr val="dk1"/>
              </a:solidFill>
              <a:latin typeface="Calibri"/>
              <a:ea typeface="Calibri"/>
              <a:cs typeface="Calibri"/>
              <a:sym typeface="Calibri"/>
            </a:endParaRPr>
          </a:p>
          <a:p>
            <a:pPr marL="0" lvl="0" indent="0" rtl="0">
              <a:spcBef>
                <a:spcPts val="0"/>
              </a:spcBef>
              <a:spcAft>
                <a:spcPts val="0"/>
              </a:spcAft>
              <a:buNone/>
            </a:pPr>
            <a:r>
              <a:rPr lang="tr-TR" sz="1600" dirty="0">
                <a:solidFill>
                  <a:schemeClr val="dk1"/>
                </a:solidFill>
                <a:latin typeface="Calibri"/>
                <a:ea typeface="Calibri"/>
                <a:cs typeface="Calibri"/>
                <a:sym typeface="Calibri"/>
              </a:rPr>
              <a:t>yapıldığına dair herhangi bir </a:t>
            </a:r>
            <a:r>
              <a:rPr lang="tr-TR" sz="1600" dirty="0" smtClean="0">
                <a:solidFill>
                  <a:schemeClr val="dk1"/>
                </a:solidFill>
                <a:latin typeface="Calibri"/>
                <a:ea typeface="Calibri"/>
                <a:cs typeface="Calibri"/>
                <a:sym typeface="Calibri"/>
              </a:rPr>
              <a:t>kayıt </a:t>
            </a:r>
            <a:r>
              <a:rPr lang="tr-TR" sz="1600" dirty="0">
                <a:solidFill>
                  <a:schemeClr val="dk1"/>
                </a:solidFill>
                <a:latin typeface="Calibri"/>
                <a:ea typeface="Calibri"/>
                <a:cs typeface="Calibri"/>
                <a:sym typeface="Calibri"/>
              </a:rPr>
              <a:t>görülmemiştir.</a:t>
            </a:r>
            <a:r>
              <a:rPr lang="tr-TR" sz="1600" dirty="0">
                <a:solidFill>
                  <a:schemeClr val="dk1"/>
                </a:solidFill>
              </a:rPr>
              <a:t> </a:t>
            </a:r>
            <a:r>
              <a:rPr lang="tr-TR" sz="1600" dirty="0">
                <a:solidFill>
                  <a:schemeClr val="dk1"/>
                </a:solidFill>
                <a:latin typeface="Calibri"/>
                <a:ea typeface="Calibri"/>
                <a:cs typeface="Calibri"/>
                <a:sym typeface="Calibri"/>
              </a:rPr>
              <a:t>(Maden İşyerlerinde </a:t>
            </a:r>
            <a:endParaRPr sz="1600" dirty="0">
              <a:solidFill>
                <a:schemeClr val="dk1"/>
              </a:solidFill>
              <a:latin typeface="Calibri"/>
              <a:ea typeface="Calibri"/>
              <a:cs typeface="Calibri"/>
              <a:sym typeface="Calibri"/>
            </a:endParaRPr>
          </a:p>
          <a:p>
            <a:pPr marL="0" lvl="0" indent="0" rtl="0">
              <a:spcBef>
                <a:spcPts val="0"/>
              </a:spcBef>
              <a:spcAft>
                <a:spcPts val="0"/>
              </a:spcAft>
              <a:buNone/>
            </a:pPr>
            <a:r>
              <a:rPr lang="tr-TR" sz="1600" dirty="0">
                <a:solidFill>
                  <a:schemeClr val="dk1"/>
                </a:solidFill>
                <a:latin typeface="Calibri"/>
                <a:ea typeface="Calibri"/>
                <a:cs typeface="Calibri"/>
                <a:sym typeface="Calibri"/>
              </a:rPr>
              <a:t>iş Sağlığı ve Güvenliği Yönetmeliği Ek3, 8.9</a:t>
            </a:r>
            <a:endParaRPr sz="1600" dirty="0">
              <a:solidFill>
                <a:schemeClr val="dk1"/>
              </a:solidFill>
            </a:endParaRPr>
          </a:p>
        </p:txBody>
      </p:sp>
      <p:sp>
        <p:nvSpPr>
          <p:cNvPr id="7"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14.11. ÇSGB Denetimlerinin Yetersizliği Bilirkişi Raporunda </a:t>
            </a:r>
            <a:endParaRPr/>
          </a:p>
        </p:txBody>
      </p:sp>
      <p:sp>
        <p:nvSpPr>
          <p:cNvPr id="287" name="Google Shape;287;p33"/>
          <p:cNvSpPr txBox="1"/>
          <p:nvPr/>
        </p:nvSpPr>
        <p:spPr>
          <a:xfrm>
            <a:off x="906641" y="1409622"/>
            <a:ext cx="10205100" cy="1416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000" b="1" dirty="0">
                <a:solidFill>
                  <a:schemeClr val="dk1"/>
                </a:solidFill>
                <a:latin typeface="Calibri"/>
                <a:ea typeface="Calibri"/>
                <a:cs typeface="Calibri"/>
                <a:sym typeface="Calibri"/>
              </a:rPr>
              <a:t>ÇSGB İŞ TEFTİŞ KURULU BAŞKANLIĞI MÜFETTİŞLERİ TARAFINDAN SOMA KÖMÜR İŞLETMELERİ A.Ş. EYNEZ KÖMÜR OCAĞINA SON İKİ YILDA GERÇEKLEŞTİRİLEN DENETİMLER İNCELENDİĞİNDE;</a:t>
            </a:r>
            <a:endParaRPr sz="2000" dirty="0">
              <a:solidFill>
                <a:schemeClr val="dk1"/>
              </a:solidFill>
            </a:endParaRPr>
          </a:p>
          <a:p>
            <a:pPr marL="0" lvl="0" indent="0" algn="just" rtl="0">
              <a:spcBef>
                <a:spcPts val="0"/>
              </a:spcBef>
              <a:spcAft>
                <a:spcPts val="0"/>
              </a:spcAft>
              <a:buNone/>
            </a:pPr>
            <a:endParaRPr sz="2000" b="1" dirty="0">
              <a:solidFill>
                <a:schemeClr val="dk1"/>
              </a:solidFill>
              <a:latin typeface="Calibri"/>
              <a:ea typeface="Calibri"/>
              <a:cs typeface="Calibri"/>
              <a:sym typeface="Calibri"/>
            </a:endParaRPr>
          </a:p>
          <a:p>
            <a:pPr marL="0" lvl="0" indent="0" algn="just" rtl="0">
              <a:spcBef>
                <a:spcPts val="0"/>
              </a:spcBef>
              <a:spcAft>
                <a:spcPts val="0"/>
              </a:spcAft>
              <a:buNone/>
            </a:pPr>
            <a:endParaRPr sz="2000" dirty="0">
              <a:solidFill>
                <a:schemeClr val="dk1"/>
              </a:solidFill>
            </a:endParaRPr>
          </a:p>
        </p:txBody>
      </p:sp>
      <p:pic>
        <p:nvPicPr>
          <p:cNvPr id="288" name="Google Shape;288;p33" title="Ekran görüntüsü 2026-04-01 115513-Photoroom.png"/>
          <p:cNvPicPr preferRelativeResize="0"/>
          <p:nvPr/>
        </p:nvPicPr>
        <p:blipFill>
          <a:blip r:embed="rId3">
            <a:alphaModFix/>
          </a:blip>
          <a:stretch>
            <a:fillRect/>
          </a:stretch>
        </p:blipFill>
        <p:spPr>
          <a:xfrm>
            <a:off x="2551826" y="1409623"/>
            <a:ext cx="7286625" cy="5448378"/>
          </a:xfrm>
          <a:prstGeom prst="rect">
            <a:avLst/>
          </a:prstGeom>
          <a:noFill/>
          <a:ln>
            <a:noFill/>
          </a:ln>
        </p:spPr>
      </p:pic>
      <p:sp>
        <p:nvSpPr>
          <p:cNvPr id="289" name="Google Shape;289;p33"/>
          <p:cNvSpPr txBox="1"/>
          <p:nvPr/>
        </p:nvSpPr>
        <p:spPr>
          <a:xfrm>
            <a:off x="3777672" y="3887369"/>
            <a:ext cx="4636655" cy="2893069"/>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1600" dirty="0">
                <a:solidFill>
                  <a:schemeClr val="dk1"/>
                </a:solidFill>
                <a:latin typeface="Calibri"/>
                <a:ea typeface="Calibri"/>
                <a:cs typeface="Calibri"/>
                <a:sym typeface="Calibri"/>
              </a:rPr>
              <a:t>Savcılığa ulaştırılan, CSGB İş Teftiş Kurulu (Teftiş Kurulu) Başkanlığı tarafından gerçekleştirilen son 2 yıl denetimler incelendiğinde "Risk Esaslı Proje Denetimi" olarak gerçekleştirilen denetimlerde; Dünyada 1980 yılından itibaren, ülkemizde 2003 yılında 4857 sayılı İş Kanunu ile uygulanmaya başlanan "</a:t>
            </a:r>
            <a:r>
              <a:rPr lang="tr-TR" sz="1600" dirty="0" err="1">
                <a:solidFill>
                  <a:schemeClr val="dk1"/>
                </a:solidFill>
                <a:latin typeface="Calibri"/>
                <a:ea typeface="Calibri"/>
                <a:cs typeface="Calibri"/>
                <a:sym typeface="Calibri"/>
              </a:rPr>
              <a:t>proaktif</a:t>
            </a:r>
            <a:r>
              <a:rPr lang="tr-TR" sz="1600" dirty="0">
                <a:solidFill>
                  <a:schemeClr val="dk1"/>
                </a:solidFill>
                <a:latin typeface="Calibri"/>
                <a:ea typeface="Calibri"/>
                <a:cs typeface="Calibri"/>
                <a:sym typeface="Calibri"/>
              </a:rPr>
              <a:t>" İş Sağlığı ve Güvenliği Yönetim Sistemlerine uygun olarak gerçekleştirilmesi gereken denetim yerine, terk edilmeye çalışılan "reaktif" sistemin denetim alışkanlıklarının sürdürüldüğü açıkça görülmektedir.</a:t>
            </a:r>
            <a:endParaRPr sz="1600" dirty="0">
              <a:solidFill>
                <a:schemeClr val="dk1"/>
              </a:solidFill>
            </a:endParaRPr>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396c021c27f_0_65"/>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14.11. ÇSGB Denetimlerinin Yetersizliği Bilirkişi Raporunda </a:t>
            </a:r>
            <a:endParaRPr/>
          </a:p>
        </p:txBody>
      </p:sp>
      <p:sp>
        <p:nvSpPr>
          <p:cNvPr id="295" name="Google Shape;295;g396c021c27f_0_65"/>
          <p:cNvSpPr txBox="1"/>
          <p:nvPr/>
        </p:nvSpPr>
        <p:spPr>
          <a:xfrm>
            <a:off x="858982" y="1396755"/>
            <a:ext cx="10205100" cy="446273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Tespit edilen noksanlıklara bakıldığında, Bilirkişi Heyetimizce kaza öncesinde var olan ve kaza nedeni olarak görülebilecek; üretimin projeye uygun gerçekleştirilmesi, üretim zorlaması, havalandırma, gaz ölçüm sistemleri, kurtarma ekipmanları, merkezi alarm sistemi, çalışanların eğitimi, görüşlerinin alınması ve katılımlarının sağlanması vb. İş Sağlığı ve </a:t>
            </a:r>
            <a:r>
              <a:rPr lang="tr-TR" sz="2400" dirty="0" smtClean="0">
                <a:solidFill>
                  <a:schemeClr val="dk1"/>
                </a:solidFill>
                <a:latin typeface="Calibri"/>
                <a:ea typeface="Calibri"/>
                <a:cs typeface="Calibri"/>
                <a:sym typeface="Calibri"/>
              </a:rPr>
              <a:t>Güvenliği </a:t>
            </a:r>
            <a:r>
              <a:rPr lang="tr-TR" sz="2400" dirty="0">
                <a:solidFill>
                  <a:schemeClr val="dk1"/>
                </a:solidFill>
                <a:latin typeface="Calibri"/>
                <a:ea typeface="Calibri"/>
                <a:cs typeface="Calibri"/>
                <a:sym typeface="Calibri"/>
              </a:rPr>
              <a:t>konusunda sisteme-planlamaya </a:t>
            </a:r>
            <a:r>
              <a:rPr lang="tr-TR" sz="2400" dirty="0" smtClean="0">
                <a:solidFill>
                  <a:schemeClr val="dk1"/>
                </a:solidFill>
                <a:latin typeface="Calibri"/>
                <a:ea typeface="Calibri"/>
                <a:cs typeface="Calibri"/>
                <a:sym typeface="Calibri"/>
              </a:rPr>
              <a:t>ve kültür </a:t>
            </a:r>
            <a:r>
              <a:rPr lang="tr-TR" sz="2400" dirty="0">
                <a:solidFill>
                  <a:schemeClr val="dk1"/>
                </a:solidFill>
                <a:latin typeface="Calibri"/>
                <a:ea typeface="Calibri"/>
                <a:cs typeface="Calibri"/>
                <a:sym typeface="Calibri"/>
              </a:rPr>
              <a:t>oluşturmaya yönelik </a:t>
            </a:r>
            <a:r>
              <a:rPr lang="tr-TR" sz="2400" dirty="0" smtClean="0">
                <a:solidFill>
                  <a:schemeClr val="dk1"/>
                </a:solidFill>
                <a:latin typeface="Calibri"/>
                <a:ea typeface="Calibri"/>
                <a:cs typeface="Calibri"/>
                <a:sym typeface="Calibri"/>
              </a:rPr>
              <a:t>konuların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denetlenmediği </a:t>
            </a:r>
            <a:r>
              <a:rPr lang="tr-TR" sz="2400" dirty="0">
                <a:solidFill>
                  <a:schemeClr val="dk1"/>
                </a:solidFill>
                <a:latin typeface="Calibri"/>
                <a:ea typeface="Calibri"/>
                <a:cs typeface="Calibri"/>
                <a:sym typeface="Calibri"/>
              </a:rPr>
              <a:t>görülmektedir. </a:t>
            </a:r>
            <a:endParaRPr lang="tr-TR" sz="2400" dirty="0" smtClean="0">
              <a:solidFill>
                <a:schemeClr val="dk1"/>
              </a:solidFill>
              <a:latin typeface="Calibri"/>
              <a:ea typeface="Calibri"/>
              <a:cs typeface="Calibri"/>
              <a:sym typeface="Calibri"/>
            </a:endParaRPr>
          </a:p>
          <a:p>
            <a:pPr marL="0" lvl="0" indent="0" rtl="0">
              <a:spcBef>
                <a:spcPts val="0"/>
              </a:spcBef>
              <a:spcAft>
                <a:spcPts val="0"/>
              </a:spcAft>
              <a:buNone/>
            </a:pP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Denetimlerin mevzuata </a:t>
            </a:r>
            <a:r>
              <a:rPr lang="tr-TR" sz="2400" dirty="0">
                <a:solidFill>
                  <a:schemeClr val="dk1"/>
                </a:solidFill>
                <a:latin typeface="Calibri"/>
                <a:ea typeface="Calibri"/>
                <a:cs typeface="Calibri"/>
                <a:sym typeface="Calibri"/>
              </a:rPr>
              <a:t>uygunluk açısından yüzeysel </a:t>
            </a: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olarak </a:t>
            </a:r>
            <a:r>
              <a:rPr lang="tr-TR" sz="2400" dirty="0">
                <a:solidFill>
                  <a:schemeClr val="dk1"/>
                </a:solidFill>
                <a:latin typeface="Calibri"/>
                <a:ea typeface="Calibri"/>
                <a:cs typeface="Calibri"/>
                <a:sym typeface="Calibri"/>
              </a:rPr>
              <a:t>yapıldığı, </a:t>
            </a:r>
            <a:r>
              <a:rPr lang="tr-TR" sz="2400" dirty="0" smtClean="0">
                <a:solidFill>
                  <a:schemeClr val="dk1"/>
                </a:solidFill>
                <a:latin typeface="Calibri"/>
                <a:ea typeface="Calibri"/>
                <a:cs typeface="Calibri"/>
                <a:sym typeface="Calibri"/>
              </a:rPr>
              <a:t>kapsamlı </a:t>
            </a:r>
            <a:r>
              <a:rPr lang="tr-TR" sz="2400" dirty="0">
                <a:solidFill>
                  <a:schemeClr val="dk1"/>
                </a:solidFill>
                <a:latin typeface="Calibri"/>
                <a:ea typeface="Calibri"/>
                <a:cs typeface="Calibri"/>
                <a:sym typeface="Calibri"/>
              </a:rPr>
              <a:t>bir denetim yapılmadığı </a:t>
            </a:r>
            <a:r>
              <a:rPr lang="tr-TR" sz="2400" dirty="0" smtClean="0">
                <a:solidFill>
                  <a:schemeClr val="dk1"/>
                </a:solidFill>
                <a:latin typeface="Calibri"/>
                <a:ea typeface="Calibri"/>
                <a:cs typeface="Calibri"/>
                <a:sym typeface="Calibri"/>
              </a:rPr>
              <a:t/>
            </a:r>
            <a:br>
              <a:rPr lang="tr-TR" sz="2400" dirty="0" smtClean="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açıkça </a:t>
            </a:r>
            <a:r>
              <a:rPr lang="tr-TR" sz="2400" dirty="0">
                <a:solidFill>
                  <a:schemeClr val="dk1"/>
                </a:solidFill>
                <a:latin typeface="Calibri"/>
                <a:ea typeface="Calibri"/>
                <a:cs typeface="Calibri"/>
                <a:sym typeface="Calibri"/>
              </a:rPr>
              <a:t>görülmektedir.</a:t>
            </a:r>
            <a:endParaRPr dirty="0">
              <a:solidFill>
                <a:schemeClr val="dk1"/>
              </a:solidFill>
            </a:endParaRPr>
          </a:p>
          <a:p>
            <a:pPr marL="0" lvl="0" indent="0" rtl="0">
              <a:spcBef>
                <a:spcPts val="0"/>
              </a:spcBef>
              <a:spcAft>
                <a:spcPts val="0"/>
              </a:spcAft>
              <a:buNone/>
            </a:pPr>
            <a:endParaRPr dirty="0">
              <a:solidFill>
                <a:schemeClr val="dk1"/>
              </a:solidFill>
            </a:endParaRPr>
          </a:p>
        </p:txBody>
      </p:sp>
      <p:pic>
        <p:nvPicPr>
          <p:cNvPr id="296" name="Google Shape;296;g396c021c27f_0_65" title="Ekran görüntüsü 2026-04-01 115314-Photoroom.png"/>
          <p:cNvPicPr preferRelativeResize="0"/>
          <p:nvPr/>
        </p:nvPicPr>
        <p:blipFill>
          <a:blip r:embed="rId3">
            <a:alphaModFix/>
          </a:blip>
          <a:stretch>
            <a:fillRect/>
          </a:stretch>
        </p:blipFill>
        <p:spPr>
          <a:xfrm>
            <a:off x="8645236" y="3223491"/>
            <a:ext cx="3885675" cy="3724221"/>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34"/>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14.12. Bilirkişi Raporunun En Önemli Tespiti</a:t>
            </a:r>
            <a:endParaRPr/>
          </a:p>
        </p:txBody>
      </p:sp>
      <p:sp>
        <p:nvSpPr>
          <p:cNvPr id="302" name="Google Shape;302;p34"/>
          <p:cNvSpPr txBox="1"/>
          <p:nvPr/>
        </p:nvSpPr>
        <p:spPr>
          <a:xfrm>
            <a:off x="788454" y="1356006"/>
            <a:ext cx="10656600" cy="3262401"/>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000" dirty="0">
                <a:solidFill>
                  <a:schemeClr val="dk1"/>
                </a:solidFill>
                <a:latin typeface="Calibri"/>
                <a:ea typeface="Calibri"/>
                <a:cs typeface="Calibri"/>
                <a:sym typeface="Calibri"/>
              </a:rPr>
              <a:t>Özetle; 2010 tarihli TBMM Araştırma Raporu, 2011 tarihli Cumhurbaşkanlığı Devlet Denetleme Kurulu ve Sayıştay Raporlarında tespit edilmiş hususlar ve aşağıdaki istatistiki veriler; ülkemizde yaşanan maden kazaları ile Soma'da yaşanan kazanın oluşumuna ilişkin açık deliller sunmaktadır. </a:t>
            </a:r>
            <a:br>
              <a:rPr lang="tr-TR" sz="2000" dirty="0">
                <a:solidFill>
                  <a:schemeClr val="dk1"/>
                </a:solidFill>
                <a:latin typeface="Calibri"/>
                <a:ea typeface="Calibri"/>
                <a:cs typeface="Calibri"/>
                <a:sym typeface="Calibri"/>
              </a:rPr>
            </a:br>
            <a:r>
              <a:rPr lang="tr-TR" sz="2000" dirty="0">
                <a:solidFill>
                  <a:schemeClr val="dk1"/>
                </a:solidFill>
                <a:latin typeface="Calibri"/>
                <a:ea typeface="Calibri"/>
                <a:cs typeface="Calibri"/>
                <a:sym typeface="Calibri"/>
              </a:rPr>
              <a:t>İş Sağlığı ve Güvenliğine ilişkin olarak tespit edilmiş </a:t>
            </a:r>
            <a:r>
              <a:rPr lang="tr-TR" sz="2000" dirty="0" smtClean="0">
                <a:solidFill>
                  <a:schemeClr val="dk1"/>
                </a:solidFill>
                <a:latin typeface="Calibri"/>
                <a:ea typeface="Calibri"/>
                <a:cs typeface="Calibri"/>
                <a:sym typeface="Calibri"/>
              </a:rPr>
              <a:t> hususların </a:t>
            </a:r>
            <a:r>
              <a:rPr lang="tr-TR" sz="2000" dirty="0">
                <a:solidFill>
                  <a:schemeClr val="dk1"/>
                </a:solidFill>
                <a:latin typeface="Calibri"/>
                <a:ea typeface="Calibri"/>
                <a:cs typeface="Calibri"/>
                <a:sym typeface="Calibri"/>
              </a:rPr>
              <a:t>ortadan kaldırılması doğrultusunda </a:t>
            </a:r>
            <a:endParaRPr sz="20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000" dirty="0">
                <a:solidFill>
                  <a:schemeClr val="dk1"/>
                </a:solidFill>
                <a:latin typeface="Calibri"/>
                <a:ea typeface="Calibri"/>
                <a:cs typeface="Calibri"/>
                <a:sym typeface="Calibri"/>
              </a:rPr>
              <a:t>ilgili kurum ve kuruluşların gerekli girişimlerde </a:t>
            </a:r>
            <a:r>
              <a:rPr lang="tr-TR" sz="2000" dirty="0" smtClean="0">
                <a:solidFill>
                  <a:schemeClr val="dk1"/>
                </a:solidFill>
                <a:latin typeface="Calibri"/>
                <a:ea typeface="Calibri"/>
                <a:cs typeface="Calibri"/>
                <a:sym typeface="Calibri"/>
              </a:rPr>
              <a:t>bulunmadığı</a:t>
            </a:r>
            <a:r>
              <a:rPr lang="tr-TR" sz="2000" dirty="0">
                <a:solidFill>
                  <a:schemeClr val="dk1"/>
                </a:solidFill>
                <a:latin typeface="Calibri"/>
                <a:ea typeface="Calibri"/>
                <a:cs typeface="Calibri"/>
                <a:sym typeface="Calibri"/>
              </a:rPr>
              <a:t>, hazırlanan raporlardan sonra </a:t>
            </a:r>
            <a:endParaRPr sz="20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000" dirty="0">
                <a:solidFill>
                  <a:schemeClr val="dk1"/>
                </a:solidFill>
                <a:latin typeface="Calibri"/>
                <a:ea typeface="Calibri"/>
                <a:cs typeface="Calibri"/>
                <a:sym typeface="Calibri"/>
              </a:rPr>
              <a:t>çıkarılan Yasa ve Yönetmeliklerde, </a:t>
            </a:r>
            <a:r>
              <a:rPr lang="tr-TR" sz="2000" dirty="0" smtClean="0">
                <a:solidFill>
                  <a:schemeClr val="dk1"/>
                </a:solidFill>
                <a:latin typeface="Calibri"/>
                <a:ea typeface="Calibri"/>
                <a:cs typeface="Calibri"/>
                <a:sym typeface="Calibri"/>
              </a:rPr>
              <a:t>denetim </a:t>
            </a:r>
            <a:r>
              <a:rPr lang="tr-TR" sz="2000" dirty="0">
                <a:solidFill>
                  <a:schemeClr val="dk1"/>
                </a:solidFill>
                <a:latin typeface="Calibri"/>
                <a:ea typeface="Calibri"/>
                <a:cs typeface="Calibri"/>
                <a:sym typeface="Calibri"/>
              </a:rPr>
              <a:t>sistemi uygulamalarında </a:t>
            </a:r>
            <a:endParaRPr sz="20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000" dirty="0">
                <a:solidFill>
                  <a:schemeClr val="dk1"/>
                </a:solidFill>
                <a:latin typeface="Calibri"/>
                <a:ea typeface="Calibri"/>
                <a:cs typeface="Calibri"/>
                <a:sym typeface="Calibri"/>
              </a:rPr>
              <a:t>bu raporlardaki uyarıların dikkate </a:t>
            </a:r>
            <a:r>
              <a:rPr lang="tr-TR" sz="2000" dirty="0" smtClean="0">
                <a:solidFill>
                  <a:schemeClr val="dk1"/>
                </a:solidFill>
                <a:latin typeface="Calibri"/>
                <a:ea typeface="Calibri"/>
                <a:cs typeface="Calibri"/>
                <a:sym typeface="Calibri"/>
              </a:rPr>
              <a:t>alınmadığı, sorumlulukların </a:t>
            </a:r>
            <a:r>
              <a:rPr lang="tr-TR" sz="2000" dirty="0">
                <a:solidFill>
                  <a:schemeClr val="dk1"/>
                </a:solidFill>
                <a:latin typeface="Calibri"/>
                <a:ea typeface="Calibri"/>
                <a:cs typeface="Calibri"/>
                <a:sym typeface="Calibri"/>
              </a:rPr>
              <a:t>yerine </a:t>
            </a:r>
            <a:endParaRPr lang="tr-TR" sz="2000" dirty="0" smtClean="0">
              <a:solidFill>
                <a:schemeClr val="dk1"/>
              </a:solidFill>
              <a:latin typeface="Calibri"/>
              <a:ea typeface="Calibri"/>
              <a:cs typeface="Calibri"/>
              <a:sym typeface="Calibri"/>
            </a:endParaRPr>
          </a:p>
          <a:p>
            <a:pPr marL="0" lvl="0" indent="0" algn="just" rtl="0">
              <a:spcBef>
                <a:spcPts val="0"/>
              </a:spcBef>
              <a:spcAft>
                <a:spcPts val="0"/>
              </a:spcAft>
              <a:buNone/>
            </a:pPr>
            <a:r>
              <a:rPr lang="tr-TR" sz="2000" dirty="0" smtClean="0">
                <a:solidFill>
                  <a:schemeClr val="dk1"/>
                </a:solidFill>
                <a:latin typeface="Calibri"/>
                <a:ea typeface="Calibri"/>
                <a:cs typeface="Calibri"/>
                <a:sym typeface="Calibri"/>
              </a:rPr>
              <a:t>getirilmediği</a:t>
            </a:r>
            <a:r>
              <a:rPr lang="tr-TR" sz="2000" dirty="0">
                <a:solidFill>
                  <a:schemeClr val="dk1"/>
                </a:solidFill>
                <a:latin typeface="Calibri"/>
                <a:ea typeface="Calibri"/>
                <a:cs typeface="Calibri"/>
                <a:sym typeface="Calibri"/>
              </a:rPr>
              <a:t>, </a:t>
            </a:r>
            <a:r>
              <a:rPr lang="tr-TR" sz="2000" dirty="0" smtClean="0">
                <a:solidFill>
                  <a:schemeClr val="dk1"/>
                </a:solidFill>
                <a:latin typeface="Calibri"/>
                <a:ea typeface="Calibri"/>
                <a:cs typeface="Calibri"/>
                <a:sym typeface="Calibri"/>
              </a:rPr>
              <a:t>İş </a:t>
            </a:r>
            <a:r>
              <a:rPr lang="tr-TR" sz="2000" dirty="0">
                <a:solidFill>
                  <a:schemeClr val="dk1"/>
                </a:solidFill>
                <a:latin typeface="Calibri"/>
                <a:ea typeface="Calibri"/>
                <a:cs typeface="Calibri"/>
                <a:sym typeface="Calibri"/>
              </a:rPr>
              <a:t>Sağlığı ve Güvenliği konusunda </a:t>
            </a:r>
            <a:r>
              <a:rPr lang="tr-TR" sz="2000" dirty="0" smtClean="0">
                <a:solidFill>
                  <a:schemeClr val="dk1"/>
                </a:solidFill>
                <a:latin typeface="Calibri"/>
                <a:ea typeface="Calibri"/>
                <a:cs typeface="Calibri"/>
                <a:sym typeface="Calibri"/>
              </a:rPr>
              <a:t>bakış </a:t>
            </a:r>
            <a:r>
              <a:rPr lang="tr-TR" sz="2000" dirty="0">
                <a:solidFill>
                  <a:schemeClr val="dk1"/>
                </a:solidFill>
                <a:latin typeface="Calibri"/>
                <a:ea typeface="Calibri"/>
                <a:cs typeface="Calibri"/>
                <a:sym typeface="Calibri"/>
              </a:rPr>
              <a:t>açısı </a:t>
            </a:r>
            <a:endParaRPr lang="tr-TR" sz="2000" dirty="0" smtClean="0">
              <a:solidFill>
                <a:schemeClr val="dk1"/>
              </a:solidFill>
              <a:latin typeface="Calibri"/>
              <a:ea typeface="Calibri"/>
              <a:cs typeface="Calibri"/>
              <a:sym typeface="Calibri"/>
            </a:endParaRPr>
          </a:p>
          <a:p>
            <a:pPr marL="0" lvl="0" indent="0" algn="just" rtl="0">
              <a:spcBef>
                <a:spcPts val="0"/>
              </a:spcBef>
              <a:spcAft>
                <a:spcPts val="0"/>
              </a:spcAft>
              <a:buNone/>
            </a:pPr>
            <a:r>
              <a:rPr lang="tr-TR" sz="2000" dirty="0" smtClean="0">
                <a:solidFill>
                  <a:schemeClr val="dk1"/>
                </a:solidFill>
                <a:latin typeface="Calibri"/>
                <a:ea typeface="Calibri"/>
                <a:cs typeface="Calibri"/>
                <a:sym typeface="Calibri"/>
              </a:rPr>
              <a:t>değiştirilmediği </a:t>
            </a:r>
            <a:r>
              <a:rPr lang="tr-TR" sz="2000" dirty="0">
                <a:solidFill>
                  <a:schemeClr val="dk1"/>
                </a:solidFill>
                <a:latin typeface="Calibri"/>
                <a:ea typeface="Calibri"/>
                <a:cs typeface="Calibri"/>
                <a:sym typeface="Calibri"/>
              </a:rPr>
              <a:t>sürece de </a:t>
            </a:r>
            <a:r>
              <a:rPr lang="tr-TR" sz="2000" dirty="0" smtClean="0">
                <a:solidFill>
                  <a:schemeClr val="dk1"/>
                </a:solidFill>
                <a:latin typeface="Calibri"/>
                <a:ea typeface="Calibri"/>
                <a:cs typeface="Calibri"/>
                <a:sym typeface="Calibri"/>
              </a:rPr>
              <a:t>benzeri </a:t>
            </a:r>
            <a:r>
              <a:rPr lang="tr-TR" sz="2000" dirty="0">
                <a:solidFill>
                  <a:schemeClr val="dk1"/>
                </a:solidFill>
                <a:latin typeface="Calibri"/>
                <a:ea typeface="Calibri"/>
                <a:cs typeface="Calibri"/>
                <a:sym typeface="Calibri"/>
              </a:rPr>
              <a:t>kazaların yaşanmaya </a:t>
            </a:r>
            <a:endParaRPr lang="tr-TR" sz="2000" dirty="0" smtClean="0">
              <a:solidFill>
                <a:schemeClr val="dk1"/>
              </a:solidFill>
              <a:latin typeface="Calibri"/>
              <a:ea typeface="Calibri"/>
              <a:cs typeface="Calibri"/>
              <a:sym typeface="Calibri"/>
            </a:endParaRPr>
          </a:p>
          <a:p>
            <a:pPr marL="0" lvl="0" indent="0" algn="just" rtl="0">
              <a:spcBef>
                <a:spcPts val="0"/>
              </a:spcBef>
              <a:spcAft>
                <a:spcPts val="0"/>
              </a:spcAft>
              <a:buNone/>
            </a:pPr>
            <a:r>
              <a:rPr lang="tr-TR" sz="2000" dirty="0" smtClean="0">
                <a:solidFill>
                  <a:schemeClr val="dk1"/>
                </a:solidFill>
                <a:latin typeface="Calibri"/>
                <a:ea typeface="Calibri"/>
                <a:cs typeface="Calibri"/>
                <a:sym typeface="Calibri"/>
              </a:rPr>
              <a:t>devam </a:t>
            </a:r>
            <a:r>
              <a:rPr lang="tr-TR" sz="2000" dirty="0">
                <a:solidFill>
                  <a:schemeClr val="dk1"/>
                </a:solidFill>
                <a:latin typeface="Calibri"/>
                <a:ea typeface="Calibri"/>
                <a:cs typeface="Calibri"/>
                <a:sym typeface="Calibri"/>
              </a:rPr>
              <a:t>edeceği açıktır.</a:t>
            </a:r>
            <a:endParaRPr sz="2000" dirty="0">
              <a:solidFill>
                <a:schemeClr val="dk1"/>
              </a:solidFill>
            </a:endParaRPr>
          </a:p>
        </p:txBody>
      </p:sp>
      <p:pic>
        <p:nvPicPr>
          <p:cNvPr id="303" name="Google Shape;303;p34" title="Ekran görüntüsü 2026-04-01 115048-Photoroom.png"/>
          <p:cNvPicPr preferRelativeResize="0"/>
          <p:nvPr/>
        </p:nvPicPr>
        <p:blipFill>
          <a:blip r:embed="rId3">
            <a:alphaModFix/>
          </a:blip>
          <a:stretch>
            <a:fillRect/>
          </a:stretch>
        </p:blipFill>
        <p:spPr>
          <a:xfrm>
            <a:off x="7095924" y="3050217"/>
            <a:ext cx="5275499" cy="3997175"/>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14.13. Bilirkişi Raporuna Göre Olaydaki Kusurlular</a:t>
            </a:r>
            <a:endParaRPr/>
          </a:p>
        </p:txBody>
      </p:sp>
      <p:sp>
        <p:nvSpPr>
          <p:cNvPr id="309" name="Google Shape;309;p35"/>
          <p:cNvSpPr txBox="1"/>
          <p:nvPr/>
        </p:nvSpPr>
        <p:spPr>
          <a:xfrm>
            <a:off x="1083725" y="1399825"/>
            <a:ext cx="10295400" cy="1877407"/>
          </a:xfrm>
          <a:prstGeom prst="rect">
            <a:avLst/>
          </a:prstGeom>
          <a:noFill/>
          <a:ln>
            <a:noFill/>
          </a:ln>
        </p:spPr>
        <p:txBody>
          <a:bodyPr spcFirstLastPara="1" wrap="square" lIns="91425" tIns="91425" rIns="91425" bIns="91425" anchor="t" anchorCtr="0">
            <a:spAutoFit/>
          </a:bodyPr>
          <a:lstStyle/>
          <a:p>
            <a:pPr lvl="0" algn="just" rtl="0">
              <a:spcBef>
                <a:spcPts val="0"/>
              </a:spcBef>
              <a:spcAft>
                <a:spcPts val="0"/>
              </a:spcAft>
              <a:buClr>
                <a:schemeClr val="dk1"/>
              </a:buClr>
              <a:buSzPts val="2400"/>
            </a:pPr>
            <a:r>
              <a:rPr lang="tr-TR" sz="2200" dirty="0">
                <a:solidFill>
                  <a:schemeClr val="dk1"/>
                </a:solidFill>
                <a:latin typeface="Calibri"/>
                <a:ea typeface="Calibri"/>
                <a:cs typeface="Calibri"/>
                <a:sym typeface="Calibri"/>
              </a:rPr>
              <a:t>Olayın meydana gelişinden önceki tarihlerde, ocak havasının denetimi için kurulan gaz izleme </a:t>
            </a:r>
            <a:r>
              <a:rPr lang="tr-TR" sz="2200" dirty="0" err="1">
                <a:solidFill>
                  <a:schemeClr val="dk1"/>
                </a:solidFill>
                <a:latin typeface="Calibri"/>
                <a:ea typeface="Calibri"/>
                <a:cs typeface="Calibri"/>
                <a:sym typeface="Calibri"/>
              </a:rPr>
              <a:t>sensörleri</a:t>
            </a:r>
            <a:r>
              <a:rPr lang="tr-TR" sz="2200" dirty="0">
                <a:solidFill>
                  <a:schemeClr val="dk1"/>
                </a:solidFill>
                <a:latin typeface="Calibri"/>
                <a:ea typeface="Calibri"/>
                <a:cs typeface="Calibri"/>
                <a:sym typeface="Calibri"/>
              </a:rPr>
              <a:t>, olayın başlangıcını haber vermiş, ancak bu durum şirket yetkilileri tarafından dikkate alınmamıştır. Ocak içi yangınının başladığını gösteren CO, sıcaklık yükselmesi ve ocak Çıkış havasındaki oksijen seviyesinin düşmesi, yangının başladığının en önemli kanıtıdır. </a:t>
            </a:r>
            <a:endParaRPr sz="2200" dirty="0"/>
          </a:p>
        </p:txBody>
      </p:sp>
      <p:pic>
        <p:nvPicPr>
          <p:cNvPr id="310" name="Google Shape;310;p35" title="Ekran görüntüsü 2026-04-01 114806-Photoroom.png"/>
          <p:cNvPicPr preferRelativeResize="0"/>
          <p:nvPr/>
        </p:nvPicPr>
        <p:blipFill>
          <a:blip r:embed="rId3">
            <a:alphaModFix/>
          </a:blip>
          <a:stretch>
            <a:fillRect/>
          </a:stretch>
        </p:blipFill>
        <p:spPr>
          <a:xfrm>
            <a:off x="7955447" y="3118650"/>
            <a:ext cx="4236550" cy="3739350"/>
          </a:xfrm>
          <a:prstGeom prst="rect">
            <a:avLst/>
          </a:prstGeom>
          <a:noFill/>
          <a:ln>
            <a:noFill/>
          </a:ln>
        </p:spPr>
      </p:pic>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
        <p:nvSpPr>
          <p:cNvPr id="2" name="Dikdörtgen 1"/>
          <p:cNvSpPr/>
          <p:nvPr/>
        </p:nvSpPr>
        <p:spPr>
          <a:xfrm>
            <a:off x="1083724" y="3295704"/>
            <a:ext cx="7192057" cy="2123658"/>
          </a:xfrm>
          <a:prstGeom prst="rect">
            <a:avLst/>
          </a:prstGeom>
        </p:spPr>
        <p:txBody>
          <a:bodyPr wrap="square">
            <a:spAutoFit/>
          </a:bodyPr>
          <a:lstStyle/>
          <a:p>
            <a:pPr lvl="0" algn="just">
              <a:buClr>
                <a:schemeClr val="dk1"/>
              </a:buClr>
              <a:buSzPts val="2400"/>
            </a:pPr>
            <a:r>
              <a:rPr lang="tr-TR" sz="2200" dirty="0">
                <a:solidFill>
                  <a:schemeClr val="dk1"/>
                </a:solidFill>
                <a:latin typeface="Calibri"/>
                <a:ea typeface="Calibri"/>
                <a:cs typeface="Calibri"/>
                <a:sym typeface="Calibri"/>
              </a:rPr>
              <a:t>Oksijen seviyesi, madenlerde izin verilen değerlerin altında, CO ve </a:t>
            </a:r>
            <a:r>
              <a:rPr lang="tr-TR" sz="2200" dirty="0" smtClean="0">
                <a:solidFill>
                  <a:schemeClr val="dk1"/>
                </a:solidFill>
                <a:latin typeface="Calibri"/>
                <a:ea typeface="Calibri"/>
                <a:cs typeface="Calibri"/>
                <a:sym typeface="Calibri"/>
              </a:rPr>
              <a:t>sıcaklık </a:t>
            </a:r>
            <a:r>
              <a:rPr lang="tr-TR" sz="2200" dirty="0">
                <a:solidFill>
                  <a:schemeClr val="dk1"/>
                </a:solidFill>
                <a:latin typeface="Calibri"/>
                <a:ea typeface="Calibri"/>
                <a:cs typeface="Calibri"/>
                <a:sym typeface="Calibri"/>
              </a:rPr>
              <a:t>değerleri, izin verilen sınır değerlerin üzerinde seyretmiştir. </a:t>
            </a:r>
            <a:r>
              <a:rPr lang="tr-TR" sz="2200" dirty="0" err="1">
                <a:solidFill>
                  <a:schemeClr val="dk1"/>
                </a:solidFill>
                <a:latin typeface="Calibri"/>
                <a:ea typeface="Calibri"/>
                <a:cs typeface="Calibri"/>
                <a:sym typeface="Calibri"/>
              </a:rPr>
              <a:t>Sensörlerden</a:t>
            </a:r>
            <a:r>
              <a:rPr lang="tr-TR" sz="2200" dirty="0">
                <a:solidFill>
                  <a:schemeClr val="dk1"/>
                </a:solidFill>
                <a:latin typeface="Calibri"/>
                <a:ea typeface="Calibri"/>
                <a:cs typeface="Calibri"/>
                <a:sym typeface="Calibri"/>
              </a:rPr>
              <a:t> gelen bilgiler, ocakta meydana gelen kazanın olacağını önceden bildirmesine rağmen, bilgilerin dikkate alınmaması ve çalışmaların durdurulmaması çok önemli bir ihmali göstermektedir.</a:t>
            </a:r>
            <a:endParaRPr lang="tr-TR" sz="2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g396c021c27f_0_42"/>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14.13. Bilirkişi Raporuna Göre Olaydaki Kusurlular</a:t>
            </a:r>
            <a:endParaRPr/>
          </a:p>
        </p:txBody>
      </p:sp>
      <p:sp>
        <p:nvSpPr>
          <p:cNvPr id="316" name="Google Shape;316;g396c021c27f_0_42"/>
          <p:cNvSpPr txBox="1"/>
          <p:nvPr/>
        </p:nvSpPr>
        <p:spPr>
          <a:xfrm>
            <a:off x="1083725" y="1399825"/>
            <a:ext cx="10295400" cy="400200"/>
          </a:xfrm>
          <a:prstGeom prst="rect">
            <a:avLst/>
          </a:prstGeom>
          <a:noFill/>
          <a:ln>
            <a:noFill/>
          </a:ln>
        </p:spPr>
        <p:txBody>
          <a:bodyPr spcFirstLastPara="1" wrap="square" lIns="91425" tIns="91425" rIns="91425" bIns="91425" anchor="t" anchorCtr="0">
            <a:spAutoFit/>
          </a:bodyPr>
          <a:lstStyle/>
          <a:p>
            <a:pPr marL="457200" lvl="0" indent="0" algn="just" rtl="0">
              <a:spcBef>
                <a:spcPts val="0"/>
              </a:spcBef>
              <a:spcAft>
                <a:spcPts val="0"/>
              </a:spcAft>
              <a:buNone/>
            </a:pPr>
            <a:endParaRPr/>
          </a:p>
        </p:txBody>
      </p:sp>
      <p:sp>
        <p:nvSpPr>
          <p:cNvPr id="317" name="Google Shape;317;g396c021c27f_0_42"/>
          <p:cNvSpPr txBox="1"/>
          <p:nvPr/>
        </p:nvSpPr>
        <p:spPr>
          <a:xfrm>
            <a:off x="1083725" y="1399825"/>
            <a:ext cx="10566300" cy="1231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dk1"/>
                </a:solidFill>
                <a:latin typeface="Calibri"/>
                <a:ea typeface="Calibri"/>
                <a:cs typeface="Calibri"/>
                <a:sym typeface="Calibri"/>
              </a:rPr>
              <a:t>Bu durumu izlemek ve gerekli önlemleri almakla yükümlü olan;</a:t>
            </a:r>
            <a:endParaRPr sz="2200">
              <a:solidFill>
                <a:schemeClr val="dk1"/>
              </a:solidFill>
            </a:endParaRPr>
          </a:p>
          <a:p>
            <a:pPr marL="0" lvl="0" indent="0" algn="just" rtl="0">
              <a:spcBef>
                <a:spcPts val="0"/>
              </a:spcBef>
              <a:spcAft>
                <a:spcPts val="0"/>
              </a:spcAft>
              <a:buNone/>
            </a:pPr>
            <a:endParaRPr sz="2200">
              <a:solidFill>
                <a:schemeClr val="dk1"/>
              </a:solidFill>
              <a:latin typeface="Calibri"/>
              <a:ea typeface="Calibri"/>
              <a:cs typeface="Calibri"/>
              <a:sym typeface="Calibri"/>
            </a:endParaRPr>
          </a:p>
          <a:p>
            <a:pPr marL="0" lvl="0" indent="0" algn="just" rtl="0">
              <a:spcBef>
                <a:spcPts val="0"/>
              </a:spcBef>
              <a:spcAft>
                <a:spcPts val="0"/>
              </a:spcAft>
              <a:buNone/>
            </a:pPr>
            <a:endParaRPr sz="2400">
              <a:solidFill>
                <a:schemeClr val="dk1"/>
              </a:solidFill>
              <a:latin typeface="Calibri"/>
              <a:ea typeface="Calibri"/>
              <a:cs typeface="Calibri"/>
              <a:sym typeface="Calibri"/>
            </a:endParaRPr>
          </a:p>
        </p:txBody>
      </p:sp>
      <p:pic>
        <p:nvPicPr>
          <p:cNvPr id="318" name="Google Shape;318;g396c021c27f_0_42" title="8li (2).png"/>
          <p:cNvPicPr preferRelativeResize="0"/>
          <p:nvPr/>
        </p:nvPicPr>
        <p:blipFill>
          <a:blip r:embed="rId3">
            <a:alphaModFix/>
          </a:blip>
          <a:stretch>
            <a:fillRect/>
          </a:stretch>
        </p:blipFill>
        <p:spPr>
          <a:xfrm>
            <a:off x="0" y="1953725"/>
            <a:ext cx="10346801" cy="4904273"/>
          </a:xfrm>
          <a:prstGeom prst="rect">
            <a:avLst/>
          </a:prstGeom>
          <a:noFill/>
          <a:ln>
            <a:noFill/>
          </a:ln>
        </p:spPr>
      </p:pic>
      <p:sp>
        <p:nvSpPr>
          <p:cNvPr id="319" name="Google Shape;319;g396c021c27f_0_42"/>
          <p:cNvSpPr txBox="1"/>
          <p:nvPr/>
        </p:nvSpPr>
        <p:spPr>
          <a:xfrm>
            <a:off x="8991750" y="2153825"/>
            <a:ext cx="8175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A</a:t>
            </a:r>
            <a:endParaRPr sz="2400" b="1">
              <a:solidFill>
                <a:schemeClr val="dk1"/>
              </a:solidFill>
              <a:latin typeface="Calibri"/>
              <a:ea typeface="Calibri"/>
              <a:cs typeface="Calibri"/>
              <a:sym typeface="Calibri"/>
            </a:endParaRPr>
          </a:p>
        </p:txBody>
      </p:sp>
      <p:sp>
        <p:nvSpPr>
          <p:cNvPr id="320" name="Google Shape;320;g396c021c27f_0_42"/>
          <p:cNvSpPr txBox="1"/>
          <p:nvPr/>
        </p:nvSpPr>
        <p:spPr>
          <a:xfrm>
            <a:off x="8991750" y="2765263"/>
            <a:ext cx="7278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B</a:t>
            </a:r>
            <a:endParaRPr sz="2400" b="1">
              <a:solidFill>
                <a:schemeClr val="dk1"/>
              </a:solidFill>
              <a:latin typeface="Calibri"/>
              <a:ea typeface="Calibri"/>
              <a:cs typeface="Calibri"/>
              <a:sym typeface="Calibri"/>
            </a:endParaRPr>
          </a:p>
        </p:txBody>
      </p:sp>
      <p:sp>
        <p:nvSpPr>
          <p:cNvPr id="321" name="Google Shape;321;g396c021c27f_0_42"/>
          <p:cNvSpPr txBox="1"/>
          <p:nvPr/>
        </p:nvSpPr>
        <p:spPr>
          <a:xfrm>
            <a:off x="8991750" y="3377703"/>
            <a:ext cx="598200" cy="44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C</a:t>
            </a:r>
            <a:endParaRPr sz="2400" b="1">
              <a:solidFill>
                <a:schemeClr val="dk1"/>
              </a:solidFill>
              <a:latin typeface="Calibri"/>
              <a:ea typeface="Calibri"/>
              <a:cs typeface="Calibri"/>
              <a:sym typeface="Calibri"/>
            </a:endParaRPr>
          </a:p>
        </p:txBody>
      </p:sp>
      <p:sp>
        <p:nvSpPr>
          <p:cNvPr id="322" name="Google Shape;322;g396c021c27f_0_42"/>
          <p:cNvSpPr txBox="1"/>
          <p:nvPr/>
        </p:nvSpPr>
        <p:spPr>
          <a:xfrm>
            <a:off x="8991750" y="3964438"/>
            <a:ext cx="5682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Ç</a:t>
            </a:r>
            <a:endParaRPr sz="2400" b="1">
              <a:solidFill>
                <a:schemeClr val="dk1"/>
              </a:solidFill>
              <a:latin typeface="Calibri"/>
              <a:ea typeface="Calibri"/>
              <a:cs typeface="Calibri"/>
              <a:sym typeface="Calibri"/>
            </a:endParaRPr>
          </a:p>
        </p:txBody>
      </p:sp>
      <p:sp>
        <p:nvSpPr>
          <p:cNvPr id="323" name="Google Shape;323;g396c021c27f_0_42"/>
          <p:cNvSpPr txBox="1"/>
          <p:nvPr/>
        </p:nvSpPr>
        <p:spPr>
          <a:xfrm>
            <a:off x="8976750" y="4614879"/>
            <a:ext cx="598200" cy="29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D</a:t>
            </a:r>
            <a:endParaRPr sz="2400" b="1">
              <a:solidFill>
                <a:schemeClr val="dk1"/>
              </a:solidFill>
              <a:latin typeface="Calibri"/>
              <a:ea typeface="Calibri"/>
              <a:cs typeface="Calibri"/>
              <a:sym typeface="Calibri"/>
            </a:endParaRPr>
          </a:p>
        </p:txBody>
      </p:sp>
      <p:sp>
        <p:nvSpPr>
          <p:cNvPr id="324" name="Google Shape;324;g396c021c27f_0_42"/>
          <p:cNvSpPr txBox="1"/>
          <p:nvPr/>
        </p:nvSpPr>
        <p:spPr>
          <a:xfrm>
            <a:off x="8991750" y="5218335"/>
            <a:ext cx="458400" cy="34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E</a:t>
            </a:r>
            <a:endParaRPr sz="2400" b="1">
              <a:solidFill>
                <a:schemeClr val="dk1"/>
              </a:solidFill>
              <a:latin typeface="Calibri"/>
              <a:ea typeface="Calibri"/>
              <a:cs typeface="Calibri"/>
              <a:sym typeface="Calibri"/>
            </a:endParaRPr>
          </a:p>
        </p:txBody>
      </p:sp>
      <p:sp>
        <p:nvSpPr>
          <p:cNvPr id="325" name="Google Shape;325;g396c021c27f_0_42"/>
          <p:cNvSpPr txBox="1"/>
          <p:nvPr/>
        </p:nvSpPr>
        <p:spPr>
          <a:xfrm>
            <a:off x="8986735" y="5833214"/>
            <a:ext cx="518400" cy="35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F</a:t>
            </a:r>
            <a:endParaRPr sz="2400" b="1">
              <a:solidFill>
                <a:schemeClr val="dk1"/>
              </a:solidFill>
              <a:latin typeface="Calibri"/>
              <a:ea typeface="Calibri"/>
              <a:cs typeface="Calibri"/>
              <a:sym typeface="Calibri"/>
            </a:endParaRPr>
          </a:p>
        </p:txBody>
      </p:sp>
      <p:sp>
        <p:nvSpPr>
          <p:cNvPr id="326" name="Google Shape;326;g396c021c27f_0_42"/>
          <p:cNvSpPr txBox="1"/>
          <p:nvPr/>
        </p:nvSpPr>
        <p:spPr>
          <a:xfrm>
            <a:off x="8981806" y="6438089"/>
            <a:ext cx="5283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G</a:t>
            </a:r>
            <a:endParaRPr sz="2400" b="1">
              <a:solidFill>
                <a:schemeClr val="dk1"/>
              </a:solidFill>
              <a:latin typeface="Calibri"/>
              <a:ea typeface="Calibri"/>
              <a:cs typeface="Calibri"/>
              <a:sym typeface="Calibri"/>
            </a:endParaRPr>
          </a:p>
        </p:txBody>
      </p:sp>
      <p:sp>
        <p:nvSpPr>
          <p:cNvPr id="327" name="Google Shape;327;g396c021c27f_0_42"/>
          <p:cNvSpPr txBox="1"/>
          <p:nvPr/>
        </p:nvSpPr>
        <p:spPr>
          <a:xfrm>
            <a:off x="3189250" y="2000200"/>
            <a:ext cx="40671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dirty="0">
                <a:solidFill>
                  <a:schemeClr val="lt1"/>
                </a:solidFill>
                <a:latin typeface="Calibri"/>
                <a:ea typeface="Calibri"/>
                <a:cs typeface="Calibri"/>
                <a:sym typeface="Calibri"/>
              </a:rPr>
              <a:t>İşveren (Yönetim Kurulu Başkanı);</a:t>
            </a:r>
            <a:endParaRPr sz="2200" dirty="0">
              <a:solidFill>
                <a:schemeClr val="lt1"/>
              </a:solidFill>
            </a:endParaRPr>
          </a:p>
        </p:txBody>
      </p:sp>
      <p:sp>
        <p:nvSpPr>
          <p:cNvPr id="328" name="Google Shape;328;g396c021c27f_0_42"/>
          <p:cNvSpPr txBox="1"/>
          <p:nvPr/>
        </p:nvSpPr>
        <p:spPr>
          <a:xfrm>
            <a:off x="3200250" y="2461663"/>
            <a:ext cx="5791500" cy="800189"/>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200" dirty="0">
                <a:solidFill>
                  <a:schemeClr val="lt1"/>
                </a:solidFill>
                <a:latin typeface="Calibri"/>
                <a:ea typeface="Calibri"/>
                <a:cs typeface="Calibri"/>
                <a:sym typeface="Calibri"/>
              </a:rPr>
              <a:t>İşveren Vekilleri </a:t>
            </a:r>
            <a:r>
              <a:rPr lang="tr-TR" sz="2200" dirty="0" smtClean="0">
                <a:solidFill>
                  <a:schemeClr val="lt1"/>
                </a:solidFill>
                <a:latin typeface="Calibri"/>
                <a:ea typeface="Calibri"/>
                <a:cs typeface="Calibri"/>
                <a:sym typeface="Calibri"/>
              </a:rPr>
              <a:t/>
            </a:r>
            <a:br>
              <a:rPr lang="tr-TR" sz="2200" dirty="0" smtClean="0">
                <a:solidFill>
                  <a:schemeClr val="lt1"/>
                </a:solidFill>
                <a:latin typeface="Calibri"/>
                <a:ea typeface="Calibri"/>
                <a:cs typeface="Calibri"/>
                <a:sym typeface="Calibri"/>
              </a:rPr>
            </a:br>
            <a:r>
              <a:rPr lang="tr-TR" sz="1800" dirty="0" smtClean="0">
                <a:solidFill>
                  <a:schemeClr val="lt1"/>
                </a:solidFill>
                <a:latin typeface="Calibri"/>
                <a:ea typeface="Calibri"/>
                <a:cs typeface="Calibri"/>
                <a:sym typeface="Calibri"/>
              </a:rPr>
              <a:t>(</a:t>
            </a:r>
            <a:r>
              <a:rPr lang="tr-TR" sz="1800" dirty="0">
                <a:solidFill>
                  <a:schemeClr val="lt1"/>
                </a:solidFill>
                <a:latin typeface="Calibri"/>
                <a:ea typeface="Calibri"/>
                <a:cs typeface="Calibri"/>
                <a:sym typeface="Calibri"/>
              </a:rPr>
              <a:t>Genel Müdür, İşletme Müdürü, İşletme Müdür Yrd.);</a:t>
            </a:r>
            <a:endParaRPr sz="1800" dirty="0">
              <a:solidFill>
                <a:schemeClr val="lt1"/>
              </a:solidFill>
              <a:latin typeface="Calibri"/>
              <a:ea typeface="Calibri"/>
              <a:cs typeface="Calibri"/>
              <a:sym typeface="Calibri"/>
            </a:endParaRPr>
          </a:p>
        </p:txBody>
      </p:sp>
      <p:sp>
        <p:nvSpPr>
          <p:cNvPr id="329" name="Google Shape;329;g396c021c27f_0_42"/>
          <p:cNvSpPr txBox="1"/>
          <p:nvPr/>
        </p:nvSpPr>
        <p:spPr>
          <a:xfrm>
            <a:off x="3200250" y="3243850"/>
            <a:ext cx="30000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lt1"/>
                </a:solidFill>
                <a:latin typeface="Calibri"/>
                <a:ea typeface="Calibri"/>
                <a:cs typeface="Calibri"/>
                <a:sym typeface="Calibri"/>
              </a:rPr>
              <a:t>Ocak Daimi Nezaretçisi;</a:t>
            </a:r>
            <a:endParaRPr sz="2200">
              <a:solidFill>
                <a:schemeClr val="lt1"/>
              </a:solidFill>
              <a:latin typeface="Calibri"/>
              <a:ea typeface="Calibri"/>
              <a:cs typeface="Calibri"/>
              <a:sym typeface="Calibri"/>
            </a:endParaRPr>
          </a:p>
        </p:txBody>
      </p:sp>
      <p:sp>
        <p:nvSpPr>
          <p:cNvPr id="330" name="Google Shape;330;g396c021c27f_0_42"/>
          <p:cNvSpPr txBox="1"/>
          <p:nvPr/>
        </p:nvSpPr>
        <p:spPr>
          <a:xfrm>
            <a:off x="3200250" y="3841450"/>
            <a:ext cx="30000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lt1"/>
                </a:solidFill>
                <a:latin typeface="Calibri"/>
                <a:ea typeface="Calibri"/>
                <a:cs typeface="Calibri"/>
                <a:sym typeface="Calibri"/>
              </a:rPr>
              <a:t>Teknik Nezaretçi;</a:t>
            </a:r>
            <a:endParaRPr sz="2200">
              <a:solidFill>
                <a:schemeClr val="lt1"/>
              </a:solidFill>
              <a:latin typeface="Calibri"/>
              <a:ea typeface="Calibri"/>
              <a:cs typeface="Calibri"/>
              <a:sym typeface="Calibri"/>
            </a:endParaRPr>
          </a:p>
        </p:txBody>
      </p:sp>
      <p:sp>
        <p:nvSpPr>
          <p:cNvPr id="331" name="Google Shape;331;g396c021c27f_0_42"/>
          <p:cNvSpPr txBox="1"/>
          <p:nvPr/>
        </p:nvSpPr>
        <p:spPr>
          <a:xfrm>
            <a:off x="3189250" y="4409188"/>
            <a:ext cx="62700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lt1"/>
                </a:solidFill>
                <a:latin typeface="Calibri"/>
                <a:ea typeface="Calibri"/>
                <a:cs typeface="Calibri"/>
                <a:sym typeface="Calibri"/>
              </a:rPr>
              <a:t>İş Güvenliğinden Sorumlu Vardiya Amirleri;</a:t>
            </a:r>
            <a:endParaRPr sz="2200">
              <a:solidFill>
                <a:schemeClr val="lt1"/>
              </a:solidFill>
              <a:latin typeface="Calibri"/>
              <a:ea typeface="Calibri"/>
              <a:cs typeface="Calibri"/>
              <a:sym typeface="Calibri"/>
            </a:endParaRPr>
          </a:p>
        </p:txBody>
      </p:sp>
      <p:sp>
        <p:nvSpPr>
          <p:cNvPr id="332" name="Google Shape;332;g396c021c27f_0_42"/>
          <p:cNvSpPr txBox="1"/>
          <p:nvPr/>
        </p:nvSpPr>
        <p:spPr>
          <a:xfrm>
            <a:off x="3231875" y="5093875"/>
            <a:ext cx="30000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lt1"/>
                </a:solidFill>
                <a:latin typeface="Calibri"/>
                <a:ea typeface="Calibri"/>
                <a:cs typeface="Calibri"/>
                <a:sym typeface="Calibri"/>
              </a:rPr>
              <a:t>İş Güvenliği Uzmanları;</a:t>
            </a:r>
            <a:endParaRPr sz="2200">
              <a:solidFill>
                <a:schemeClr val="lt1"/>
              </a:solidFill>
            </a:endParaRPr>
          </a:p>
        </p:txBody>
      </p:sp>
      <p:sp>
        <p:nvSpPr>
          <p:cNvPr id="333" name="Google Shape;333;g396c021c27f_0_42"/>
          <p:cNvSpPr txBox="1"/>
          <p:nvPr/>
        </p:nvSpPr>
        <p:spPr>
          <a:xfrm>
            <a:off x="3239600" y="5714825"/>
            <a:ext cx="3867600" cy="523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lt1"/>
                </a:solidFill>
                <a:latin typeface="Calibri"/>
                <a:ea typeface="Calibri"/>
                <a:cs typeface="Calibri"/>
                <a:sym typeface="Calibri"/>
              </a:rPr>
              <a:t>Ocak Havalandırma Mühendisi;</a:t>
            </a:r>
            <a:endParaRPr>
              <a:solidFill>
                <a:schemeClr val="lt1"/>
              </a:solidFill>
            </a:endParaRPr>
          </a:p>
        </p:txBody>
      </p:sp>
      <p:sp>
        <p:nvSpPr>
          <p:cNvPr id="334" name="Google Shape;334;g396c021c27f_0_42"/>
          <p:cNvSpPr txBox="1"/>
          <p:nvPr/>
        </p:nvSpPr>
        <p:spPr>
          <a:xfrm>
            <a:off x="3239600" y="6176125"/>
            <a:ext cx="90318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000">
                <a:solidFill>
                  <a:schemeClr val="lt1"/>
                </a:solidFill>
                <a:latin typeface="Calibri"/>
                <a:ea typeface="Calibri"/>
                <a:cs typeface="Calibri"/>
                <a:sym typeface="Calibri"/>
              </a:rPr>
              <a:t>Sensör kayıtlarından sorumlu olan teknik personel, </a:t>
            </a:r>
            <a:br>
              <a:rPr lang="tr-TR" sz="2000">
                <a:solidFill>
                  <a:schemeClr val="lt1"/>
                </a:solidFill>
                <a:latin typeface="Calibri"/>
                <a:ea typeface="Calibri"/>
                <a:cs typeface="Calibri"/>
                <a:sym typeface="Calibri"/>
              </a:rPr>
            </a:br>
            <a:r>
              <a:rPr lang="tr-TR" sz="2000">
                <a:solidFill>
                  <a:schemeClr val="lt1"/>
                </a:solidFill>
                <a:latin typeface="Calibri"/>
                <a:ea typeface="Calibri"/>
                <a:cs typeface="Calibri"/>
                <a:sym typeface="Calibri"/>
              </a:rPr>
              <a:t>TKİ-ELİ'de görevli;</a:t>
            </a:r>
            <a:endParaRPr sz="2000">
              <a:solidFill>
                <a:schemeClr val="lt1"/>
              </a:solidFill>
            </a:endParaRPr>
          </a:p>
          <a:p>
            <a:pPr marL="0" lvl="0" indent="0" algn="just" rtl="0">
              <a:spcBef>
                <a:spcPts val="0"/>
              </a:spcBef>
              <a:spcAft>
                <a:spcPts val="0"/>
              </a:spcAft>
              <a:buNone/>
            </a:pPr>
            <a:endParaRPr sz="2000">
              <a:solidFill>
                <a:schemeClr val="dk1"/>
              </a:solidFill>
              <a:latin typeface="Calibri"/>
              <a:ea typeface="Calibri"/>
              <a:cs typeface="Calibri"/>
              <a:sym typeface="Calibri"/>
            </a:endParaRPr>
          </a:p>
        </p:txBody>
      </p:sp>
      <p:sp>
        <p:nvSpPr>
          <p:cNvPr id="22"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Bilirkişi Raporundan </a:t>
            </a:r>
            <a:endParaRPr/>
          </a:p>
        </p:txBody>
      </p:sp>
      <p:sp>
        <p:nvSpPr>
          <p:cNvPr id="112"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
        <p:nvSpPr>
          <p:cNvPr id="113" name="Google Shape;113;p4"/>
          <p:cNvSpPr txBox="1"/>
          <p:nvPr/>
        </p:nvSpPr>
        <p:spPr>
          <a:xfrm>
            <a:off x="976599" y="3624757"/>
            <a:ext cx="6989049" cy="2031295"/>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Ocaktan çıkarılan cenazeler üzerinde yapılan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otopsi sonuçları, ölümlerin %70 ile %85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arasında değişen miktarlarda </a:t>
            </a:r>
            <a:r>
              <a:rPr lang="tr-TR" sz="2400" dirty="0" err="1">
                <a:solidFill>
                  <a:schemeClr val="dk1"/>
                </a:solidFill>
                <a:latin typeface="Calibri"/>
                <a:ea typeface="Calibri"/>
                <a:cs typeface="Calibri"/>
                <a:sym typeface="Calibri"/>
              </a:rPr>
              <a:t>COHb</a:t>
            </a:r>
            <a:r>
              <a:rPr lang="tr-TR" sz="2400" dirty="0">
                <a:solidFill>
                  <a:schemeClr val="dk1"/>
                </a:solidFill>
                <a:latin typeface="Calibri"/>
                <a:ea typeface="Calibri"/>
                <a:cs typeface="Calibri"/>
                <a:sym typeface="Calibri"/>
              </a:rPr>
              <a:t> </a:t>
            </a:r>
            <a:br>
              <a:rPr lang="tr-TR" sz="2400" dirty="0">
                <a:solidFill>
                  <a:schemeClr val="dk1"/>
                </a:solidFill>
                <a:latin typeface="Calibri"/>
                <a:ea typeface="Calibri"/>
                <a:cs typeface="Calibri"/>
                <a:sym typeface="Calibri"/>
              </a:rPr>
            </a:br>
            <a:r>
              <a:rPr lang="tr-TR" sz="2400" dirty="0" smtClean="0">
                <a:solidFill>
                  <a:schemeClr val="dk1"/>
                </a:solidFill>
                <a:latin typeface="Calibri"/>
                <a:ea typeface="Calibri"/>
                <a:cs typeface="Calibri"/>
                <a:sym typeface="Calibri"/>
              </a:rPr>
              <a:t>zehirlenmesinden kaynaklandığını </a:t>
            </a:r>
            <a:r>
              <a:rPr lang="tr-TR" sz="2400" dirty="0">
                <a:solidFill>
                  <a:schemeClr val="dk1"/>
                </a:solidFill>
                <a:latin typeface="Calibri"/>
                <a:ea typeface="Calibri"/>
                <a:cs typeface="Calibri"/>
                <a:sym typeface="Calibri"/>
              </a:rPr>
              <a:t>göstermektedir.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Şekil 2.2'de örnek bir otopsi raporu verilmektedir.</a:t>
            </a:r>
            <a:endParaRPr dirty="0"/>
          </a:p>
        </p:txBody>
      </p:sp>
      <p:sp>
        <p:nvSpPr>
          <p:cNvPr id="114" name="Google Shape;114;p4"/>
          <p:cNvSpPr txBox="1"/>
          <p:nvPr/>
        </p:nvSpPr>
        <p:spPr>
          <a:xfrm>
            <a:off x="976600" y="1496707"/>
            <a:ext cx="10476600" cy="20319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Özellikle S panosu kömür üretim ayaklarının ocak havası sıcaklığının çok yüksek olduğu, ocak Çıkışında işçilerin kendilerini halsiz ve uyku halinde hissettikleri işçilerin ifadelerinden anlaşılmaktadır. (Ramazan Anaç ve Ramazan Erdoğan'ın ifadeleri). Bu durum kömürün kızışması ve bunun sonucu olarak ayaktaki CO miktarının yüksek olduğunun bir göstergesidir.</a:t>
            </a:r>
            <a:endParaRPr dirty="0"/>
          </a:p>
        </p:txBody>
      </p:sp>
      <p:pic>
        <p:nvPicPr>
          <p:cNvPr id="115" name="Google Shape;115;p4" title="Ekran görüntüsü 2026-04-01 105327-Photoroom.png"/>
          <p:cNvPicPr preferRelativeResize="0"/>
          <p:nvPr/>
        </p:nvPicPr>
        <p:blipFill>
          <a:blip r:embed="rId3">
            <a:alphaModFix/>
          </a:blip>
          <a:stretch>
            <a:fillRect/>
          </a:stretch>
        </p:blipFill>
        <p:spPr>
          <a:xfrm>
            <a:off x="7077300" y="2949650"/>
            <a:ext cx="5114701" cy="41276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396c021c27f_0_51"/>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14.13. Bilirkişi Raporuna Göre Olaydaki Kusurlular</a:t>
            </a:r>
            <a:endParaRPr/>
          </a:p>
        </p:txBody>
      </p:sp>
      <p:sp>
        <p:nvSpPr>
          <p:cNvPr id="340" name="Google Shape;340;g396c021c27f_0_51"/>
          <p:cNvSpPr txBox="1"/>
          <p:nvPr/>
        </p:nvSpPr>
        <p:spPr>
          <a:xfrm>
            <a:off x="1241775" y="1693325"/>
            <a:ext cx="100923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sz="2400">
              <a:solidFill>
                <a:schemeClr val="dk1"/>
              </a:solidFill>
              <a:latin typeface="Calibri"/>
              <a:ea typeface="Calibri"/>
              <a:cs typeface="Calibri"/>
              <a:sym typeface="Calibri"/>
            </a:endParaRPr>
          </a:p>
        </p:txBody>
      </p:sp>
      <p:pic>
        <p:nvPicPr>
          <p:cNvPr id="341" name="Google Shape;341;g396c021c27f_0_51" title="8li (2).png"/>
          <p:cNvPicPr preferRelativeResize="0"/>
          <p:nvPr/>
        </p:nvPicPr>
        <p:blipFill>
          <a:blip r:embed="rId3">
            <a:alphaModFix/>
          </a:blip>
          <a:stretch>
            <a:fillRect/>
          </a:stretch>
        </p:blipFill>
        <p:spPr>
          <a:xfrm>
            <a:off x="0" y="1953725"/>
            <a:ext cx="10345399" cy="4904273"/>
          </a:xfrm>
          <a:prstGeom prst="rect">
            <a:avLst/>
          </a:prstGeom>
          <a:noFill/>
          <a:ln>
            <a:noFill/>
          </a:ln>
        </p:spPr>
      </p:pic>
      <p:sp>
        <p:nvSpPr>
          <p:cNvPr id="342" name="Google Shape;342;g396c021c27f_0_51"/>
          <p:cNvSpPr txBox="1"/>
          <p:nvPr/>
        </p:nvSpPr>
        <p:spPr>
          <a:xfrm>
            <a:off x="9006150" y="2156300"/>
            <a:ext cx="936900" cy="2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Ğ</a:t>
            </a:r>
            <a:endParaRPr sz="2400" b="1">
              <a:solidFill>
                <a:schemeClr val="dk1"/>
              </a:solidFill>
              <a:latin typeface="Calibri"/>
              <a:ea typeface="Calibri"/>
              <a:cs typeface="Calibri"/>
              <a:sym typeface="Calibri"/>
            </a:endParaRPr>
          </a:p>
        </p:txBody>
      </p:sp>
      <p:sp>
        <p:nvSpPr>
          <p:cNvPr id="343" name="Google Shape;343;g396c021c27f_0_51"/>
          <p:cNvSpPr txBox="1"/>
          <p:nvPr/>
        </p:nvSpPr>
        <p:spPr>
          <a:xfrm>
            <a:off x="9006150" y="2767796"/>
            <a:ext cx="717600" cy="2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H</a:t>
            </a:r>
            <a:endParaRPr sz="2400" b="1">
              <a:solidFill>
                <a:schemeClr val="dk1"/>
              </a:solidFill>
              <a:latin typeface="Calibri"/>
              <a:ea typeface="Calibri"/>
              <a:cs typeface="Calibri"/>
              <a:sym typeface="Calibri"/>
            </a:endParaRPr>
          </a:p>
        </p:txBody>
      </p:sp>
      <p:sp>
        <p:nvSpPr>
          <p:cNvPr id="344" name="Google Shape;344;g396c021c27f_0_51"/>
          <p:cNvSpPr txBox="1"/>
          <p:nvPr/>
        </p:nvSpPr>
        <p:spPr>
          <a:xfrm>
            <a:off x="9046022" y="3382422"/>
            <a:ext cx="528300" cy="2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I</a:t>
            </a:r>
            <a:endParaRPr sz="2400" b="1">
              <a:solidFill>
                <a:schemeClr val="dk1"/>
              </a:solidFill>
              <a:latin typeface="Calibri"/>
              <a:ea typeface="Calibri"/>
              <a:cs typeface="Calibri"/>
              <a:sym typeface="Calibri"/>
            </a:endParaRPr>
          </a:p>
        </p:txBody>
      </p:sp>
      <p:sp>
        <p:nvSpPr>
          <p:cNvPr id="345" name="Google Shape;345;g396c021c27f_0_51"/>
          <p:cNvSpPr txBox="1"/>
          <p:nvPr/>
        </p:nvSpPr>
        <p:spPr>
          <a:xfrm>
            <a:off x="9055976" y="4023801"/>
            <a:ext cx="568200" cy="2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İ</a:t>
            </a:r>
            <a:endParaRPr sz="2400" b="1">
              <a:solidFill>
                <a:schemeClr val="dk1"/>
              </a:solidFill>
              <a:latin typeface="Calibri"/>
              <a:ea typeface="Calibri"/>
              <a:cs typeface="Calibri"/>
              <a:sym typeface="Calibri"/>
            </a:endParaRPr>
          </a:p>
        </p:txBody>
      </p:sp>
      <p:sp>
        <p:nvSpPr>
          <p:cNvPr id="346" name="Google Shape;346;g396c021c27f_0_51"/>
          <p:cNvSpPr txBox="1"/>
          <p:nvPr/>
        </p:nvSpPr>
        <p:spPr>
          <a:xfrm>
            <a:off x="9060983" y="4628496"/>
            <a:ext cx="618000" cy="2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J</a:t>
            </a:r>
            <a:endParaRPr sz="2400" b="1">
              <a:solidFill>
                <a:schemeClr val="dk1"/>
              </a:solidFill>
              <a:latin typeface="Calibri"/>
              <a:ea typeface="Calibri"/>
              <a:cs typeface="Calibri"/>
              <a:sym typeface="Calibri"/>
            </a:endParaRPr>
          </a:p>
        </p:txBody>
      </p:sp>
      <p:sp>
        <p:nvSpPr>
          <p:cNvPr id="347" name="Google Shape;347;g396c021c27f_0_51"/>
          <p:cNvSpPr txBox="1"/>
          <p:nvPr/>
        </p:nvSpPr>
        <p:spPr>
          <a:xfrm>
            <a:off x="9046025" y="5236492"/>
            <a:ext cx="438600" cy="2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K</a:t>
            </a:r>
            <a:endParaRPr sz="2400" b="1">
              <a:solidFill>
                <a:schemeClr val="dk1"/>
              </a:solidFill>
              <a:latin typeface="Calibri"/>
              <a:ea typeface="Calibri"/>
              <a:cs typeface="Calibri"/>
              <a:sym typeface="Calibri"/>
            </a:endParaRPr>
          </a:p>
        </p:txBody>
      </p:sp>
      <p:sp>
        <p:nvSpPr>
          <p:cNvPr id="348" name="Google Shape;348;g396c021c27f_0_51"/>
          <p:cNvSpPr txBox="1"/>
          <p:nvPr/>
        </p:nvSpPr>
        <p:spPr>
          <a:xfrm>
            <a:off x="9055979" y="5842910"/>
            <a:ext cx="568200" cy="24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L</a:t>
            </a:r>
            <a:endParaRPr sz="2400" b="1">
              <a:solidFill>
                <a:schemeClr val="dk1"/>
              </a:solidFill>
              <a:latin typeface="Calibri"/>
              <a:ea typeface="Calibri"/>
              <a:cs typeface="Calibri"/>
              <a:sym typeface="Calibri"/>
            </a:endParaRPr>
          </a:p>
        </p:txBody>
      </p:sp>
      <p:sp>
        <p:nvSpPr>
          <p:cNvPr id="349" name="Google Shape;349;g396c021c27f_0_51"/>
          <p:cNvSpPr txBox="1"/>
          <p:nvPr/>
        </p:nvSpPr>
        <p:spPr>
          <a:xfrm>
            <a:off x="9046025" y="6429392"/>
            <a:ext cx="528300" cy="2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tr-TR" sz="2400" b="1">
                <a:solidFill>
                  <a:schemeClr val="dk1"/>
                </a:solidFill>
                <a:latin typeface="Calibri"/>
                <a:ea typeface="Calibri"/>
                <a:cs typeface="Calibri"/>
                <a:sym typeface="Calibri"/>
              </a:rPr>
              <a:t>M</a:t>
            </a:r>
            <a:endParaRPr sz="2400" b="1">
              <a:solidFill>
                <a:schemeClr val="dk1"/>
              </a:solidFill>
              <a:latin typeface="Calibri"/>
              <a:ea typeface="Calibri"/>
              <a:cs typeface="Calibri"/>
              <a:sym typeface="Calibri"/>
            </a:endParaRPr>
          </a:p>
        </p:txBody>
      </p:sp>
      <p:sp>
        <p:nvSpPr>
          <p:cNvPr id="350" name="Google Shape;350;g396c021c27f_0_51"/>
          <p:cNvSpPr txBox="1"/>
          <p:nvPr/>
        </p:nvSpPr>
        <p:spPr>
          <a:xfrm>
            <a:off x="3219650" y="2019350"/>
            <a:ext cx="4425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solidFill>
                  <a:schemeClr val="lt1"/>
                </a:solidFill>
                <a:latin typeface="Calibri"/>
                <a:ea typeface="Calibri"/>
                <a:cs typeface="Calibri"/>
                <a:sym typeface="Calibri"/>
              </a:rPr>
              <a:t>TKİ-ELİ Kontrol Baş Mühendisi;</a:t>
            </a:r>
            <a:endParaRPr sz="2400">
              <a:solidFill>
                <a:schemeClr val="lt1"/>
              </a:solidFill>
              <a:latin typeface="Calibri"/>
              <a:ea typeface="Calibri"/>
              <a:cs typeface="Calibri"/>
              <a:sym typeface="Calibri"/>
            </a:endParaRPr>
          </a:p>
        </p:txBody>
      </p:sp>
      <p:sp>
        <p:nvSpPr>
          <p:cNvPr id="351" name="Google Shape;351;g396c021c27f_0_51"/>
          <p:cNvSpPr txBox="1"/>
          <p:nvPr/>
        </p:nvSpPr>
        <p:spPr>
          <a:xfrm>
            <a:off x="3219650" y="2472924"/>
            <a:ext cx="82335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000">
                <a:solidFill>
                  <a:schemeClr val="lt1"/>
                </a:solidFill>
                <a:latin typeface="Calibri"/>
                <a:ea typeface="Calibri"/>
                <a:cs typeface="Calibri"/>
                <a:sym typeface="Calibri"/>
              </a:rPr>
              <a:t>TKİ-ELİ Soma Kömürleri A.Ş. </a:t>
            </a:r>
            <a:endParaRPr sz="2000">
              <a:solidFill>
                <a:schemeClr val="lt1"/>
              </a:solidFill>
              <a:latin typeface="Calibri"/>
              <a:ea typeface="Calibri"/>
              <a:cs typeface="Calibri"/>
              <a:sym typeface="Calibri"/>
            </a:endParaRPr>
          </a:p>
          <a:p>
            <a:pPr marL="0" lvl="0" indent="0" algn="l" rtl="0">
              <a:spcBef>
                <a:spcPts val="0"/>
              </a:spcBef>
              <a:spcAft>
                <a:spcPts val="0"/>
              </a:spcAft>
              <a:buNone/>
            </a:pPr>
            <a:r>
              <a:rPr lang="tr-TR" sz="2000">
                <a:solidFill>
                  <a:schemeClr val="lt1"/>
                </a:solidFill>
                <a:latin typeface="Calibri"/>
                <a:ea typeface="Calibri"/>
                <a:cs typeface="Calibri"/>
                <a:sym typeface="Calibri"/>
              </a:rPr>
              <a:t>Eynez ocağı kontrol mühendisleri</a:t>
            </a:r>
            <a:endParaRPr sz="2000">
              <a:solidFill>
                <a:schemeClr val="lt1"/>
              </a:solidFill>
            </a:endParaRPr>
          </a:p>
        </p:txBody>
      </p:sp>
      <p:sp>
        <p:nvSpPr>
          <p:cNvPr id="352" name="Google Shape;352;g396c021c27f_0_51"/>
          <p:cNvSpPr txBox="1"/>
          <p:nvPr/>
        </p:nvSpPr>
        <p:spPr>
          <a:xfrm>
            <a:off x="3219650" y="3230025"/>
            <a:ext cx="48018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a:solidFill>
                  <a:schemeClr val="lt1"/>
                </a:solidFill>
                <a:latin typeface="Calibri"/>
                <a:ea typeface="Calibri"/>
                <a:cs typeface="Calibri"/>
                <a:sym typeface="Calibri"/>
              </a:rPr>
              <a:t>TKİ-ELİ Kontrol Baş Mühendisi;</a:t>
            </a:r>
            <a:endParaRPr sz="2400">
              <a:solidFill>
                <a:schemeClr val="lt1"/>
              </a:solidFill>
              <a:latin typeface="Calibri"/>
              <a:ea typeface="Calibri"/>
              <a:cs typeface="Calibri"/>
              <a:sym typeface="Calibri"/>
            </a:endParaRPr>
          </a:p>
        </p:txBody>
      </p:sp>
      <p:sp>
        <p:nvSpPr>
          <p:cNvPr id="353" name="Google Shape;353;g396c021c27f_0_51"/>
          <p:cNvSpPr txBox="1"/>
          <p:nvPr/>
        </p:nvSpPr>
        <p:spPr>
          <a:xfrm>
            <a:off x="3269525" y="3708310"/>
            <a:ext cx="5343000" cy="800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000">
                <a:solidFill>
                  <a:schemeClr val="lt1"/>
                </a:solidFill>
                <a:latin typeface="Calibri"/>
                <a:ea typeface="Calibri"/>
                <a:cs typeface="Calibri"/>
                <a:sym typeface="Calibri"/>
              </a:rPr>
              <a:t>TKİ-ELİ Soma Kömürleri A.Ş. Eynez ocağı kontrol mühendisleri,</a:t>
            </a:r>
            <a:endParaRPr sz="2000">
              <a:solidFill>
                <a:schemeClr val="lt1"/>
              </a:solidFill>
            </a:endParaRPr>
          </a:p>
        </p:txBody>
      </p:sp>
      <p:sp>
        <p:nvSpPr>
          <p:cNvPr id="354" name="Google Shape;354;g396c021c27f_0_51"/>
          <p:cNvSpPr txBox="1"/>
          <p:nvPr/>
        </p:nvSpPr>
        <p:spPr>
          <a:xfrm>
            <a:off x="10698774" y="2931812"/>
            <a:ext cx="1445014"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1800" b="1" dirty="0" smtClean="0">
                <a:solidFill>
                  <a:srgbClr val="C00000"/>
                </a:solidFill>
                <a:latin typeface="Calibri"/>
                <a:ea typeface="Calibri"/>
                <a:cs typeface="Calibri"/>
                <a:sym typeface="Calibri"/>
              </a:rPr>
              <a:t>Asli</a:t>
            </a:r>
          </a:p>
          <a:p>
            <a:pPr marL="0" lvl="0" indent="0" algn="ctr" rtl="0">
              <a:spcBef>
                <a:spcPts val="0"/>
              </a:spcBef>
              <a:spcAft>
                <a:spcPts val="0"/>
              </a:spcAft>
              <a:buNone/>
            </a:pPr>
            <a:r>
              <a:rPr lang="tr-TR" sz="1800" b="1" dirty="0" smtClean="0">
                <a:solidFill>
                  <a:srgbClr val="C00000"/>
                </a:solidFill>
                <a:latin typeface="Calibri"/>
                <a:ea typeface="Calibri"/>
                <a:cs typeface="Calibri"/>
                <a:sym typeface="Calibri"/>
              </a:rPr>
              <a:t>kusurludur</a:t>
            </a:r>
            <a:r>
              <a:rPr lang="tr-TR" sz="1800" b="1" dirty="0">
                <a:solidFill>
                  <a:srgbClr val="C00000"/>
                </a:solidFill>
                <a:latin typeface="Calibri"/>
                <a:ea typeface="Calibri"/>
                <a:cs typeface="Calibri"/>
                <a:sym typeface="Calibri"/>
              </a:rPr>
              <a:t>.</a:t>
            </a:r>
            <a:endParaRPr sz="1100" b="1" dirty="0">
              <a:solidFill>
                <a:srgbClr val="C00000"/>
              </a:solidFill>
            </a:endParaRPr>
          </a:p>
        </p:txBody>
      </p:sp>
      <p:sp>
        <p:nvSpPr>
          <p:cNvPr id="355" name="Google Shape;355;g396c021c27f_0_51"/>
          <p:cNvSpPr txBox="1"/>
          <p:nvPr/>
        </p:nvSpPr>
        <p:spPr>
          <a:xfrm>
            <a:off x="3269525" y="4440700"/>
            <a:ext cx="45156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lt1"/>
                </a:solidFill>
                <a:latin typeface="Calibri"/>
                <a:ea typeface="Calibri"/>
                <a:cs typeface="Calibri"/>
                <a:sym typeface="Calibri"/>
              </a:rPr>
              <a:t>Emniyet Başmühendisi;</a:t>
            </a:r>
            <a:endParaRPr>
              <a:solidFill>
                <a:schemeClr val="lt1"/>
              </a:solidFill>
            </a:endParaRPr>
          </a:p>
        </p:txBody>
      </p:sp>
      <p:sp>
        <p:nvSpPr>
          <p:cNvPr id="356" name="Google Shape;356;g396c021c27f_0_51"/>
          <p:cNvSpPr txBox="1"/>
          <p:nvPr/>
        </p:nvSpPr>
        <p:spPr>
          <a:xfrm>
            <a:off x="3269525" y="5084100"/>
            <a:ext cx="30000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lt1"/>
                </a:solidFill>
                <a:latin typeface="Calibri"/>
                <a:ea typeface="Calibri"/>
                <a:cs typeface="Calibri"/>
                <a:sym typeface="Calibri"/>
              </a:rPr>
              <a:t>Teknik Nezaretçi;</a:t>
            </a:r>
            <a:endParaRPr>
              <a:solidFill>
                <a:schemeClr val="lt1"/>
              </a:solidFill>
            </a:endParaRPr>
          </a:p>
        </p:txBody>
      </p:sp>
      <p:sp>
        <p:nvSpPr>
          <p:cNvPr id="357" name="Google Shape;357;g396c021c27f_0_51"/>
          <p:cNvSpPr txBox="1"/>
          <p:nvPr/>
        </p:nvSpPr>
        <p:spPr>
          <a:xfrm>
            <a:off x="3269525" y="5651375"/>
            <a:ext cx="30000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lt1"/>
                </a:solidFill>
                <a:latin typeface="Calibri"/>
                <a:ea typeface="Calibri"/>
                <a:cs typeface="Calibri"/>
                <a:sym typeface="Calibri"/>
              </a:rPr>
              <a:t>Daimi Nezaretçi;</a:t>
            </a:r>
            <a:endParaRPr>
              <a:solidFill>
                <a:schemeClr val="lt1"/>
              </a:solidFill>
            </a:endParaRPr>
          </a:p>
        </p:txBody>
      </p:sp>
      <p:sp>
        <p:nvSpPr>
          <p:cNvPr id="358" name="Google Shape;358;g396c021c27f_0_51"/>
          <p:cNvSpPr txBox="1"/>
          <p:nvPr/>
        </p:nvSpPr>
        <p:spPr>
          <a:xfrm>
            <a:off x="3289461" y="6286900"/>
            <a:ext cx="30000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lt1"/>
                </a:solidFill>
                <a:latin typeface="Calibri"/>
                <a:ea typeface="Calibri"/>
                <a:cs typeface="Calibri"/>
                <a:sym typeface="Calibri"/>
              </a:rPr>
              <a:t>İş Güvenliği Uzmanları</a:t>
            </a:r>
            <a:endParaRPr>
              <a:solidFill>
                <a:schemeClr val="lt1"/>
              </a:solidFill>
            </a:endParaRPr>
          </a:p>
        </p:txBody>
      </p:sp>
      <p:sp>
        <p:nvSpPr>
          <p:cNvPr id="359" name="Google Shape;359;g396c021c27f_0_51"/>
          <p:cNvSpPr txBox="1"/>
          <p:nvPr/>
        </p:nvSpPr>
        <p:spPr>
          <a:xfrm>
            <a:off x="10730643" y="5353577"/>
            <a:ext cx="1445014" cy="73863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1800" b="1" dirty="0" smtClean="0">
                <a:solidFill>
                  <a:schemeClr val="dk1"/>
                </a:solidFill>
                <a:latin typeface="Calibri"/>
                <a:ea typeface="Calibri"/>
                <a:cs typeface="Calibri"/>
                <a:sym typeface="Calibri"/>
              </a:rPr>
              <a:t>Tali</a:t>
            </a:r>
          </a:p>
          <a:p>
            <a:pPr marL="0" lvl="0" indent="0" algn="ctr" rtl="0">
              <a:spcBef>
                <a:spcPts val="0"/>
              </a:spcBef>
              <a:spcAft>
                <a:spcPts val="0"/>
              </a:spcAft>
              <a:buNone/>
            </a:pPr>
            <a:r>
              <a:rPr lang="tr-TR" sz="1800" b="1" dirty="0" smtClean="0">
                <a:solidFill>
                  <a:schemeClr val="dk1"/>
                </a:solidFill>
                <a:latin typeface="Calibri"/>
                <a:ea typeface="Calibri"/>
                <a:cs typeface="Calibri"/>
                <a:sym typeface="Calibri"/>
              </a:rPr>
              <a:t>sorumludur</a:t>
            </a:r>
            <a:r>
              <a:rPr lang="tr-TR" sz="1800" b="1" dirty="0">
                <a:solidFill>
                  <a:schemeClr val="dk1"/>
                </a:solidFill>
                <a:latin typeface="Calibri"/>
                <a:ea typeface="Calibri"/>
                <a:cs typeface="Calibri"/>
                <a:sym typeface="Calibri"/>
              </a:rPr>
              <a:t>.</a:t>
            </a:r>
            <a:endParaRPr sz="1100" b="1" dirty="0"/>
          </a:p>
        </p:txBody>
      </p:sp>
      <p:sp>
        <p:nvSpPr>
          <p:cNvPr id="23"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
        <p:nvSpPr>
          <p:cNvPr id="2" name="Metin kutusu 1"/>
          <p:cNvSpPr txBox="1"/>
          <p:nvPr/>
        </p:nvSpPr>
        <p:spPr>
          <a:xfrm>
            <a:off x="10285803" y="1473786"/>
            <a:ext cx="894797" cy="3154710"/>
          </a:xfrm>
          <a:prstGeom prst="rect">
            <a:avLst/>
          </a:prstGeom>
          <a:noFill/>
        </p:spPr>
        <p:txBody>
          <a:bodyPr wrap="none" rtlCol="0">
            <a:spAutoFit/>
          </a:bodyPr>
          <a:lstStyle/>
          <a:p>
            <a:r>
              <a:rPr lang="tr-TR" sz="19900" dirty="0" smtClean="0">
                <a:solidFill>
                  <a:srgbClr val="C00000"/>
                </a:solidFill>
                <a:latin typeface="Articulate Light" panose="02000503040000020004" pitchFamily="2" charset="0"/>
                <a:ea typeface="Calibri Light" panose="020F0302020204030204" pitchFamily="34" charset="0"/>
                <a:cs typeface="Calibri Light" panose="020F0302020204030204" pitchFamily="34" charset="0"/>
              </a:rPr>
              <a:t>}</a:t>
            </a:r>
            <a:endParaRPr lang="tr-TR" sz="19900" dirty="0">
              <a:solidFill>
                <a:srgbClr val="C00000"/>
              </a:solidFill>
              <a:latin typeface="Articulate Light" panose="02000503040000020004" pitchFamily="2" charset="0"/>
              <a:ea typeface="Calibri Light" panose="020F0302020204030204" pitchFamily="34" charset="0"/>
              <a:cs typeface="Calibri Light" panose="020F0302020204030204" pitchFamily="34" charset="0"/>
            </a:endParaRPr>
          </a:p>
        </p:txBody>
      </p:sp>
      <p:sp>
        <p:nvSpPr>
          <p:cNvPr id="25" name="Metin kutusu 24"/>
          <p:cNvSpPr txBox="1"/>
          <p:nvPr/>
        </p:nvSpPr>
        <p:spPr>
          <a:xfrm>
            <a:off x="10265903" y="3901876"/>
            <a:ext cx="894797" cy="3154710"/>
          </a:xfrm>
          <a:prstGeom prst="rect">
            <a:avLst/>
          </a:prstGeom>
          <a:noFill/>
        </p:spPr>
        <p:txBody>
          <a:bodyPr wrap="none" rtlCol="0">
            <a:spAutoFit/>
          </a:bodyPr>
          <a:lstStyle/>
          <a:p>
            <a:r>
              <a:rPr lang="tr-TR" sz="19900" dirty="0" smtClean="0">
                <a:latin typeface="Articulate Light" panose="02000503040000020004" pitchFamily="2" charset="0"/>
                <a:ea typeface="Calibri Light" panose="020F0302020204030204" pitchFamily="34" charset="0"/>
                <a:cs typeface="Calibri Light" panose="020F0302020204030204" pitchFamily="34" charset="0"/>
              </a:rPr>
              <a:t>}</a:t>
            </a:r>
            <a:endParaRPr lang="tr-TR" sz="19900" dirty="0">
              <a:latin typeface="Articulate Light" panose="02000503040000020004" pitchFamily="2" charset="0"/>
              <a:ea typeface="Calibri Light" panose="020F0302020204030204" pitchFamily="34" charset="0"/>
              <a:cs typeface="Calibri Light" panose="020F030202020403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396c021c27f_0_56"/>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14.13. Bilirkişi Raporuna Göre Olaydaki Kusurlular</a:t>
            </a:r>
            <a:endParaRPr/>
          </a:p>
        </p:txBody>
      </p:sp>
      <p:sp>
        <p:nvSpPr>
          <p:cNvPr id="365" name="Google Shape;365;g396c021c27f_0_56"/>
          <p:cNvSpPr txBox="1"/>
          <p:nvPr/>
        </p:nvSpPr>
        <p:spPr>
          <a:xfrm>
            <a:off x="1178950" y="1250038"/>
            <a:ext cx="10092300" cy="18777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b="1">
                <a:solidFill>
                  <a:schemeClr val="dk1"/>
                </a:solidFill>
                <a:latin typeface="Calibri"/>
                <a:ea typeface="Calibri"/>
                <a:cs typeface="Calibri"/>
                <a:sym typeface="Calibri"/>
              </a:rPr>
              <a:t>Maden ocaklarında işletme projelerini inceleyerek çalışma izni veren ve her yıl üretim faaliyet raporlarını denetleyen bir kurum olarak, havalandırma planını bu hali ile kabul etmesi ve üretime izin vermesi nedeni ile;</a:t>
            </a:r>
            <a:endParaRPr sz="2200">
              <a:solidFill>
                <a:schemeClr val="dk1"/>
              </a:solidFill>
            </a:endParaRPr>
          </a:p>
          <a:p>
            <a:pPr marL="0" lvl="0" indent="0" algn="just" rtl="0">
              <a:spcBef>
                <a:spcPts val="0"/>
              </a:spcBef>
              <a:spcAft>
                <a:spcPts val="0"/>
              </a:spcAft>
              <a:buNone/>
            </a:pPr>
            <a:endParaRPr sz="2200" b="1">
              <a:solidFill>
                <a:schemeClr val="dk1"/>
              </a:solidFill>
              <a:latin typeface="Calibri"/>
              <a:ea typeface="Calibri"/>
              <a:cs typeface="Calibri"/>
              <a:sym typeface="Calibri"/>
            </a:endParaRPr>
          </a:p>
          <a:p>
            <a:pPr marL="0" lvl="0" indent="0" algn="just" rtl="0">
              <a:spcBef>
                <a:spcPts val="0"/>
              </a:spcBef>
              <a:spcAft>
                <a:spcPts val="0"/>
              </a:spcAft>
              <a:buNone/>
            </a:pPr>
            <a:endParaRPr sz="2200">
              <a:solidFill>
                <a:schemeClr val="dk1"/>
              </a:solidFill>
              <a:latin typeface="Calibri"/>
              <a:ea typeface="Calibri"/>
              <a:cs typeface="Calibri"/>
              <a:sym typeface="Calibri"/>
            </a:endParaRPr>
          </a:p>
        </p:txBody>
      </p:sp>
      <p:pic>
        <p:nvPicPr>
          <p:cNvPr id="366" name="Google Shape;366;g396c021c27f_0_56" title="2li-1.png"/>
          <p:cNvPicPr preferRelativeResize="0"/>
          <p:nvPr/>
        </p:nvPicPr>
        <p:blipFill>
          <a:blip r:embed="rId3">
            <a:alphaModFix/>
          </a:blip>
          <a:stretch>
            <a:fillRect/>
          </a:stretch>
        </p:blipFill>
        <p:spPr>
          <a:xfrm>
            <a:off x="2571750" y="2465800"/>
            <a:ext cx="6588877" cy="4392198"/>
          </a:xfrm>
          <a:prstGeom prst="rect">
            <a:avLst/>
          </a:prstGeom>
          <a:noFill/>
          <a:ln>
            <a:noFill/>
          </a:ln>
        </p:spPr>
      </p:pic>
      <p:sp>
        <p:nvSpPr>
          <p:cNvPr id="367" name="Google Shape;367;g396c021c27f_0_56"/>
          <p:cNvSpPr txBox="1"/>
          <p:nvPr/>
        </p:nvSpPr>
        <p:spPr>
          <a:xfrm>
            <a:off x="4222859" y="5100251"/>
            <a:ext cx="2990741" cy="1292631"/>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400" dirty="0" smtClean="0">
                <a:solidFill>
                  <a:schemeClr val="dk1"/>
                </a:solidFill>
                <a:latin typeface="Calibri"/>
                <a:ea typeface="Calibri"/>
                <a:cs typeface="Calibri"/>
                <a:sym typeface="Calibri"/>
              </a:rPr>
              <a:t>MİGEM </a:t>
            </a:r>
            <a:r>
              <a:rPr lang="tr-TR" sz="2400" dirty="0">
                <a:solidFill>
                  <a:schemeClr val="dk1"/>
                </a:solidFill>
                <a:latin typeface="Calibri"/>
                <a:ea typeface="Calibri"/>
                <a:cs typeface="Calibri"/>
                <a:sym typeface="Calibri"/>
              </a:rPr>
              <a:t>kontrol ve </a:t>
            </a:r>
            <a:endParaRPr lang="tr-TR" sz="2400" dirty="0">
              <a:solidFill>
                <a:schemeClr val="dk1"/>
              </a:solidFill>
              <a:latin typeface="Calibri"/>
              <a:ea typeface="Calibri"/>
              <a:cs typeface="Calibri"/>
              <a:sym typeface="Calibri"/>
            </a:endParaRPr>
          </a:p>
          <a:p>
            <a:pPr marL="0" lvl="0" indent="0" algn="ctr" rtl="0">
              <a:spcBef>
                <a:spcPts val="0"/>
              </a:spcBef>
              <a:spcAft>
                <a:spcPts val="0"/>
              </a:spcAft>
              <a:buNone/>
            </a:pPr>
            <a:r>
              <a:rPr lang="tr-TR" sz="2400" dirty="0" smtClean="0">
                <a:solidFill>
                  <a:schemeClr val="dk1"/>
                </a:solidFill>
                <a:latin typeface="Calibri"/>
                <a:ea typeface="Calibri"/>
                <a:cs typeface="Calibri"/>
                <a:sym typeface="Calibri"/>
              </a:rPr>
              <a:t>denetleme elemanları </a:t>
            </a:r>
          </a:p>
          <a:p>
            <a:pPr marL="0" lvl="0" indent="0" algn="ctr" rtl="0">
              <a:spcBef>
                <a:spcPts val="0"/>
              </a:spcBef>
              <a:spcAft>
                <a:spcPts val="0"/>
              </a:spcAft>
              <a:buNone/>
            </a:pPr>
            <a:r>
              <a:rPr lang="tr-TR" sz="2400" dirty="0" smtClean="0">
                <a:solidFill>
                  <a:schemeClr val="dk1"/>
                </a:solidFill>
                <a:latin typeface="Calibri"/>
                <a:ea typeface="Calibri"/>
                <a:cs typeface="Calibri"/>
                <a:sym typeface="Calibri"/>
              </a:rPr>
              <a:t>asli </a:t>
            </a:r>
            <a:r>
              <a:rPr lang="tr-TR" sz="2400" dirty="0">
                <a:solidFill>
                  <a:schemeClr val="dk1"/>
                </a:solidFill>
                <a:latin typeface="Calibri"/>
                <a:ea typeface="Calibri"/>
                <a:cs typeface="Calibri"/>
                <a:sym typeface="Calibri"/>
              </a:rPr>
              <a:t>kusurludur</a:t>
            </a:r>
            <a:endParaRPr dirty="0">
              <a:solidFill>
                <a:schemeClr val="dk1"/>
              </a:solidFill>
            </a:endParaRPr>
          </a:p>
        </p:txBody>
      </p:sp>
      <p:sp>
        <p:nvSpPr>
          <p:cNvPr id="368" name="Google Shape;368;g396c021c27f_0_56"/>
          <p:cNvSpPr txBox="1"/>
          <p:nvPr/>
        </p:nvSpPr>
        <p:spPr>
          <a:xfrm>
            <a:off x="4026318" y="3370656"/>
            <a:ext cx="4047000" cy="554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Maden İşleri Genel Müdürü</a:t>
            </a:r>
            <a:endParaRPr dirty="0"/>
          </a:p>
        </p:txBody>
      </p:sp>
      <p:sp>
        <p:nvSpPr>
          <p:cNvPr id="7"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14.13. Bilirkişi Raporuna Göre Olaydaki Kusurlular</a:t>
            </a:r>
            <a:endParaRPr/>
          </a:p>
        </p:txBody>
      </p:sp>
      <p:sp>
        <p:nvSpPr>
          <p:cNvPr id="374" name="Google Shape;374;p37"/>
          <p:cNvSpPr txBox="1"/>
          <p:nvPr/>
        </p:nvSpPr>
        <p:spPr>
          <a:xfrm>
            <a:off x="877190" y="1347363"/>
            <a:ext cx="10227300" cy="12930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dk1"/>
                </a:solidFill>
                <a:latin typeface="Calibri"/>
                <a:ea typeface="Calibri"/>
                <a:cs typeface="Calibri"/>
                <a:sym typeface="Calibri"/>
              </a:rPr>
              <a:t>İş sağlığı ve güvenliği açısından havalandırma planlarının uygulanmasını ve hava ölçümlerini kontrol etme, denetleme ve olumsuz durumlarda ocak faaliyetlerini durdurma yetkisinde sahip;</a:t>
            </a:r>
            <a:endParaRPr sz="2400">
              <a:solidFill>
                <a:schemeClr val="dk1"/>
              </a:solidFill>
              <a:latin typeface="Calibri"/>
              <a:ea typeface="Calibri"/>
              <a:cs typeface="Calibri"/>
              <a:sym typeface="Calibri"/>
            </a:endParaRPr>
          </a:p>
        </p:txBody>
      </p:sp>
      <p:sp>
        <p:nvSpPr>
          <p:cNvPr id="375" name="Google Shape;375;p37"/>
          <p:cNvSpPr txBox="1"/>
          <p:nvPr/>
        </p:nvSpPr>
        <p:spPr>
          <a:xfrm>
            <a:off x="867750" y="2621617"/>
            <a:ext cx="10456500" cy="1539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b="1">
                <a:solidFill>
                  <a:schemeClr val="dk1"/>
                </a:solidFill>
                <a:latin typeface="Calibri"/>
                <a:ea typeface="Calibri"/>
                <a:cs typeface="Calibri"/>
                <a:sym typeface="Calibri"/>
              </a:rPr>
              <a:t>Olay tarihinden önceki son iki yıl içerisinde Soma Kömürleri A.Ş. Eynez İşletmesinde denetim yapan CSGB is Teftiş Kurulu İş Müfettişleri</a:t>
            </a:r>
            <a:r>
              <a:rPr lang="tr-TR" sz="2200">
                <a:solidFill>
                  <a:schemeClr val="dk1"/>
                </a:solidFill>
                <a:latin typeface="Calibri"/>
                <a:ea typeface="Calibri"/>
                <a:cs typeface="Calibri"/>
                <a:sym typeface="Calibri"/>
              </a:rPr>
              <a:t>, asli kusurlu,</a:t>
            </a:r>
            <a:endParaRPr sz="2200">
              <a:solidFill>
                <a:schemeClr val="dk1"/>
              </a:solidFill>
            </a:endParaRPr>
          </a:p>
          <a:p>
            <a:pPr marL="0" lvl="0" indent="0" algn="just" rtl="0">
              <a:spcBef>
                <a:spcPts val="0"/>
              </a:spcBef>
              <a:spcAft>
                <a:spcPts val="0"/>
              </a:spcAft>
              <a:buNone/>
            </a:pPr>
            <a:r>
              <a:rPr lang="tr-TR" sz="2200">
                <a:solidFill>
                  <a:schemeClr val="dk1"/>
                </a:solidFill>
                <a:latin typeface="Calibri"/>
                <a:ea typeface="Calibri"/>
                <a:cs typeface="Calibri"/>
                <a:sym typeface="Calibri"/>
              </a:rPr>
              <a:t>Ocak havalandırma planını hazırlayan, onaylayan ve kontrol eden işletmeci ve ruhsat sahibi;</a:t>
            </a:r>
            <a:endParaRPr/>
          </a:p>
        </p:txBody>
      </p:sp>
      <p:pic>
        <p:nvPicPr>
          <p:cNvPr id="376" name="Google Shape;376;p37" title="4 (4) (1).png"/>
          <p:cNvPicPr preferRelativeResize="0"/>
          <p:nvPr/>
        </p:nvPicPr>
        <p:blipFill>
          <a:blip r:embed="rId3">
            <a:alphaModFix/>
          </a:blip>
          <a:stretch>
            <a:fillRect/>
          </a:stretch>
        </p:blipFill>
        <p:spPr>
          <a:xfrm>
            <a:off x="1365625" y="3914617"/>
            <a:ext cx="9399849" cy="2462051"/>
          </a:xfrm>
          <a:prstGeom prst="rect">
            <a:avLst/>
          </a:prstGeom>
          <a:noFill/>
          <a:ln>
            <a:noFill/>
          </a:ln>
        </p:spPr>
      </p:pic>
      <p:sp>
        <p:nvSpPr>
          <p:cNvPr id="377" name="Google Shape;377;p37"/>
          <p:cNvSpPr txBox="1"/>
          <p:nvPr/>
        </p:nvSpPr>
        <p:spPr>
          <a:xfrm>
            <a:off x="1076575" y="4974067"/>
            <a:ext cx="30000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dirty="0">
                <a:solidFill>
                  <a:schemeClr val="dk1"/>
                </a:solidFill>
                <a:latin typeface="Calibri"/>
                <a:ea typeface="Calibri"/>
                <a:cs typeface="Calibri"/>
                <a:sym typeface="Calibri"/>
              </a:rPr>
              <a:t>İşveren</a:t>
            </a:r>
            <a:endParaRPr b="1" dirty="0"/>
          </a:p>
        </p:txBody>
      </p:sp>
      <p:sp>
        <p:nvSpPr>
          <p:cNvPr id="378" name="Google Shape;378;p37"/>
          <p:cNvSpPr txBox="1"/>
          <p:nvPr/>
        </p:nvSpPr>
        <p:spPr>
          <a:xfrm>
            <a:off x="3996880" y="4589398"/>
            <a:ext cx="1734144" cy="861744"/>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dirty="0">
                <a:solidFill>
                  <a:schemeClr val="dk1"/>
                </a:solidFill>
                <a:latin typeface="Calibri"/>
                <a:ea typeface="Calibri"/>
                <a:cs typeface="Calibri"/>
                <a:sym typeface="Calibri"/>
              </a:rPr>
              <a:t>İşveren </a:t>
            </a:r>
            <a:endParaRPr lang="tr-TR" sz="2200" b="1" dirty="0" smtClean="0">
              <a:solidFill>
                <a:schemeClr val="dk1"/>
              </a:solidFill>
              <a:latin typeface="Calibri"/>
              <a:ea typeface="Calibri"/>
              <a:cs typeface="Calibri"/>
              <a:sym typeface="Calibri"/>
            </a:endParaRPr>
          </a:p>
          <a:p>
            <a:pPr marL="0" lvl="0" indent="0" algn="ctr" rtl="0">
              <a:spcBef>
                <a:spcPts val="0"/>
              </a:spcBef>
              <a:spcAft>
                <a:spcPts val="0"/>
              </a:spcAft>
              <a:buNone/>
            </a:pPr>
            <a:r>
              <a:rPr lang="tr-TR" sz="2200" b="1" dirty="0" smtClean="0">
                <a:solidFill>
                  <a:schemeClr val="dk1"/>
                </a:solidFill>
                <a:latin typeface="Calibri"/>
                <a:ea typeface="Calibri"/>
                <a:cs typeface="Calibri"/>
                <a:sym typeface="Calibri"/>
              </a:rPr>
              <a:t>Vekilleri</a:t>
            </a:r>
            <a:endParaRPr dirty="0"/>
          </a:p>
        </p:txBody>
      </p:sp>
      <p:sp>
        <p:nvSpPr>
          <p:cNvPr id="379" name="Google Shape;379;p37"/>
          <p:cNvSpPr txBox="1"/>
          <p:nvPr/>
        </p:nvSpPr>
        <p:spPr>
          <a:xfrm>
            <a:off x="6289800" y="4685192"/>
            <a:ext cx="1884000" cy="1200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dirty="0">
                <a:solidFill>
                  <a:schemeClr val="dk1"/>
                </a:solidFill>
                <a:latin typeface="Calibri"/>
                <a:ea typeface="Calibri"/>
                <a:cs typeface="Calibri"/>
                <a:sym typeface="Calibri"/>
              </a:rPr>
              <a:t>TKİ- ELİ Kontrol Baş Mühendisi;</a:t>
            </a:r>
            <a:endParaRPr dirty="0"/>
          </a:p>
        </p:txBody>
      </p:sp>
      <p:sp>
        <p:nvSpPr>
          <p:cNvPr id="380" name="Google Shape;380;p37"/>
          <p:cNvSpPr txBox="1"/>
          <p:nvPr/>
        </p:nvSpPr>
        <p:spPr>
          <a:xfrm>
            <a:off x="8492341" y="4408354"/>
            <a:ext cx="2128112" cy="1231076"/>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1700" b="1" dirty="0">
                <a:solidFill>
                  <a:schemeClr val="dk1"/>
                </a:solidFill>
                <a:latin typeface="Calibri"/>
                <a:ea typeface="Calibri"/>
                <a:cs typeface="Calibri"/>
                <a:sym typeface="Calibri"/>
              </a:rPr>
              <a:t>TKİ-ELİ Soma Kömürleri A.Ş. </a:t>
            </a:r>
            <a:r>
              <a:rPr lang="tr-TR" sz="1700" b="1" dirty="0" err="1">
                <a:solidFill>
                  <a:schemeClr val="dk1"/>
                </a:solidFill>
                <a:latin typeface="Calibri"/>
                <a:ea typeface="Calibri"/>
                <a:cs typeface="Calibri"/>
                <a:sym typeface="Calibri"/>
              </a:rPr>
              <a:t>Eynez</a:t>
            </a:r>
            <a:r>
              <a:rPr lang="tr-TR" sz="1700" b="1" dirty="0">
                <a:solidFill>
                  <a:schemeClr val="dk1"/>
                </a:solidFill>
                <a:latin typeface="Calibri"/>
                <a:ea typeface="Calibri"/>
                <a:cs typeface="Calibri"/>
                <a:sym typeface="Calibri"/>
              </a:rPr>
              <a:t> ocağı kontrol mühendisleri</a:t>
            </a:r>
            <a:r>
              <a:rPr lang="tr-TR" sz="1700" dirty="0">
                <a:solidFill>
                  <a:schemeClr val="dk1"/>
                </a:solidFill>
                <a:latin typeface="Calibri"/>
                <a:ea typeface="Calibri"/>
                <a:cs typeface="Calibri"/>
                <a:sym typeface="Calibri"/>
              </a:rPr>
              <a:t>,</a:t>
            </a:r>
            <a:endParaRPr sz="1700" dirty="0"/>
          </a:p>
        </p:txBody>
      </p:sp>
      <p:sp>
        <p:nvSpPr>
          <p:cNvPr id="381" name="Google Shape;381;p37"/>
          <p:cNvSpPr txBox="1"/>
          <p:nvPr/>
        </p:nvSpPr>
        <p:spPr>
          <a:xfrm>
            <a:off x="5031229" y="6284418"/>
            <a:ext cx="2154662" cy="52319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dirty="0" smtClean="0">
                <a:solidFill>
                  <a:schemeClr val="dk1"/>
                </a:solidFill>
                <a:latin typeface="Calibri"/>
                <a:ea typeface="Calibri"/>
                <a:cs typeface="Calibri"/>
                <a:sym typeface="Calibri"/>
              </a:rPr>
              <a:t>Asli kusurludur. </a:t>
            </a:r>
            <a:endParaRPr b="1" dirty="0"/>
          </a:p>
        </p:txBody>
      </p:sp>
      <p:sp>
        <p:nvSpPr>
          <p:cNvPr id="11"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396c021c27f_0_259"/>
          <p:cNvSpPr txBox="1">
            <a:spLocks noGrp="1"/>
          </p:cNvSpPr>
          <p:nvPr>
            <p:ph type="title"/>
          </p:nvPr>
        </p:nvSpPr>
        <p:spPr>
          <a:xfrm>
            <a:off x="208548" y="785014"/>
            <a:ext cx="8823300" cy="497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lt1"/>
              </a:buClr>
              <a:buSzPts val="1800"/>
              <a:buFont typeface="Arial"/>
              <a:buNone/>
            </a:pPr>
            <a:r>
              <a:rPr lang="tr-TR"/>
              <a:t>14.13. Bilirkişi Raporuna Göre Olaydaki Kusurlular</a:t>
            </a:r>
            <a:endParaRPr/>
          </a:p>
          <a:p>
            <a:pPr marL="0" lvl="0" indent="0" algn="l" rtl="0">
              <a:spcBef>
                <a:spcPts val="0"/>
              </a:spcBef>
              <a:spcAft>
                <a:spcPts val="0"/>
              </a:spcAft>
              <a:buNone/>
            </a:pPr>
            <a:endParaRPr/>
          </a:p>
        </p:txBody>
      </p:sp>
      <p:sp>
        <p:nvSpPr>
          <p:cNvPr id="387" name="Google Shape;387;g396c021c27f_0_259"/>
          <p:cNvSpPr txBox="1">
            <a:spLocks noGrp="1"/>
          </p:cNvSpPr>
          <p:nvPr>
            <p:ph type="body" idx="1"/>
          </p:nvPr>
        </p:nvSpPr>
        <p:spPr>
          <a:xfrm>
            <a:off x="838200" y="1384209"/>
            <a:ext cx="10515600" cy="4792800"/>
          </a:xfrm>
          <a:prstGeom prst="rect">
            <a:avLst/>
          </a:prstGeom>
        </p:spPr>
        <p:txBody>
          <a:bodyPr spcFirstLastPara="1" wrap="square" lIns="91425" tIns="45700" rIns="91425" bIns="45700" anchor="t" anchorCtr="0">
            <a:normAutofit/>
          </a:bodyPr>
          <a:lstStyle/>
          <a:p>
            <a:pPr marL="0" lvl="0" indent="0" algn="just" rtl="0">
              <a:lnSpc>
                <a:spcPct val="100000"/>
              </a:lnSpc>
              <a:spcBef>
                <a:spcPts val="0"/>
              </a:spcBef>
              <a:spcAft>
                <a:spcPts val="0"/>
              </a:spcAft>
              <a:buClr>
                <a:schemeClr val="dk1"/>
              </a:buClr>
              <a:buSzPts val="1100"/>
              <a:buFont typeface="Arial"/>
              <a:buNone/>
            </a:pPr>
            <a:r>
              <a:rPr lang="tr-TR" sz="2200"/>
              <a:t> Konuya ilişkin olarak gerekli uyarı ve müdahalelerde bulunmayan;</a:t>
            </a:r>
            <a:endParaRPr sz="2200"/>
          </a:p>
          <a:p>
            <a:pPr marL="0" lvl="0" indent="0" algn="just" rtl="0">
              <a:lnSpc>
                <a:spcPct val="100000"/>
              </a:lnSpc>
              <a:spcBef>
                <a:spcPts val="0"/>
              </a:spcBef>
              <a:spcAft>
                <a:spcPts val="0"/>
              </a:spcAft>
              <a:buClr>
                <a:schemeClr val="dk1"/>
              </a:buClr>
              <a:buSzPts val="1100"/>
              <a:buFont typeface="Arial"/>
              <a:buNone/>
            </a:pPr>
            <a:endParaRPr/>
          </a:p>
        </p:txBody>
      </p:sp>
      <p:pic>
        <p:nvPicPr>
          <p:cNvPr id="388" name="Google Shape;388;g396c021c27f_0_259" title="4 (4) (1).png"/>
          <p:cNvPicPr preferRelativeResize="0"/>
          <p:nvPr/>
        </p:nvPicPr>
        <p:blipFill>
          <a:blip r:embed="rId3">
            <a:alphaModFix/>
          </a:blip>
          <a:stretch>
            <a:fillRect/>
          </a:stretch>
        </p:blipFill>
        <p:spPr>
          <a:xfrm>
            <a:off x="1994163" y="2599125"/>
            <a:ext cx="8203674" cy="2703849"/>
          </a:xfrm>
          <a:prstGeom prst="rect">
            <a:avLst/>
          </a:prstGeom>
          <a:noFill/>
          <a:ln>
            <a:noFill/>
          </a:ln>
        </p:spPr>
      </p:pic>
      <p:sp>
        <p:nvSpPr>
          <p:cNvPr id="389" name="Google Shape;389;g396c021c27f_0_259"/>
          <p:cNvSpPr txBox="1"/>
          <p:nvPr/>
        </p:nvSpPr>
        <p:spPr>
          <a:xfrm>
            <a:off x="2034047" y="3520100"/>
            <a:ext cx="19437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a:solidFill>
                  <a:schemeClr val="dk1"/>
                </a:solidFill>
                <a:latin typeface="Calibri"/>
                <a:ea typeface="Calibri"/>
                <a:cs typeface="Calibri"/>
                <a:sym typeface="Calibri"/>
              </a:rPr>
              <a:t>Emniyet Başmühendisi</a:t>
            </a:r>
            <a:endParaRPr/>
          </a:p>
        </p:txBody>
      </p:sp>
      <p:sp>
        <p:nvSpPr>
          <p:cNvPr id="390" name="Google Shape;390;g396c021c27f_0_259"/>
          <p:cNvSpPr txBox="1"/>
          <p:nvPr/>
        </p:nvSpPr>
        <p:spPr>
          <a:xfrm>
            <a:off x="4256375" y="3520100"/>
            <a:ext cx="1624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a:solidFill>
                  <a:schemeClr val="dk1"/>
                </a:solidFill>
                <a:latin typeface="Calibri"/>
                <a:ea typeface="Calibri"/>
                <a:cs typeface="Calibri"/>
                <a:sym typeface="Calibri"/>
              </a:rPr>
              <a:t>Teknik Nezaretçi</a:t>
            </a:r>
            <a:endParaRPr/>
          </a:p>
        </p:txBody>
      </p:sp>
      <p:sp>
        <p:nvSpPr>
          <p:cNvPr id="391" name="Google Shape;391;g396c021c27f_0_259"/>
          <p:cNvSpPr txBox="1"/>
          <p:nvPr/>
        </p:nvSpPr>
        <p:spPr>
          <a:xfrm>
            <a:off x="6319725" y="3520100"/>
            <a:ext cx="16248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a:solidFill>
                  <a:schemeClr val="dk1"/>
                </a:solidFill>
                <a:latin typeface="Calibri"/>
                <a:ea typeface="Calibri"/>
                <a:cs typeface="Calibri"/>
                <a:sym typeface="Calibri"/>
              </a:rPr>
              <a:t>Daimi Nezaretçi</a:t>
            </a:r>
            <a:endParaRPr/>
          </a:p>
        </p:txBody>
      </p:sp>
      <p:sp>
        <p:nvSpPr>
          <p:cNvPr id="392" name="Google Shape;392;g396c021c27f_0_259"/>
          <p:cNvSpPr txBox="1"/>
          <p:nvPr/>
        </p:nvSpPr>
        <p:spPr>
          <a:xfrm>
            <a:off x="8223625" y="3520100"/>
            <a:ext cx="1844100" cy="86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a:solidFill>
                  <a:schemeClr val="dk1"/>
                </a:solidFill>
                <a:latin typeface="Calibri"/>
                <a:ea typeface="Calibri"/>
                <a:cs typeface="Calibri"/>
                <a:sym typeface="Calibri"/>
              </a:rPr>
              <a:t>İş Güvenliği Uzmanları</a:t>
            </a:r>
            <a:endParaRPr/>
          </a:p>
        </p:txBody>
      </p:sp>
      <p:sp>
        <p:nvSpPr>
          <p:cNvPr id="393" name="Google Shape;393;g396c021c27f_0_259"/>
          <p:cNvSpPr txBox="1"/>
          <p:nvPr/>
        </p:nvSpPr>
        <p:spPr>
          <a:xfrm>
            <a:off x="4596000" y="5501861"/>
            <a:ext cx="30000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200" b="1" dirty="0" smtClean="0">
                <a:solidFill>
                  <a:schemeClr val="dk1"/>
                </a:solidFill>
                <a:latin typeface="Calibri"/>
                <a:ea typeface="Calibri"/>
                <a:cs typeface="Calibri"/>
                <a:sym typeface="Calibri"/>
              </a:rPr>
              <a:t>Tali sorumludur.</a:t>
            </a:r>
            <a:endParaRPr b="1" dirty="0"/>
          </a:p>
        </p:txBody>
      </p:sp>
      <p:sp>
        <p:nvSpPr>
          <p:cNvPr id="10"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14.13. Bilirkişi Raporuna Göre Olaydaki Kusurlular</a:t>
            </a:r>
            <a:endParaRPr/>
          </a:p>
        </p:txBody>
      </p:sp>
      <p:sp>
        <p:nvSpPr>
          <p:cNvPr id="399" name="Google Shape;399;p38"/>
          <p:cNvSpPr txBox="1"/>
          <p:nvPr/>
        </p:nvSpPr>
        <p:spPr>
          <a:xfrm>
            <a:off x="959550" y="1849950"/>
            <a:ext cx="10272900" cy="1508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tr-TR" sz="2400" dirty="0">
                <a:solidFill>
                  <a:schemeClr val="dk1"/>
                </a:solidFill>
                <a:latin typeface="Calibri"/>
                <a:ea typeface="Calibri"/>
                <a:cs typeface="Calibri"/>
                <a:sym typeface="Calibri"/>
              </a:rPr>
              <a:t>Olay esnasında kaçışı sağlayacak böyle bir yolun, iş güvenliği göz ardı edilerek ve sadece kömür rezervi düşünülerek iptal edilmesi nedeni ile;</a:t>
            </a:r>
            <a:endParaRPr dirty="0">
              <a:solidFill>
                <a:schemeClr val="dk1"/>
              </a:solidFill>
            </a:endParaRPr>
          </a:p>
          <a:p>
            <a:pPr marL="0" lvl="0" indent="0" algn="l" rtl="0">
              <a:spcBef>
                <a:spcPts val="0"/>
              </a:spcBef>
              <a:spcAft>
                <a:spcPts val="0"/>
              </a:spcAft>
              <a:buNone/>
            </a:pPr>
            <a:endParaRPr sz="2400" dirty="0">
              <a:solidFill>
                <a:schemeClr val="dk1"/>
              </a:solidFill>
              <a:latin typeface="Calibri"/>
              <a:ea typeface="Calibri"/>
              <a:cs typeface="Calibri"/>
              <a:sym typeface="Calibri"/>
            </a:endParaRPr>
          </a:p>
          <a:p>
            <a:pPr marL="0" lvl="0" indent="0" algn="l" rtl="0">
              <a:spcBef>
                <a:spcPts val="0"/>
              </a:spcBef>
              <a:spcAft>
                <a:spcPts val="0"/>
              </a:spcAft>
              <a:buNone/>
            </a:pPr>
            <a:endParaRPr dirty="0">
              <a:solidFill>
                <a:schemeClr val="dk1"/>
              </a:solidFill>
            </a:endParaRPr>
          </a:p>
        </p:txBody>
      </p:sp>
      <p:sp>
        <p:nvSpPr>
          <p:cNvPr id="401" name="Google Shape;401;p38"/>
          <p:cNvSpPr txBox="1"/>
          <p:nvPr/>
        </p:nvSpPr>
        <p:spPr>
          <a:xfrm>
            <a:off x="2811071" y="3154467"/>
            <a:ext cx="2703038" cy="923299"/>
          </a:xfrm>
          <a:prstGeom prst="rect">
            <a:avLst/>
          </a:prstGeom>
          <a:noFill/>
          <a:ln w="28575">
            <a:solidFill>
              <a:srgbClr val="C00000"/>
            </a:solid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None/>
            </a:pPr>
            <a:r>
              <a:rPr lang="tr-TR" sz="2400" b="1" dirty="0">
                <a:solidFill>
                  <a:srgbClr val="C00000"/>
                </a:solidFill>
                <a:latin typeface="Calibri"/>
                <a:ea typeface="Calibri"/>
                <a:cs typeface="Calibri"/>
                <a:sym typeface="Calibri"/>
              </a:rPr>
              <a:t>TKİ Yönetim </a:t>
            </a:r>
            <a:r>
              <a:rPr lang="tr-TR" sz="2400" b="1" dirty="0" smtClean="0">
                <a:solidFill>
                  <a:srgbClr val="C00000"/>
                </a:solidFill>
                <a:latin typeface="Calibri"/>
                <a:ea typeface="Calibri"/>
                <a:cs typeface="Calibri"/>
                <a:sym typeface="Calibri"/>
              </a:rPr>
              <a:t>Kurulu Başkanı</a:t>
            </a:r>
            <a:endParaRPr sz="2400" b="1" dirty="0">
              <a:solidFill>
                <a:srgbClr val="C00000"/>
              </a:solidFill>
              <a:latin typeface="Calibri"/>
              <a:ea typeface="Calibri"/>
              <a:cs typeface="Calibri"/>
              <a:sym typeface="Calibri"/>
            </a:endParaRPr>
          </a:p>
        </p:txBody>
      </p:sp>
      <p:sp>
        <p:nvSpPr>
          <p:cNvPr id="402" name="Google Shape;402;p38"/>
          <p:cNvSpPr txBox="1"/>
          <p:nvPr/>
        </p:nvSpPr>
        <p:spPr>
          <a:xfrm>
            <a:off x="5764677" y="3154467"/>
            <a:ext cx="2608602" cy="923299"/>
          </a:xfrm>
          <a:prstGeom prst="rect">
            <a:avLst/>
          </a:prstGeom>
          <a:noFill/>
          <a:ln w="28575">
            <a:solidFill>
              <a:srgbClr val="C00000"/>
            </a:solidFill>
          </a:ln>
        </p:spPr>
        <p:txBody>
          <a:bodyPr spcFirstLastPara="1" wrap="square" lIns="91425" tIns="91425" rIns="91425" bIns="91425" anchor="t" anchorCtr="0">
            <a:spAutoFit/>
          </a:bodyPr>
          <a:lstStyle/>
          <a:p>
            <a:pPr lvl="0" algn="ctr" rtl="0">
              <a:spcBef>
                <a:spcPts val="0"/>
              </a:spcBef>
              <a:spcAft>
                <a:spcPts val="0"/>
              </a:spcAft>
              <a:buNone/>
            </a:pPr>
            <a:r>
              <a:rPr lang="tr-TR" sz="2400" b="1" dirty="0">
                <a:solidFill>
                  <a:srgbClr val="C00000"/>
                </a:solidFill>
                <a:latin typeface="Calibri"/>
                <a:ea typeface="Calibri"/>
                <a:cs typeface="Calibri"/>
                <a:sym typeface="Calibri"/>
              </a:rPr>
              <a:t>TKİ </a:t>
            </a:r>
            <a:r>
              <a:rPr lang="tr-TR" sz="2400" b="1" dirty="0" smtClean="0">
                <a:solidFill>
                  <a:srgbClr val="C00000"/>
                </a:solidFill>
                <a:latin typeface="Calibri"/>
                <a:ea typeface="Calibri"/>
                <a:cs typeface="Calibri"/>
                <a:sym typeface="Calibri"/>
              </a:rPr>
              <a:t>İşletme Dairesi </a:t>
            </a:r>
            <a:r>
              <a:rPr lang="tr-TR" sz="2400" b="1" dirty="0">
                <a:solidFill>
                  <a:srgbClr val="C00000"/>
                </a:solidFill>
                <a:latin typeface="Calibri"/>
                <a:ea typeface="Calibri"/>
                <a:cs typeface="Calibri"/>
                <a:sym typeface="Calibri"/>
              </a:rPr>
              <a:t>Başkanı</a:t>
            </a:r>
            <a:endParaRPr sz="2400" b="1" dirty="0">
              <a:solidFill>
                <a:srgbClr val="C00000"/>
              </a:solidFill>
            </a:endParaRPr>
          </a:p>
        </p:txBody>
      </p:sp>
      <p:sp>
        <p:nvSpPr>
          <p:cNvPr id="403" name="Google Shape;403;p38"/>
          <p:cNvSpPr txBox="1"/>
          <p:nvPr/>
        </p:nvSpPr>
        <p:spPr>
          <a:xfrm>
            <a:off x="4068978" y="4242463"/>
            <a:ext cx="30000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tr-TR" sz="2400" dirty="0" smtClean="0">
                <a:solidFill>
                  <a:schemeClr val="dk1"/>
                </a:solidFill>
                <a:latin typeface="Calibri"/>
                <a:ea typeface="Calibri"/>
                <a:cs typeface="Calibri"/>
                <a:sym typeface="Calibri"/>
              </a:rPr>
              <a:t>Asli </a:t>
            </a:r>
            <a:r>
              <a:rPr lang="tr-TR" sz="2400" dirty="0">
                <a:solidFill>
                  <a:schemeClr val="dk1"/>
                </a:solidFill>
                <a:latin typeface="Calibri"/>
                <a:ea typeface="Calibri"/>
                <a:cs typeface="Calibri"/>
                <a:sym typeface="Calibri"/>
              </a:rPr>
              <a:t>sorumludur.</a:t>
            </a:r>
            <a:endParaRPr dirty="0"/>
          </a:p>
        </p:txBody>
      </p:sp>
      <p:sp>
        <p:nvSpPr>
          <p:cNvPr id="8"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14.14. Mahkeme Süreci</a:t>
            </a:r>
            <a:endParaRPr/>
          </a:p>
        </p:txBody>
      </p:sp>
      <p:pic>
        <p:nvPicPr>
          <p:cNvPr id="409" name="Google Shape;409;p39"/>
          <p:cNvPicPr preferRelativeResize="0"/>
          <p:nvPr/>
        </p:nvPicPr>
        <p:blipFill rotWithShape="1">
          <a:blip r:embed="rId3">
            <a:alphaModFix/>
          </a:blip>
          <a:srcRect/>
          <a:stretch/>
        </p:blipFill>
        <p:spPr>
          <a:xfrm>
            <a:off x="1595243" y="1102897"/>
            <a:ext cx="8710596" cy="6261150"/>
          </a:xfrm>
          <a:prstGeom prst="rect">
            <a:avLst/>
          </a:prstGeom>
          <a:noFill/>
          <a:ln>
            <a:noFill/>
          </a:ln>
        </p:spPr>
      </p:pic>
      <p:sp>
        <p:nvSpPr>
          <p:cNvPr id="410" name="Google Shape;410;p39"/>
          <p:cNvSpPr/>
          <p:nvPr/>
        </p:nvSpPr>
        <p:spPr>
          <a:xfrm>
            <a:off x="3321641" y="2360046"/>
            <a:ext cx="5257800" cy="34163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400" b="1" i="0" u="none" strike="noStrike" cap="none">
                <a:solidFill>
                  <a:srgbClr val="002060"/>
                </a:solidFill>
                <a:latin typeface="Calibri"/>
                <a:ea typeface="Calibri"/>
                <a:cs typeface="Calibri"/>
                <a:sym typeface="Calibri"/>
              </a:rPr>
              <a:t>19 Mayıs 2014 </a:t>
            </a:r>
            <a:endParaRPr/>
          </a:p>
          <a:p>
            <a:pPr marL="0" marR="0" lvl="0" indent="0" algn="ctr" rtl="0">
              <a:lnSpc>
                <a:spcPct val="100000"/>
              </a:lnSpc>
              <a:spcBef>
                <a:spcPts val="0"/>
              </a:spcBef>
              <a:spcAft>
                <a:spcPts val="0"/>
              </a:spcAft>
              <a:buNone/>
            </a:pPr>
            <a:r>
              <a:rPr lang="tr-TR" sz="2400" b="0" i="0" u="none" strike="noStrike" cap="none">
                <a:solidFill>
                  <a:srgbClr val="000000"/>
                </a:solidFill>
                <a:latin typeface="Calibri"/>
                <a:ea typeface="Calibri"/>
                <a:cs typeface="Calibri"/>
                <a:sym typeface="Calibri"/>
              </a:rPr>
              <a:t>İş cinayetiyle ilgili Akhisar Cumhuriyet Başsavcılığı'nca yürütülen soruşturmada İşletme Müdürü Akın Çelik, maden mühendisleri Yalçın Erdoğan ile Ertan Ersoy ve vardiya amirleri Yasin Kurnaz, İsmail Adalı ile Hilmi Kazık olmak üzere beş kişi tutuklandı, 15 kişi denetimli serbestlikle bırakıldı.</a:t>
            </a:r>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16" name="Google Shape;416;p40"/>
          <p:cNvPicPr preferRelativeResize="0"/>
          <p:nvPr/>
        </p:nvPicPr>
        <p:blipFill rotWithShape="1">
          <a:blip r:embed="rId3">
            <a:alphaModFix/>
          </a:blip>
          <a:srcRect/>
          <a:stretch/>
        </p:blipFill>
        <p:spPr>
          <a:xfrm>
            <a:off x="645730" y="1356008"/>
            <a:ext cx="10900539" cy="5177756"/>
          </a:xfrm>
          <a:prstGeom prst="rect">
            <a:avLst/>
          </a:prstGeom>
          <a:noFill/>
          <a:ln>
            <a:noFill/>
          </a:ln>
        </p:spPr>
      </p:pic>
      <p:sp>
        <p:nvSpPr>
          <p:cNvPr id="417" name="Google Shape;417;p40"/>
          <p:cNvSpPr txBox="1">
            <a:spLocks noGrp="1"/>
          </p:cNvSpPr>
          <p:nvPr>
            <p:ph type="body" idx="1"/>
          </p:nvPr>
        </p:nvSpPr>
        <p:spPr>
          <a:xfrm>
            <a:off x="2343442" y="2505735"/>
            <a:ext cx="7250723" cy="2878302"/>
          </a:xfrm>
          <a:prstGeom prst="rect">
            <a:avLst/>
          </a:prstGeom>
          <a:noFill/>
          <a:ln>
            <a:noFill/>
          </a:ln>
        </p:spPr>
        <p:txBody>
          <a:bodyPr spcFirstLastPara="1" wrap="square" lIns="91425" tIns="45700" rIns="91425" bIns="45700" anchor="t" anchorCtr="0">
            <a:normAutofit/>
          </a:bodyPr>
          <a:lstStyle/>
          <a:p>
            <a:pPr marL="114300" lvl="0" indent="0" algn="ctr" rtl="0">
              <a:lnSpc>
                <a:spcPct val="90000"/>
              </a:lnSpc>
              <a:spcBef>
                <a:spcPts val="1000"/>
              </a:spcBef>
              <a:spcAft>
                <a:spcPts val="0"/>
              </a:spcAft>
              <a:buSzPts val="1800"/>
              <a:buNone/>
            </a:pPr>
            <a:r>
              <a:rPr lang="tr-TR" b="1">
                <a:solidFill>
                  <a:srgbClr val="002060"/>
                </a:solidFill>
              </a:rPr>
              <a:t>20 Mayıs 2014</a:t>
            </a:r>
            <a:endParaRPr/>
          </a:p>
          <a:p>
            <a:pPr marL="114300" lvl="0" indent="0" algn="ctr" rtl="0">
              <a:lnSpc>
                <a:spcPct val="90000"/>
              </a:lnSpc>
              <a:spcBef>
                <a:spcPts val="1000"/>
              </a:spcBef>
              <a:spcAft>
                <a:spcPts val="0"/>
              </a:spcAft>
              <a:buSzPts val="1800"/>
              <a:buNone/>
            </a:pPr>
            <a:r>
              <a:rPr lang="tr-TR"/>
              <a:t>Denetimli serbestlik ile bırakılan gözaltılılardan Soma Kömür İşletmeleri A.Ş.’nin Yönetim Kurulu Başkan Vekili Can Gürkan ile Genel Müdür Ramazan Doğru tutuklandı.</a:t>
            </a:r>
            <a:endParaRPr/>
          </a:p>
          <a:p>
            <a:pPr marL="114300" lvl="0" indent="0" algn="l" rtl="0">
              <a:lnSpc>
                <a:spcPct val="90000"/>
              </a:lnSpc>
              <a:spcBef>
                <a:spcPts val="1000"/>
              </a:spcBef>
              <a:spcAft>
                <a:spcPts val="0"/>
              </a:spcAft>
              <a:buSzPts val="1800"/>
              <a:buNone/>
            </a:pPr>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4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23" name="Google Shape;423;p41"/>
          <p:cNvPicPr preferRelativeResize="0"/>
          <p:nvPr/>
        </p:nvPicPr>
        <p:blipFill rotWithShape="1">
          <a:blip r:embed="rId3">
            <a:alphaModFix/>
          </a:blip>
          <a:srcRect/>
          <a:stretch/>
        </p:blipFill>
        <p:spPr>
          <a:xfrm>
            <a:off x="529816" y="1731252"/>
            <a:ext cx="11132367" cy="5126748"/>
          </a:xfrm>
          <a:prstGeom prst="rect">
            <a:avLst/>
          </a:prstGeom>
          <a:noFill/>
          <a:ln>
            <a:noFill/>
          </a:ln>
        </p:spPr>
      </p:pic>
      <p:sp>
        <p:nvSpPr>
          <p:cNvPr id="424" name="Google Shape;424;p41"/>
          <p:cNvSpPr/>
          <p:nvPr/>
        </p:nvSpPr>
        <p:spPr>
          <a:xfrm>
            <a:off x="4972852" y="2726472"/>
            <a:ext cx="2021707"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400" b="1" i="0" u="none" strike="noStrike" cap="none">
                <a:solidFill>
                  <a:srgbClr val="C55A11"/>
                </a:solidFill>
                <a:latin typeface="Calibri"/>
                <a:ea typeface="Calibri"/>
                <a:cs typeface="Calibri"/>
                <a:sym typeface="Calibri"/>
              </a:rPr>
              <a:t>28 Mayıs 2014</a:t>
            </a:r>
            <a:endParaRPr/>
          </a:p>
        </p:txBody>
      </p:sp>
      <p:sp>
        <p:nvSpPr>
          <p:cNvPr id="425" name="Google Shape;425;p41"/>
          <p:cNvSpPr/>
          <p:nvPr/>
        </p:nvSpPr>
        <p:spPr>
          <a:xfrm>
            <a:off x="2935706" y="3084076"/>
            <a:ext cx="6096000" cy="193899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000" b="0" i="0" u="none" strike="noStrike" cap="none">
                <a:solidFill>
                  <a:srgbClr val="000000"/>
                </a:solidFill>
                <a:latin typeface="Calibri"/>
                <a:ea typeface="Calibri"/>
                <a:cs typeface="Calibri"/>
                <a:sym typeface="Calibri"/>
              </a:rPr>
              <a:t>Akhisar Cumhuriyet Başsavcılığı, Soma Holding sahibi Alp Gürkan, Yönetim Kurulu Başkanvekili Can Gürkan ve Soma İşletmeleri Genel Müdürü Ramazan Doğru'nun mal varlıklarına tedbir koyma talebini reddetti. Madeni denetleyip olumlu rapor vermiş olan iki iş müfettişi hakkında da idari soruşturma başlatıldı.</a:t>
            </a:r>
            <a:endParaRPr/>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4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31" name="Google Shape;431;p42"/>
          <p:cNvPicPr preferRelativeResize="0"/>
          <p:nvPr/>
        </p:nvPicPr>
        <p:blipFill rotWithShape="1">
          <a:blip r:embed="rId3">
            <a:alphaModFix/>
          </a:blip>
          <a:srcRect r="6209"/>
          <a:stretch/>
        </p:blipFill>
        <p:spPr>
          <a:xfrm>
            <a:off x="811600" y="1288600"/>
            <a:ext cx="10342625" cy="5811500"/>
          </a:xfrm>
          <a:prstGeom prst="rect">
            <a:avLst/>
          </a:prstGeom>
          <a:noFill/>
          <a:ln>
            <a:noFill/>
          </a:ln>
        </p:spPr>
      </p:pic>
      <p:sp>
        <p:nvSpPr>
          <p:cNvPr id="432" name="Google Shape;432;p42"/>
          <p:cNvSpPr/>
          <p:nvPr/>
        </p:nvSpPr>
        <p:spPr>
          <a:xfrm>
            <a:off x="5117610" y="2350624"/>
            <a:ext cx="1758900" cy="400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000" b="1" i="0" u="none" strike="noStrike" cap="none">
                <a:solidFill>
                  <a:srgbClr val="002060"/>
                </a:solidFill>
                <a:latin typeface="Calibri"/>
                <a:ea typeface="Calibri"/>
                <a:cs typeface="Calibri"/>
                <a:sym typeface="Calibri"/>
              </a:rPr>
              <a:t>9 Haziran 2014</a:t>
            </a:r>
            <a:endParaRPr/>
          </a:p>
        </p:txBody>
      </p:sp>
      <p:sp>
        <p:nvSpPr>
          <p:cNvPr id="433" name="Google Shape;433;p42"/>
          <p:cNvSpPr/>
          <p:nvPr/>
        </p:nvSpPr>
        <p:spPr>
          <a:xfrm>
            <a:off x="1762643" y="2750734"/>
            <a:ext cx="8468700" cy="2862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1800" b="0" i="0" u="none" strike="noStrike" cap="none">
                <a:solidFill>
                  <a:srgbClr val="000000"/>
                </a:solidFill>
                <a:latin typeface="Calibri"/>
                <a:ea typeface="Calibri"/>
                <a:cs typeface="Calibri"/>
                <a:sym typeface="Calibri"/>
              </a:rPr>
              <a:t>İş cinayetinde ölen Mustafa Kocabaş'ın ailesi tarafından Soma Kömürleri A.Ş. aleyhinde açılan tazminat davasının ardından, Soma 1. Asliye Hukuk Mahkemesi aldığı ara kararla şirketin taşınır ve taşınmaz mal varlıkları ile Türkiye Kömür İşletmeleri Kurumu'ndan (TKİ) hak ediş alacaklarına ihtiyati haciz konulmasına karar verdi. 230 sayfalık İddianamede tutuklu Soma A.Ş. sahibi Can Gürkan, vardiya amirleri Yasin Kurnaz, Hilmi Kazık, İsmail Adalı, Genel Müdür Ramazan Doğru, teknik nezaretçi Ertan Ersoy, İşletme Müdürü Akın Çelik ve maden teknisyeni Mehmet Ali Günay Çelik'in Türk Ceza Kanunu (TCK) 81'inci maddesinde yer alan "olası kasıtla insan öldürme ve yaralama« suçunu işledikleri belirtildi. 43 tutuksuz sanık TCK 85/2'den yani "bilinçli taksirle insan</a:t>
            </a:r>
            <a:endParaRPr/>
          </a:p>
          <a:p>
            <a:pPr marL="0" marR="0" lvl="0" indent="0" algn="l" rtl="0">
              <a:lnSpc>
                <a:spcPct val="100000"/>
              </a:lnSpc>
              <a:spcBef>
                <a:spcPts val="0"/>
              </a:spcBef>
              <a:spcAft>
                <a:spcPts val="0"/>
              </a:spcAft>
              <a:buNone/>
            </a:pPr>
            <a:r>
              <a:rPr lang="tr-TR" sz="1800" b="0" i="0" u="none" strike="noStrike" cap="none">
                <a:solidFill>
                  <a:srgbClr val="000000"/>
                </a:solidFill>
                <a:latin typeface="Calibri"/>
                <a:ea typeface="Calibri"/>
                <a:cs typeface="Calibri"/>
                <a:sym typeface="Calibri"/>
              </a:rPr>
              <a:t>öldürmek"ten suçlandı.</a:t>
            </a:r>
            <a:endParaRPr/>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4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39" name="Google Shape;439;p43"/>
          <p:cNvPicPr preferRelativeResize="0"/>
          <p:nvPr/>
        </p:nvPicPr>
        <p:blipFill rotWithShape="1">
          <a:blip r:embed="rId3">
            <a:alphaModFix/>
          </a:blip>
          <a:srcRect/>
          <a:stretch/>
        </p:blipFill>
        <p:spPr>
          <a:xfrm>
            <a:off x="914400" y="1257300"/>
            <a:ext cx="11169748" cy="5600700"/>
          </a:xfrm>
          <a:prstGeom prst="rect">
            <a:avLst/>
          </a:prstGeom>
          <a:noFill/>
          <a:ln>
            <a:noFill/>
          </a:ln>
        </p:spPr>
      </p:pic>
      <p:sp>
        <p:nvSpPr>
          <p:cNvPr id="440" name="Google Shape;440;p43"/>
          <p:cNvSpPr/>
          <p:nvPr/>
        </p:nvSpPr>
        <p:spPr>
          <a:xfrm>
            <a:off x="2138288" y="2144927"/>
            <a:ext cx="8440615"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rgbClr val="000000"/>
                </a:solidFill>
                <a:latin typeface="Calibri"/>
                <a:ea typeface="Calibri"/>
                <a:cs typeface="Calibri"/>
                <a:sym typeface="Calibri"/>
              </a:rPr>
              <a:t>Tutuklu sanıklardan maden mühendisleri, B sınıfı iş güvenliği uzmanları Hilmi Kazık ve Yasin Kurnaz, tutuksuz yargılanmak üzere serbest bırakıldı.</a:t>
            </a:r>
            <a:endParaRPr/>
          </a:p>
        </p:txBody>
      </p:sp>
      <p:sp>
        <p:nvSpPr>
          <p:cNvPr id="441" name="Google Shape;441;p43"/>
          <p:cNvSpPr/>
          <p:nvPr/>
        </p:nvSpPr>
        <p:spPr>
          <a:xfrm>
            <a:off x="5508041" y="1744817"/>
            <a:ext cx="170110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1" i="0" u="none" strike="noStrike" cap="none">
                <a:solidFill>
                  <a:srgbClr val="757070"/>
                </a:solidFill>
                <a:latin typeface="Calibri"/>
                <a:ea typeface="Calibri"/>
                <a:cs typeface="Calibri"/>
                <a:sym typeface="Calibri"/>
              </a:rPr>
              <a:t>25 Aralık 2015</a:t>
            </a:r>
            <a:endParaRPr/>
          </a:p>
        </p:txBody>
      </p:sp>
      <p:sp>
        <p:nvSpPr>
          <p:cNvPr id="442" name="Google Shape;442;p43"/>
          <p:cNvSpPr/>
          <p:nvPr/>
        </p:nvSpPr>
        <p:spPr>
          <a:xfrm>
            <a:off x="5508041" y="3857595"/>
            <a:ext cx="1917513"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1" i="0" u="none" strike="noStrike" cap="none">
                <a:solidFill>
                  <a:srgbClr val="757070"/>
                </a:solidFill>
                <a:latin typeface="Calibri"/>
                <a:ea typeface="Calibri"/>
                <a:cs typeface="Calibri"/>
                <a:sym typeface="Calibri"/>
              </a:rPr>
              <a:t>4 Temmuz 2017</a:t>
            </a:r>
            <a:endParaRPr/>
          </a:p>
        </p:txBody>
      </p:sp>
      <p:sp>
        <p:nvSpPr>
          <p:cNvPr id="443" name="Google Shape;443;p43"/>
          <p:cNvSpPr/>
          <p:nvPr/>
        </p:nvSpPr>
        <p:spPr>
          <a:xfrm>
            <a:off x="2203938" y="4205421"/>
            <a:ext cx="778412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rgbClr val="000000"/>
                </a:solidFill>
                <a:latin typeface="Calibri"/>
                <a:ea typeface="Calibri"/>
                <a:cs typeface="Calibri"/>
                <a:sym typeface="Calibri"/>
              </a:rPr>
              <a:t>Mahkeme Başkanı Ballı’nın görev yeri değiştirildi. Kıdemli Heyet üyesi Esra Dokur da Aydın Hakimi oldu. Diğer üyenin de yeri bir süre önce değiştirilmişti.</a:t>
            </a:r>
            <a:endParaRPr/>
          </a:p>
        </p:txBody>
      </p:sp>
      <p:sp>
        <p:nvSpPr>
          <p:cNvPr id="8"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96c021c27f_0_2"/>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Bilirkişi Raporundan </a:t>
            </a:r>
            <a:endParaRPr/>
          </a:p>
        </p:txBody>
      </p:sp>
      <p:sp>
        <p:nvSpPr>
          <p:cNvPr id="122" name="Google Shape;122;g396c021c27f_0_2"/>
          <p:cNvSpPr txBox="1"/>
          <p:nvPr/>
        </p:nvSpPr>
        <p:spPr>
          <a:xfrm>
            <a:off x="967528" y="1472128"/>
            <a:ext cx="10026900" cy="31401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Çalışanların kullanımına verilen CO gaz maskelerinin kontrol kayıtlarının tamamına ulaşılamamıştır ve rutin kontrollerin düzenli olarak yapılmadığı görülmüştür. Çalışanların ifadeleri de bu durumu belirtmektedir.</a:t>
            </a:r>
            <a:endParaRPr dirty="0">
              <a:solidFill>
                <a:schemeClr val="dk1"/>
              </a:solidFill>
            </a:endParaRPr>
          </a:p>
          <a:p>
            <a:pPr marL="0" lvl="0" indent="0" algn="just" rtl="0">
              <a:spcBef>
                <a:spcPts val="0"/>
              </a:spcBef>
              <a:spcAft>
                <a:spcPts val="0"/>
              </a:spcAft>
              <a:buNone/>
            </a:pPr>
            <a:endParaRPr sz="2400" dirty="0">
              <a:solidFill>
                <a:schemeClr val="dk1"/>
              </a:solidFill>
              <a:latin typeface="Calibri"/>
              <a:ea typeface="Calibri"/>
              <a:cs typeface="Calibri"/>
              <a:sym typeface="Calibri"/>
            </a:endParaRPr>
          </a:p>
          <a:p>
            <a:pPr marL="0" lvl="0" indent="0" algn="just" rtl="0">
              <a:spcBef>
                <a:spcPts val="0"/>
              </a:spcBef>
              <a:spcAft>
                <a:spcPts val="0"/>
              </a:spcAft>
              <a:buNone/>
            </a:pPr>
            <a:r>
              <a:rPr lang="tr-TR" sz="2400" dirty="0">
                <a:solidFill>
                  <a:schemeClr val="dk1"/>
                </a:solidFill>
                <a:latin typeface="Calibri"/>
                <a:ea typeface="Calibri"/>
                <a:cs typeface="Calibri"/>
                <a:sym typeface="Calibri"/>
              </a:rPr>
              <a:t>Üretim planının son halini gösteren haritadaki havalandırma akış şeması ile mevcut havalandırma planı haritası arasında uyumsuzluklar bulunmaktadır, havalandırma planının güncellenmediği tespit edilmiştir.</a:t>
            </a:r>
            <a:endParaRPr dirty="0">
              <a:solidFill>
                <a:schemeClr val="dk1"/>
              </a:solidFill>
            </a:endParaRPr>
          </a:p>
          <a:p>
            <a:pPr marL="0" lvl="0" indent="0" algn="just" rtl="0">
              <a:spcBef>
                <a:spcPts val="0"/>
              </a:spcBef>
              <a:spcAft>
                <a:spcPts val="0"/>
              </a:spcAft>
              <a:buNone/>
            </a:pPr>
            <a:endParaRPr sz="2400" dirty="0">
              <a:solidFill>
                <a:schemeClr val="dk1"/>
              </a:solidFill>
              <a:latin typeface="Calibri"/>
              <a:ea typeface="Calibri"/>
              <a:cs typeface="Calibri"/>
              <a:sym typeface="Calibri"/>
            </a:endParaRPr>
          </a:p>
        </p:txBody>
      </p:sp>
      <p:pic>
        <p:nvPicPr>
          <p:cNvPr id="123" name="Google Shape;123;g396c021c27f_0_2" title="Ekran görüntüsü 2026-04-01 104849-Photoroom.png"/>
          <p:cNvPicPr preferRelativeResize="0"/>
          <p:nvPr/>
        </p:nvPicPr>
        <p:blipFill rotWithShape="1">
          <a:blip r:embed="rId3">
            <a:alphaModFix/>
          </a:blip>
          <a:srcRect b="5105"/>
          <a:stretch/>
        </p:blipFill>
        <p:spPr>
          <a:xfrm>
            <a:off x="7296600" y="2636725"/>
            <a:ext cx="4412350" cy="4221276"/>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49" name="Google Shape;449;p44"/>
          <p:cNvPicPr preferRelativeResize="0"/>
          <p:nvPr/>
        </p:nvPicPr>
        <p:blipFill rotWithShape="1">
          <a:blip r:embed="rId3">
            <a:alphaModFix/>
          </a:blip>
          <a:srcRect/>
          <a:stretch/>
        </p:blipFill>
        <p:spPr>
          <a:xfrm>
            <a:off x="1031630" y="1392701"/>
            <a:ext cx="10128739" cy="5291699"/>
          </a:xfrm>
          <a:prstGeom prst="rect">
            <a:avLst/>
          </a:prstGeom>
          <a:noFill/>
          <a:ln>
            <a:noFill/>
          </a:ln>
        </p:spPr>
      </p:pic>
      <p:sp>
        <p:nvSpPr>
          <p:cNvPr id="450" name="Google Shape;450;p44"/>
          <p:cNvSpPr/>
          <p:nvPr/>
        </p:nvSpPr>
        <p:spPr>
          <a:xfrm>
            <a:off x="5002068" y="1994952"/>
            <a:ext cx="1667444"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1" i="0" u="none" strike="noStrike" cap="none">
                <a:solidFill>
                  <a:srgbClr val="757070"/>
                </a:solidFill>
                <a:latin typeface="Calibri"/>
                <a:ea typeface="Calibri"/>
                <a:cs typeface="Calibri"/>
                <a:sym typeface="Calibri"/>
              </a:rPr>
              <a:t>26 Mart 2018</a:t>
            </a:r>
            <a:endParaRPr/>
          </a:p>
        </p:txBody>
      </p:sp>
      <p:sp>
        <p:nvSpPr>
          <p:cNvPr id="451" name="Google Shape;451;p44"/>
          <p:cNvSpPr/>
          <p:nvPr/>
        </p:nvSpPr>
        <p:spPr>
          <a:xfrm>
            <a:off x="3047999" y="2453500"/>
            <a:ext cx="6096000" cy="31700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000" b="0" i="0" u="none" strike="noStrike" cap="none">
                <a:solidFill>
                  <a:srgbClr val="000000"/>
                </a:solidFill>
                <a:latin typeface="Calibri"/>
                <a:ea typeface="Calibri"/>
                <a:cs typeface="Calibri"/>
                <a:sym typeface="Calibri"/>
              </a:rPr>
              <a:t>14 aydır Manisa Cumhuriyet Başsavcılığı’ndaki soruşturma dosyasını gerekçe göstererek mütalaasını açıklamayan savcı Akyıl, Pehlivanoğlu başkanlığındaki</a:t>
            </a:r>
            <a:endParaRPr/>
          </a:p>
          <a:p>
            <a:pPr marL="0" marR="0" lvl="0" indent="0" algn="ctr" rtl="0">
              <a:lnSpc>
                <a:spcPct val="100000"/>
              </a:lnSpc>
              <a:spcBef>
                <a:spcPts val="0"/>
              </a:spcBef>
              <a:spcAft>
                <a:spcPts val="0"/>
              </a:spcAft>
              <a:buNone/>
            </a:pPr>
            <a:r>
              <a:rPr lang="tr-TR" sz="2000" b="0" i="0" u="none" strike="noStrike" cap="none">
                <a:solidFill>
                  <a:srgbClr val="000000"/>
                </a:solidFill>
                <a:latin typeface="Calibri"/>
                <a:ea typeface="Calibri"/>
                <a:cs typeface="Calibri"/>
                <a:sym typeface="Calibri"/>
              </a:rPr>
              <a:t>mahkeme heyetinin "dava dosyasına herhangi bir etkisi olmayacağı" gerekçesiyle dosyanın beklenmeyeceği yönündeki kararı üzerine esas hakkında mütalaasını sundu. Savcı, “Sanıkların olursa olsun kastı ile hareket ederek 301 kişinin ölümünü bilerek ve isteyerek hareket etmelerinin ‘hayatın olağan akışına aykırı olduğundan’ dolayı olası kastın oluşmadığını” ifade etti.</a:t>
            </a:r>
            <a:endParaRPr/>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45"/>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57" name="Google Shape;457;p45"/>
          <p:cNvPicPr preferRelativeResize="0"/>
          <p:nvPr/>
        </p:nvPicPr>
        <p:blipFill rotWithShape="1">
          <a:blip r:embed="rId3">
            <a:alphaModFix/>
          </a:blip>
          <a:srcRect/>
          <a:stretch/>
        </p:blipFill>
        <p:spPr>
          <a:xfrm>
            <a:off x="1601881" y="854243"/>
            <a:ext cx="9722611" cy="6174002"/>
          </a:xfrm>
          <a:prstGeom prst="rect">
            <a:avLst/>
          </a:prstGeom>
          <a:noFill/>
          <a:ln>
            <a:noFill/>
          </a:ln>
        </p:spPr>
      </p:pic>
      <p:sp>
        <p:nvSpPr>
          <p:cNvPr id="458" name="Google Shape;458;p45"/>
          <p:cNvSpPr/>
          <p:nvPr/>
        </p:nvSpPr>
        <p:spPr>
          <a:xfrm>
            <a:off x="3371803" y="2634410"/>
            <a:ext cx="5659903" cy="286232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1800" b="0" i="0" u="none" strike="noStrike" cap="none">
                <a:solidFill>
                  <a:srgbClr val="000000"/>
                </a:solidFill>
                <a:latin typeface="Calibri"/>
                <a:ea typeface="Calibri"/>
                <a:cs typeface="Calibri"/>
                <a:sym typeface="Calibri"/>
              </a:rPr>
              <a:t>Savcı esas hakkında mütalaasında, tutuksuz yargılanan Soma Holding Yönetim Kurulu Başkanı Alp Gürkan ve yönetim kurulu üyeleri Hayri Kebapçılar ile Mustafa Yiğit’in; tutuklu yargılanan sanıklar Soma kömür İşletmeleri A.Ş. Yönetim Kurulu Başkanı Can Gürkan, Genel Müdür Ramazan Doğru, İşletme Müdürü Akın Çelik ile İşletme Müdür Yardımcısı İsmail Adalı’nın “Bilinçli taksirle birden fazla kişinin ölümü ile birlikte birden fazla kişinin yaralanmasına neden olma” suçundan 22 yıl 6’şar ay hapisle cezalandırılmalarını istedi.</a:t>
            </a:r>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6"/>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64" name="Google Shape;464;p46"/>
          <p:cNvPicPr preferRelativeResize="0"/>
          <p:nvPr/>
        </p:nvPicPr>
        <p:blipFill rotWithShape="1">
          <a:blip r:embed="rId3">
            <a:alphaModFix/>
          </a:blip>
          <a:srcRect/>
          <a:stretch/>
        </p:blipFill>
        <p:spPr>
          <a:xfrm>
            <a:off x="520505" y="759655"/>
            <a:ext cx="11310424" cy="6098345"/>
          </a:xfrm>
          <a:prstGeom prst="rect">
            <a:avLst/>
          </a:prstGeom>
          <a:noFill/>
          <a:ln>
            <a:noFill/>
          </a:ln>
        </p:spPr>
      </p:pic>
      <p:sp>
        <p:nvSpPr>
          <p:cNvPr id="465" name="Google Shape;465;p46"/>
          <p:cNvSpPr/>
          <p:nvPr/>
        </p:nvSpPr>
        <p:spPr>
          <a:xfrm>
            <a:off x="2691375" y="2880772"/>
            <a:ext cx="7146900" cy="1993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1800" b="0" i="0" u="none" strike="noStrike" cap="none" dirty="0">
                <a:solidFill>
                  <a:srgbClr val="000000"/>
                </a:solidFill>
                <a:latin typeface="Calibri"/>
                <a:ea typeface="Calibri"/>
                <a:cs typeface="Calibri"/>
                <a:sym typeface="Calibri"/>
              </a:rPr>
              <a:t>Savcı mütalaasında katliamdan Soma A.Ş. patronu Alp Gürkan’ın sorumlu olduğunu belirterek tutuksuz yargılanan Gürkan ile Mustafa Yiğit'in tutuklanmasını talep etti: "Davanın başlangıcında, olay tarihinde resmi olarak görevde olmadığı için takipsizlik kararı verilen Alp Gürkan'ın, yangına sebep olan olaylar sırasında şirket yönetim kurulu başkanı olarak görev yaptığı gerekçesiyle sorumlu olduğu kanaatine varılmıştır.”</a:t>
            </a:r>
            <a:endParaRPr dirty="0"/>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4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pic>
        <p:nvPicPr>
          <p:cNvPr id="471" name="Google Shape;471;p47"/>
          <p:cNvPicPr preferRelativeResize="0"/>
          <p:nvPr/>
        </p:nvPicPr>
        <p:blipFill rotWithShape="1">
          <a:blip r:embed="rId3">
            <a:alphaModFix/>
          </a:blip>
          <a:srcRect/>
          <a:stretch/>
        </p:blipFill>
        <p:spPr>
          <a:xfrm>
            <a:off x="1684421" y="1102898"/>
            <a:ext cx="8823158" cy="6409250"/>
          </a:xfrm>
          <a:prstGeom prst="rect">
            <a:avLst/>
          </a:prstGeom>
          <a:noFill/>
          <a:ln>
            <a:noFill/>
          </a:ln>
        </p:spPr>
      </p:pic>
      <p:sp>
        <p:nvSpPr>
          <p:cNvPr id="472" name="Google Shape;472;p47"/>
          <p:cNvSpPr/>
          <p:nvPr/>
        </p:nvSpPr>
        <p:spPr>
          <a:xfrm>
            <a:off x="3821723" y="2142345"/>
            <a:ext cx="505499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1800" b="0" i="0" u="none" strike="noStrike" cap="none">
                <a:solidFill>
                  <a:srgbClr val="000000"/>
                </a:solidFill>
                <a:latin typeface="Calibri"/>
                <a:ea typeface="Calibri"/>
                <a:cs typeface="Calibri"/>
                <a:sym typeface="Calibri"/>
              </a:rPr>
              <a:t>Çalışma ve Sosyal Güvenlik Bakanı Faruk Çelik, Soma'da iki müfettiş ile kamu çalışanlarına soruşturma izni vermedi. Diğer iş cinayeti davalarında da bakanlıklar, TTK, vali, AFAD ve belediye başkanına izin vermemişti.</a:t>
            </a:r>
            <a:endParaRPr/>
          </a:p>
        </p:txBody>
      </p:sp>
      <p:sp>
        <p:nvSpPr>
          <p:cNvPr id="473" name="Google Shape;473;p47"/>
          <p:cNvSpPr/>
          <p:nvPr/>
        </p:nvSpPr>
        <p:spPr>
          <a:xfrm>
            <a:off x="3301219" y="3619673"/>
            <a:ext cx="6096000" cy="25853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1800" b="0" i="0" u="none" strike="noStrike" cap="none">
                <a:solidFill>
                  <a:srgbClr val="000000"/>
                </a:solidFill>
                <a:latin typeface="Calibri"/>
                <a:ea typeface="Calibri"/>
                <a:cs typeface="Calibri"/>
                <a:sym typeface="Calibri"/>
              </a:rPr>
              <a:t>Soma Kömür İşletmeleri A.Ş. Yönetim Kurulu Başkanı Can Gürkan’a taksirle ölüme sebebiyet vermekten 15 yıl, Soma Kömür İşletmeleri A.Ş. Genel Müdürü Ramazan Doğru’ya taksirle ölüm ve yaralamadan 22 yıl 6 ay, işletme müdürü Akın Çelik’e taksirle adam öldürmeden 18 yıl 9 ay, üretim sorumlusu ve teknik müdür İsmail Adalı’ya taksirle adam öldürmeden 22 yıl 6 ay ve teknik nezaretçi Ertan Ersoy’a ise</a:t>
            </a:r>
            <a:endParaRPr/>
          </a:p>
          <a:p>
            <a:pPr marL="0" marR="0" lvl="0" indent="0" algn="ctr" rtl="0">
              <a:lnSpc>
                <a:spcPct val="100000"/>
              </a:lnSpc>
              <a:spcBef>
                <a:spcPts val="0"/>
              </a:spcBef>
              <a:spcAft>
                <a:spcPts val="0"/>
              </a:spcAft>
              <a:buNone/>
            </a:pPr>
            <a:r>
              <a:rPr lang="tr-TR" sz="1800" b="0" i="0" u="none" strike="noStrike" cap="none">
                <a:solidFill>
                  <a:srgbClr val="000000"/>
                </a:solidFill>
                <a:latin typeface="Calibri"/>
                <a:ea typeface="Calibri"/>
                <a:cs typeface="Calibri"/>
                <a:sym typeface="Calibri"/>
              </a:rPr>
              <a:t>taksirle adam öldürmeden 18 yıl 9 ay hapis cezası </a:t>
            </a:r>
            <a:br>
              <a:rPr lang="tr-TR" sz="1800" b="0" i="0" u="none" strike="noStrike" cap="none">
                <a:solidFill>
                  <a:srgbClr val="000000"/>
                </a:solidFill>
                <a:latin typeface="Calibri"/>
                <a:ea typeface="Calibri"/>
                <a:cs typeface="Calibri"/>
                <a:sym typeface="Calibri"/>
              </a:rPr>
            </a:br>
            <a:r>
              <a:rPr lang="tr-TR" sz="1800" b="0" i="0" u="none" strike="noStrike" cap="none">
                <a:solidFill>
                  <a:srgbClr val="000000"/>
                </a:solidFill>
                <a:latin typeface="Calibri"/>
                <a:ea typeface="Calibri"/>
                <a:cs typeface="Calibri"/>
                <a:sym typeface="Calibri"/>
              </a:rPr>
              <a:t>verildi.</a:t>
            </a:r>
            <a:endParaRPr/>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48"/>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solidFill>
                  <a:srgbClr val="FFFFFF"/>
                </a:solidFill>
              </a:rPr>
              <a:t>14.14. Mahkeme Süreci</a:t>
            </a:r>
            <a:endParaRPr/>
          </a:p>
        </p:txBody>
      </p:sp>
      <p:sp>
        <p:nvSpPr>
          <p:cNvPr id="479" name="Google Shape;479;p48"/>
          <p:cNvSpPr/>
          <p:nvPr/>
        </p:nvSpPr>
        <p:spPr>
          <a:xfrm>
            <a:off x="952161" y="1882803"/>
            <a:ext cx="8079545" cy="1692731"/>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600"/>
              </a:spcBef>
              <a:spcAft>
                <a:spcPts val="600"/>
              </a:spcAft>
              <a:buClr>
                <a:srgbClr val="000000"/>
              </a:buClr>
              <a:buSzPts val="2000"/>
              <a:buFont typeface="Noto Sans Symbols"/>
              <a:buChar char="⮚"/>
            </a:pPr>
            <a:r>
              <a:rPr lang="tr-TR" sz="2000" b="0" i="0" u="none" strike="noStrike" cap="none" dirty="0">
                <a:solidFill>
                  <a:srgbClr val="000000"/>
                </a:solidFill>
                <a:latin typeface="Calibri"/>
                <a:ea typeface="Calibri"/>
                <a:cs typeface="Calibri"/>
                <a:sym typeface="Calibri"/>
              </a:rPr>
              <a:t>Şirket 3 yıl süreyle maden faaliyetlerinden men edildi</a:t>
            </a:r>
            <a:r>
              <a:rPr lang="tr-TR" sz="2000" b="0" i="0" u="none" strike="noStrike" cap="none" dirty="0" smtClean="0">
                <a:solidFill>
                  <a:srgbClr val="000000"/>
                </a:solidFill>
                <a:latin typeface="Calibri"/>
                <a:ea typeface="Calibri"/>
                <a:cs typeface="Calibri"/>
                <a:sym typeface="Calibri"/>
              </a:rPr>
              <a:t>.</a:t>
            </a:r>
          </a:p>
          <a:p>
            <a:pPr marR="0" lvl="0" algn="l" rtl="0">
              <a:lnSpc>
                <a:spcPct val="100000"/>
              </a:lnSpc>
              <a:spcBef>
                <a:spcPts val="600"/>
              </a:spcBef>
              <a:spcAft>
                <a:spcPts val="600"/>
              </a:spcAft>
              <a:buClr>
                <a:srgbClr val="000000"/>
              </a:buClr>
              <a:buSzPts val="2000"/>
              <a:buFont typeface="Noto Sans Symbols"/>
              <a:buChar char="⮚"/>
            </a:pPr>
            <a:endParaRPr dirty="0"/>
          </a:p>
          <a:p>
            <a:pPr marR="0" lvl="0" algn="l" rtl="0">
              <a:lnSpc>
                <a:spcPct val="100000"/>
              </a:lnSpc>
              <a:spcBef>
                <a:spcPts val="600"/>
              </a:spcBef>
              <a:spcAft>
                <a:spcPts val="600"/>
              </a:spcAft>
              <a:buClr>
                <a:srgbClr val="000000"/>
              </a:buClr>
              <a:buSzPts val="2000"/>
              <a:buFont typeface="Noto Sans Symbols"/>
              <a:buChar char="⮚"/>
            </a:pPr>
            <a:r>
              <a:rPr lang="tr-TR" sz="2000" b="0" i="0" u="none" strike="noStrike" cap="none" dirty="0">
                <a:solidFill>
                  <a:srgbClr val="000000"/>
                </a:solidFill>
                <a:latin typeface="Calibri"/>
                <a:ea typeface="Calibri"/>
                <a:cs typeface="Calibri"/>
                <a:sym typeface="Calibri"/>
              </a:rPr>
              <a:t>Olaydan 6 ay önce yönetim kurulu başkanlığını oğlu Can Gürkan’a bırakan Alp Gürkan beraat ederken, toplam 14 kişi ceza aldı, 37 sanık beraat etti.</a:t>
            </a:r>
            <a:endParaRPr dirty="0"/>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4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14.15. Gerekçeli Karardan İfadeler</a:t>
            </a:r>
            <a:endParaRPr/>
          </a:p>
        </p:txBody>
      </p:sp>
      <p:pic>
        <p:nvPicPr>
          <p:cNvPr id="486" name="Google Shape;486;p49"/>
          <p:cNvPicPr preferRelativeResize="0"/>
          <p:nvPr/>
        </p:nvPicPr>
        <p:blipFill rotWithShape="1">
          <a:blip r:embed="rId3">
            <a:alphaModFix/>
          </a:blip>
          <a:srcRect/>
          <a:stretch/>
        </p:blipFill>
        <p:spPr>
          <a:xfrm>
            <a:off x="1765495" y="2464797"/>
            <a:ext cx="8661009" cy="2495713"/>
          </a:xfrm>
          <a:prstGeom prst="rect">
            <a:avLst/>
          </a:prstGeom>
          <a:noFill/>
          <a:ln>
            <a:noFill/>
          </a:ln>
        </p:spPr>
      </p:pic>
      <p:sp>
        <p:nvSpPr>
          <p:cNvPr id="487" name="Google Shape;487;p49"/>
          <p:cNvSpPr/>
          <p:nvPr/>
        </p:nvSpPr>
        <p:spPr>
          <a:xfrm>
            <a:off x="888254" y="1383972"/>
            <a:ext cx="10694146"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1" u="none" strike="noStrike" cap="none" dirty="0">
                <a:solidFill>
                  <a:srgbClr val="000000"/>
                </a:solidFill>
                <a:latin typeface="Calibri"/>
                <a:ea typeface="Calibri"/>
                <a:cs typeface="Calibri"/>
                <a:sym typeface="Calibri"/>
              </a:rPr>
              <a:t>“Can Gürkan'ın, ocaktaki yangınlardan ve yapısal eksikliklerinden en baştan itibaren haberdar olduğu hususu mahkememiz tarafından kabul edilmiştir. İddianameye konu olayın en önemli ve temel nedenleri, yönetim anlayış ve uygulamalarından kaynaklanan yapısal nitelikte nedenlerdir.”</a:t>
            </a:r>
            <a:endParaRPr sz="2000" i="1" dirty="0"/>
          </a:p>
        </p:txBody>
      </p:sp>
      <p:sp>
        <p:nvSpPr>
          <p:cNvPr id="488" name="Google Shape;488;p49"/>
          <p:cNvSpPr/>
          <p:nvPr/>
        </p:nvSpPr>
        <p:spPr>
          <a:xfrm>
            <a:off x="888254" y="4960510"/>
            <a:ext cx="10956175"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1" u="none" strike="noStrike" cap="none" dirty="0">
                <a:solidFill>
                  <a:srgbClr val="000000"/>
                </a:solidFill>
                <a:latin typeface="Calibri"/>
                <a:ea typeface="Calibri"/>
                <a:cs typeface="Calibri"/>
                <a:sym typeface="Calibri"/>
              </a:rPr>
              <a:t>“İddianameye konu olan olayın meydana gelmesinin somut olay üzerinden örneklemek gerekir ise yıllık 1,5 milyon ton kömür üretimine göre planlanmış ocak altyapısına rağmen, Haziran 2011 tarihli ek uygulama revize projesiyle projelendirilen S panolarına yönelik ikinci hava yolu paralele havalandırma yolunun uygulamaya geçirilmeyip, mevcut öngörülen riskli durum ile üretime devam etme ve yıllık 3,5 milyon ton olmak üzere uzun zamana yayılan hareketlerin birikimi olmuştur.</a:t>
            </a:r>
            <a:endParaRPr sz="2000" i="1" dirty="0"/>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5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14.15. Gerekçeli Karardan İfadeler</a:t>
            </a:r>
            <a:endParaRPr/>
          </a:p>
        </p:txBody>
      </p:sp>
      <p:pic>
        <p:nvPicPr>
          <p:cNvPr id="494" name="Google Shape;494;p50"/>
          <p:cNvPicPr preferRelativeResize="0"/>
          <p:nvPr/>
        </p:nvPicPr>
        <p:blipFill rotWithShape="1">
          <a:blip r:embed="rId3">
            <a:alphaModFix/>
          </a:blip>
          <a:srcRect/>
          <a:stretch/>
        </p:blipFill>
        <p:spPr>
          <a:xfrm>
            <a:off x="112369" y="3116716"/>
            <a:ext cx="2320846" cy="2460446"/>
          </a:xfrm>
          <a:prstGeom prst="rect">
            <a:avLst/>
          </a:prstGeom>
          <a:noFill/>
          <a:ln>
            <a:noFill/>
          </a:ln>
        </p:spPr>
      </p:pic>
      <p:sp>
        <p:nvSpPr>
          <p:cNvPr id="495" name="Google Shape;495;p50"/>
          <p:cNvSpPr/>
          <p:nvPr/>
        </p:nvSpPr>
        <p:spPr>
          <a:xfrm>
            <a:off x="838201" y="1485541"/>
            <a:ext cx="10605818"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1" u="none" strike="noStrike" cap="none" dirty="0">
                <a:solidFill>
                  <a:srgbClr val="000000"/>
                </a:solidFill>
                <a:latin typeface="Calibri"/>
                <a:ea typeface="Calibri"/>
                <a:cs typeface="Calibri"/>
                <a:sym typeface="Calibri"/>
              </a:rPr>
              <a:t>“Özellikle meydana gelen yangının zararlı etkilerini arttırıcı nitelikteki havalandırma sorununun uzun yıllar şirket yönetim kurulu üyeliği yapıp, kaza tarihinde ise şirket yönetim kurulu başkanı sıfatına haiz sanık Can Gürkan tarafından oluşturulan mekanizasyona bağlı hızlı üretim artışı temelli üretim anlayış ve yaklaşımı doğrultusunda bu yönü ile karar alma yetkisi kapsamında işletme organizasyonunu aşan yapısal nitelikte bir kusur ve problem olduğu açıktır.</a:t>
            </a:r>
            <a:endParaRPr sz="2000" i="1" dirty="0"/>
          </a:p>
        </p:txBody>
      </p:sp>
      <p:sp>
        <p:nvSpPr>
          <p:cNvPr id="496" name="Google Shape;496;p50"/>
          <p:cNvSpPr/>
          <p:nvPr/>
        </p:nvSpPr>
        <p:spPr>
          <a:xfrm>
            <a:off x="838201" y="5609152"/>
            <a:ext cx="10605818"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1" u="none" strike="noStrike" cap="none" dirty="0">
                <a:solidFill>
                  <a:srgbClr val="000000"/>
                </a:solidFill>
                <a:latin typeface="Calibri"/>
                <a:ea typeface="Calibri"/>
                <a:cs typeface="Calibri"/>
                <a:sym typeface="Calibri"/>
              </a:rPr>
              <a:t>“Gerçekten, işletilen ocak yüksek risk içermekte olup, bu risklerle yukarıda belirtildiği üzere yüklenici şirket yönetim kurulu başkanı tarafından bizzat bilinmektedir."</a:t>
            </a:r>
            <a:endParaRPr sz="2000" i="1" dirty="0"/>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14.16. Yurtdışı Yasağıyla Tahliye</a:t>
            </a:r>
            <a:endParaRPr/>
          </a:p>
        </p:txBody>
      </p:sp>
      <p:pic>
        <p:nvPicPr>
          <p:cNvPr id="502" name="Google Shape;502;p51"/>
          <p:cNvPicPr preferRelativeResize="0"/>
          <p:nvPr/>
        </p:nvPicPr>
        <p:blipFill rotWithShape="1">
          <a:blip r:embed="rId3">
            <a:alphaModFix/>
          </a:blip>
          <a:srcRect/>
          <a:stretch/>
        </p:blipFill>
        <p:spPr>
          <a:xfrm>
            <a:off x="1036601" y="1309814"/>
            <a:ext cx="10118797" cy="4942596"/>
          </a:xfrm>
          <a:prstGeom prst="rect">
            <a:avLst/>
          </a:prstGeom>
          <a:noFill/>
          <a:ln>
            <a:noFill/>
          </a:ln>
        </p:spPr>
      </p:pic>
      <p:sp>
        <p:nvSpPr>
          <p:cNvPr id="503" name="Google Shape;503;p51"/>
          <p:cNvSpPr/>
          <p:nvPr/>
        </p:nvSpPr>
        <p:spPr>
          <a:xfrm>
            <a:off x="3047999" y="2740349"/>
            <a:ext cx="6096000" cy="24622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200" b="0" i="0" u="none" strike="noStrike" cap="none" dirty="0">
                <a:solidFill>
                  <a:srgbClr val="000000"/>
                </a:solidFill>
                <a:latin typeface="Calibri"/>
                <a:ea typeface="Calibri"/>
                <a:cs typeface="Calibri"/>
                <a:sym typeface="Calibri"/>
              </a:rPr>
              <a:t>“... sanık Can Gürkan’ın infazı gereken toplam hapis cezasının 5 yıl 6 ay olması ve yattığı süre, dosyada gerekçeli karar ve temyiz taleplerinin tebliği için geçecek süre ile Yargıtay'a gidiş dönüş süresi nazara alındığında toplam infaz süresini aşacak şekilde tutuklu kalacağı anlaşıldığından yurt dışı yasağı uygulanarak tahliye edilmesine ...”</a:t>
            </a:r>
            <a:endParaRPr dirty="0"/>
          </a:p>
        </p:txBody>
      </p:sp>
      <p:sp>
        <p:nvSpPr>
          <p:cNvPr id="504" name="Google Shape;504;p51"/>
          <p:cNvSpPr/>
          <p:nvPr/>
        </p:nvSpPr>
        <p:spPr>
          <a:xfrm>
            <a:off x="2281310" y="5628330"/>
            <a:ext cx="762937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tr-TR" sz="2400" b="1" i="0" u="none" strike="noStrike" cap="none">
                <a:solidFill>
                  <a:srgbClr val="000000"/>
                </a:solidFill>
                <a:latin typeface="Calibri"/>
                <a:ea typeface="Calibri"/>
                <a:cs typeface="Calibri"/>
                <a:sym typeface="Calibri"/>
              </a:rPr>
              <a:t>Nisan 2019 tarihinde Can Gürkan, yurtdışına çıkış</a:t>
            </a:r>
            <a:endParaRPr/>
          </a:p>
          <a:p>
            <a:pPr marL="0" marR="0" lvl="0" indent="0" algn="ctr" rtl="0">
              <a:lnSpc>
                <a:spcPct val="100000"/>
              </a:lnSpc>
              <a:spcBef>
                <a:spcPts val="0"/>
              </a:spcBef>
              <a:spcAft>
                <a:spcPts val="0"/>
              </a:spcAft>
              <a:buNone/>
            </a:pPr>
            <a:r>
              <a:rPr lang="tr-TR" sz="2400" b="1" i="0" u="none" strike="noStrike" cap="none">
                <a:solidFill>
                  <a:srgbClr val="000000"/>
                </a:solidFill>
                <a:latin typeface="Calibri"/>
                <a:ea typeface="Calibri"/>
                <a:cs typeface="Calibri"/>
                <a:sym typeface="Calibri"/>
              </a:rPr>
              <a:t>yasağı konularak tahliye edildi.</a:t>
            </a:r>
            <a:endParaRPr/>
          </a:p>
        </p:txBody>
      </p:sp>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5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14.17. Yargıtay Kararı Bozdu Sonra Tekrar Bozdu</a:t>
            </a:r>
            <a:endParaRPr/>
          </a:p>
        </p:txBody>
      </p:sp>
      <p:pic>
        <p:nvPicPr>
          <p:cNvPr id="510" name="Google Shape;510;p52"/>
          <p:cNvPicPr preferRelativeResize="0"/>
          <p:nvPr/>
        </p:nvPicPr>
        <p:blipFill rotWithShape="1">
          <a:blip r:embed="rId3">
            <a:alphaModFix/>
          </a:blip>
          <a:srcRect/>
          <a:stretch/>
        </p:blipFill>
        <p:spPr>
          <a:xfrm>
            <a:off x="1531033" y="1323975"/>
            <a:ext cx="9129933" cy="5534025"/>
          </a:xfrm>
          <a:prstGeom prst="rect">
            <a:avLst/>
          </a:prstGeom>
          <a:noFill/>
          <a:ln>
            <a:noFill/>
          </a:ln>
        </p:spPr>
      </p:pic>
      <p:sp>
        <p:nvSpPr>
          <p:cNvPr id="511" name="Google Shape;511;p52"/>
          <p:cNvSpPr/>
          <p:nvPr/>
        </p:nvSpPr>
        <p:spPr>
          <a:xfrm>
            <a:off x="3047999" y="2521326"/>
            <a:ext cx="6096000" cy="3139321"/>
          </a:xfrm>
          <a:prstGeom prst="rect">
            <a:avLst/>
          </a:prstGeom>
          <a:solidFill>
            <a:srgbClr val="7F6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200" b="0" i="0" u="none" strike="noStrike" cap="none">
                <a:solidFill>
                  <a:schemeClr val="lt1"/>
                </a:solidFill>
                <a:latin typeface="Calibri"/>
                <a:ea typeface="Calibri"/>
                <a:cs typeface="Calibri"/>
                <a:sym typeface="Calibri"/>
              </a:rPr>
              <a:t>Yapılan temyiz başvurusu sonucunda Yargıtay 12. Ceza Dairesi, 30 Eylül 2020'de, Akhisar Ağır Ceza Mahkemesi'nin verdiği, istinafın da onadığı kararı</a:t>
            </a:r>
            <a:endParaRPr/>
          </a:p>
          <a:p>
            <a:pPr marL="0" marR="0" lvl="0" indent="0" algn="l" rtl="0">
              <a:lnSpc>
                <a:spcPct val="100000"/>
              </a:lnSpc>
              <a:spcBef>
                <a:spcPts val="0"/>
              </a:spcBef>
              <a:spcAft>
                <a:spcPts val="0"/>
              </a:spcAft>
              <a:buNone/>
            </a:pPr>
            <a:r>
              <a:rPr lang="tr-TR" sz="2200" b="0" i="0" u="none" strike="noStrike" cap="none">
                <a:solidFill>
                  <a:schemeClr val="lt1"/>
                </a:solidFill>
                <a:latin typeface="Calibri"/>
                <a:ea typeface="Calibri"/>
                <a:cs typeface="Calibri"/>
                <a:sym typeface="Calibri"/>
              </a:rPr>
              <a:t>bozdu. 12. Ceza Dairesi, sanıkların "bilinçli taksirle öldürme" suçundan değil, 301 kez "olası kastla öldürme" ve 162 kez yaralama suçundan</a:t>
            </a:r>
            <a:endParaRPr/>
          </a:p>
          <a:p>
            <a:pPr marL="0" marR="0" lvl="0" indent="0" algn="l" rtl="0">
              <a:lnSpc>
                <a:spcPct val="100000"/>
              </a:lnSpc>
              <a:spcBef>
                <a:spcPts val="0"/>
              </a:spcBef>
              <a:spcAft>
                <a:spcPts val="0"/>
              </a:spcAft>
              <a:buNone/>
            </a:pPr>
            <a:r>
              <a:rPr lang="tr-TR" sz="2200" b="0" i="0" u="none" strike="noStrike" cap="none">
                <a:solidFill>
                  <a:schemeClr val="lt1"/>
                </a:solidFill>
                <a:latin typeface="Calibri"/>
                <a:ea typeface="Calibri"/>
                <a:cs typeface="Calibri"/>
                <a:sym typeface="Calibri"/>
              </a:rPr>
              <a:t>cezalandırılması gerektiğini belirtti. Bu, sanıkların ölen her bir madenci için ayrı ayrı ceza almaları anlamına geliyordu.</a:t>
            </a:r>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14.17. Yargıtay Kararı Bozdu Sonra Tekrar Bozdu</a:t>
            </a:r>
            <a:endParaRPr/>
          </a:p>
        </p:txBody>
      </p:sp>
      <p:pic>
        <p:nvPicPr>
          <p:cNvPr id="517" name="Google Shape;517;p53"/>
          <p:cNvPicPr preferRelativeResize="0"/>
          <p:nvPr/>
        </p:nvPicPr>
        <p:blipFill rotWithShape="1">
          <a:blip r:embed="rId3">
            <a:alphaModFix/>
          </a:blip>
          <a:srcRect/>
          <a:stretch/>
        </p:blipFill>
        <p:spPr>
          <a:xfrm>
            <a:off x="1875693" y="1102897"/>
            <a:ext cx="8440614" cy="6000750"/>
          </a:xfrm>
          <a:prstGeom prst="rect">
            <a:avLst/>
          </a:prstGeom>
          <a:noFill/>
          <a:ln>
            <a:noFill/>
          </a:ln>
        </p:spPr>
      </p:pic>
      <p:sp>
        <p:nvSpPr>
          <p:cNvPr id="518" name="Google Shape;518;p53"/>
          <p:cNvSpPr/>
          <p:nvPr/>
        </p:nvSpPr>
        <p:spPr>
          <a:xfrm>
            <a:off x="3048000" y="2764639"/>
            <a:ext cx="6096000" cy="2246769"/>
          </a:xfrm>
          <a:prstGeom prst="rect">
            <a:avLst/>
          </a:prstGeom>
          <a:solidFill>
            <a:srgbClr val="00206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Bu sırada Yargıtay 12. Ceza Dairesi'nin üyeleri değişti. Üye değişikliğinden hemen sonra Yargıtay Cumhuriyet Başsavcılığı, 8 Ocak'ta 12. Ceza Dairesi'nin</a:t>
            </a:r>
            <a:endParaRPr/>
          </a:p>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30 Eylül 2020 tarihli kararına itiraz etti. Yeni üyeler itirazı haklı bularak sanıkların olası kastla öldürme suçundan değil, bilinçli taksirle öldürme suçundan cezalandırılması gerektiğine hükmetti.</a:t>
            </a:r>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0"/>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Bilirkişi Raporundan </a:t>
            </a:r>
            <a:endParaRPr/>
          </a:p>
        </p:txBody>
      </p:sp>
      <p:sp>
        <p:nvSpPr>
          <p:cNvPr id="130" name="Google Shape;130;p20"/>
          <p:cNvSpPr txBox="1"/>
          <p:nvPr/>
        </p:nvSpPr>
        <p:spPr>
          <a:xfrm>
            <a:off x="936787" y="1332100"/>
            <a:ext cx="10227600" cy="2401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dirty="0">
                <a:solidFill>
                  <a:schemeClr val="dk1"/>
                </a:solidFill>
                <a:latin typeface="Calibri"/>
                <a:ea typeface="Calibri"/>
                <a:cs typeface="Calibri"/>
                <a:sym typeface="Calibri"/>
              </a:rPr>
              <a:t>İş güvenliği uzmanları ve işyeri hekimleri için onaylı defterde yapılan incelemede, Mart 2014 tarihine kadar işletmede her ay yapılan kontroller sonucu tespit edilen eksiklikler ve öneriler düzenli olarak 4 veya 5 madde halinde belirtilmiş, ancak Mart ve Nisan 2014 tarihli kontrol kayıtlarına rastlanmamıştır. Mevcut kayıtlarda kömürün ısınması, CO gaz artışı ve ocak yangını ile ilgili herhangi bilgiye rastlanmamıştır.</a:t>
            </a:r>
            <a:endParaRPr dirty="0">
              <a:solidFill>
                <a:schemeClr val="dk1"/>
              </a:solidFill>
            </a:endParaRPr>
          </a:p>
        </p:txBody>
      </p:sp>
      <p:sp>
        <p:nvSpPr>
          <p:cNvPr id="131" name="Google Shape;131;p20"/>
          <p:cNvSpPr txBox="1"/>
          <p:nvPr/>
        </p:nvSpPr>
        <p:spPr>
          <a:xfrm>
            <a:off x="880550" y="3733300"/>
            <a:ext cx="10521300" cy="400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a:p>
        </p:txBody>
      </p:sp>
      <p:pic>
        <p:nvPicPr>
          <p:cNvPr id="132" name="Google Shape;132;p20" title="Ekran görüntüsü 2026-04-01 105738-Photoroom.png"/>
          <p:cNvPicPr preferRelativeResize="0"/>
          <p:nvPr/>
        </p:nvPicPr>
        <p:blipFill>
          <a:blip r:embed="rId3">
            <a:alphaModFix/>
          </a:blip>
          <a:stretch>
            <a:fillRect/>
          </a:stretch>
        </p:blipFill>
        <p:spPr>
          <a:xfrm>
            <a:off x="4176600" y="3355375"/>
            <a:ext cx="3747975" cy="3502625"/>
          </a:xfrm>
          <a:prstGeom prst="rect">
            <a:avLst/>
          </a:prstGeom>
          <a:noFill/>
          <a:ln>
            <a:noFill/>
          </a:ln>
        </p:spPr>
      </p:pic>
      <p:sp>
        <p:nvSpPr>
          <p:cNvPr id="7"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None/>
            </a:pPr>
            <a:r>
              <a:rPr lang="tr-TR"/>
              <a:t>14.17. Yargıtay Kararı Bozdu Sonra Tekrar Bozdu</a:t>
            </a:r>
            <a:endParaRPr/>
          </a:p>
        </p:txBody>
      </p:sp>
      <p:pic>
        <p:nvPicPr>
          <p:cNvPr id="524" name="Google Shape;524;p54"/>
          <p:cNvPicPr preferRelativeResize="0"/>
          <p:nvPr/>
        </p:nvPicPr>
        <p:blipFill rotWithShape="1">
          <a:blip r:embed="rId3">
            <a:alphaModFix/>
          </a:blip>
          <a:srcRect/>
          <a:stretch/>
        </p:blipFill>
        <p:spPr>
          <a:xfrm>
            <a:off x="2706492" y="1761099"/>
            <a:ext cx="6779016" cy="4857750"/>
          </a:xfrm>
          <a:prstGeom prst="rect">
            <a:avLst/>
          </a:prstGeom>
          <a:noFill/>
          <a:ln>
            <a:noFill/>
          </a:ln>
        </p:spPr>
      </p:pic>
      <p:sp>
        <p:nvSpPr>
          <p:cNvPr id="525" name="Google Shape;525;p54"/>
          <p:cNvSpPr/>
          <p:nvPr/>
        </p:nvSpPr>
        <p:spPr>
          <a:xfrm>
            <a:off x="3160541" y="3055241"/>
            <a:ext cx="5505157" cy="1938992"/>
          </a:xfrm>
          <a:prstGeom prst="rect">
            <a:avLst/>
          </a:prstGeom>
          <a:solidFill>
            <a:srgbClr val="C00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tr-TR" sz="2000" b="0" i="0" u="none" strike="noStrike" cap="none">
                <a:solidFill>
                  <a:schemeClr val="lt1"/>
                </a:solidFill>
                <a:latin typeface="Calibri"/>
                <a:ea typeface="Calibri"/>
                <a:cs typeface="Calibri"/>
                <a:sym typeface="Calibri"/>
              </a:rPr>
              <a:t>Bilinçli taksirle öldürme ve yaralamaya neden olma” suçlamasıyla yargılanan Soma Kömür İşletmeleri A.Ş Yönetim Kurulu Başkanı Can Gürkan 20 yıl, mühendisler Efkan Kurt ile Adem Osmanoğlu 12 yıl 6 ay hapis cezaları verilirken, Yönetim Kurulu üyesi Haluk Evinç beraat etti.</a:t>
            </a:r>
            <a:endParaRPr/>
          </a:p>
        </p:txBody>
      </p:sp>
      <p:sp>
        <p:nvSpPr>
          <p:cNvPr id="5"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7"/>
          <p:cNvSpPr txBox="1">
            <a:spLocks noGrp="1"/>
          </p:cNvSpPr>
          <p:nvPr>
            <p:ph type="body" idx="1"/>
          </p:nvPr>
        </p:nvSpPr>
        <p:spPr>
          <a:xfrm>
            <a:off x="1071418" y="1384209"/>
            <a:ext cx="10095346" cy="4792754"/>
          </a:xfrm>
          <a:prstGeom prst="rect">
            <a:avLst/>
          </a:prstGeom>
          <a:noFill/>
          <a:ln>
            <a:noFill/>
          </a:ln>
        </p:spPr>
        <p:txBody>
          <a:bodyPr spcFirstLastPara="1" wrap="square" lIns="91425" tIns="45700" rIns="91425" bIns="45700" anchor="t" anchorCtr="0">
            <a:normAutofit/>
          </a:bodyPr>
          <a:lstStyle/>
          <a:p>
            <a:pPr marL="0" lvl="0" indent="-76200" algn="just" rtl="0">
              <a:lnSpc>
                <a:spcPct val="90000"/>
              </a:lnSpc>
              <a:spcBef>
                <a:spcPts val="1000"/>
              </a:spcBef>
              <a:spcAft>
                <a:spcPts val="0"/>
              </a:spcAft>
              <a:buSzPts val="2400"/>
              <a:buNone/>
            </a:pPr>
            <a:r>
              <a:rPr lang="tr-TR" dirty="0"/>
              <a:t>Soma maden kazası, iş sağlığı ve güvenliği önlemlerinin yetersizliği, üretim baskısı ve denetim eksiklikleri sonucu meydana gelmiştir. Bilirkişi raporları, olayda ciddi ihmaller olduğunu ortaya koymuş ve sorumlular hakkında hukuki süreç başlatılmıştır. Bu olay, iş güvenliğinin hayati önemini açıkça göstermektedir.</a:t>
            </a:r>
            <a:endParaRPr dirty="0"/>
          </a:p>
        </p:txBody>
      </p:sp>
      <p:sp>
        <p:nvSpPr>
          <p:cNvPr id="531" name="Google Shape;531;p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532" name="Google Shape;532;p7"/>
          <p:cNvSpPr txBox="1"/>
          <p:nvPr/>
        </p:nvSpPr>
        <p:spPr>
          <a:xfrm>
            <a:off x="1684421" y="161041"/>
            <a:ext cx="8823158" cy="49730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 </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g396c021c27f_0_126"/>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Bilirkişi Raporundan </a:t>
            </a:r>
            <a:endParaRPr/>
          </a:p>
        </p:txBody>
      </p:sp>
      <p:sp>
        <p:nvSpPr>
          <p:cNvPr id="139" name="Google Shape;139;g396c021c27f_0_126"/>
          <p:cNvSpPr txBox="1"/>
          <p:nvPr/>
        </p:nvSpPr>
        <p:spPr>
          <a:xfrm>
            <a:off x="880550" y="1332100"/>
            <a:ext cx="10227600" cy="400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endParaRPr>
              <a:solidFill>
                <a:schemeClr val="dk1"/>
              </a:solidFill>
            </a:endParaRPr>
          </a:p>
        </p:txBody>
      </p:sp>
      <p:sp>
        <p:nvSpPr>
          <p:cNvPr id="140" name="Google Shape;140;g396c021c27f_0_126"/>
          <p:cNvSpPr txBox="1"/>
          <p:nvPr/>
        </p:nvSpPr>
        <p:spPr>
          <a:xfrm>
            <a:off x="954441" y="1417611"/>
            <a:ext cx="10521300" cy="35094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İş Güvenliği Faaliyet raporlarından da anlaşıldığı gibi, Ocak yangınları ile mücadelenin sürdüğü bir maden ocağı olmasına rağmen, ocak içinde CO2 gazı konsantrasyonu ölçüm noktalarında genelde 0 veya 0,1 olarak ölçülmüş görülmektedir. Ancak bazı vardiya ölçümlerinde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ölçüm noktalarının hepsinde 0,1 ölçülürken </a:t>
            </a:r>
            <a:endParaRPr sz="2400" dirty="0">
              <a:solidFill>
                <a:schemeClr val="dk1"/>
              </a:solidFill>
              <a:latin typeface="Calibri"/>
              <a:ea typeface="Calibri"/>
              <a:cs typeface="Calibri"/>
              <a:sym typeface="Calibri"/>
            </a:endParaRPr>
          </a:p>
          <a:p>
            <a:pPr marL="0" lvl="0" indent="0" rtl="0">
              <a:spcBef>
                <a:spcPts val="0"/>
              </a:spcBef>
              <a:spcAft>
                <a:spcPts val="0"/>
              </a:spcAft>
              <a:buNone/>
            </a:pPr>
            <a:r>
              <a:rPr lang="tr-TR" sz="2400" dirty="0">
                <a:solidFill>
                  <a:schemeClr val="dk1"/>
                </a:solidFill>
                <a:latin typeface="Calibri"/>
                <a:ea typeface="Calibri"/>
                <a:cs typeface="Calibri"/>
                <a:sym typeface="Calibri"/>
              </a:rPr>
              <a:t>ana nefeslikte 0,14 ölçülmektedir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(11 Mayıs 2014 Vardiya 3).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Benzer durum CH4 gazı için de geçerlidir. </a:t>
            </a:r>
            <a:endParaRPr sz="2400" dirty="0">
              <a:solidFill>
                <a:schemeClr val="dk1"/>
              </a:solidFill>
              <a:latin typeface="Calibri"/>
              <a:ea typeface="Calibri"/>
              <a:cs typeface="Calibri"/>
              <a:sym typeface="Calibri"/>
            </a:endParaRPr>
          </a:p>
          <a:p>
            <a:pPr marL="0" lvl="0" indent="0" rtl="0">
              <a:spcBef>
                <a:spcPts val="0"/>
              </a:spcBef>
              <a:spcAft>
                <a:spcPts val="0"/>
              </a:spcAft>
              <a:buNone/>
            </a:pPr>
            <a:r>
              <a:rPr lang="tr-TR" sz="2400" dirty="0">
                <a:solidFill>
                  <a:schemeClr val="dk1"/>
                </a:solidFill>
                <a:latin typeface="Calibri"/>
                <a:ea typeface="Calibri"/>
                <a:cs typeface="Calibri"/>
                <a:sym typeface="Calibri"/>
              </a:rPr>
              <a:t>Bu durumu izah etmek çok zordur.</a:t>
            </a:r>
            <a:endParaRPr dirty="0"/>
          </a:p>
        </p:txBody>
      </p:sp>
      <p:pic>
        <p:nvPicPr>
          <p:cNvPr id="141" name="Google Shape;141;g396c021c27f_0_126" title="Ekran görüntüsü 2026-04-01 105842-Photoroom.png"/>
          <p:cNvPicPr preferRelativeResize="0"/>
          <p:nvPr/>
        </p:nvPicPr>
        <p:blipFill>
          <a:blip r:embed="rId3">
            <a:alphaModFix/>
          </a:blip>
          <a:stretch>
            <a:fillRect/>
          </a:stretch>
        </p:blipFill>
        <p:spPr>
          <a:xfrm>
            <a:off x="7137100" y="2942675"/>
            <a:ext cx="5054900" cy="3915326"/>
          </a:xfrm>
          <a:prstGeom prst="rect">
            <a:avLst/>
          </a:prstGeom>
          <a:noFill/>
          <a:ln>
            <a:noFill/>
          </a:ln>
        </p:spPr>
      </p:pic>
      <p:sp>
        <p:nvSpPr>
          <p:cNvPr id="7"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1"/>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Bilirkişi Raporundan </a:t>
            </a:r>
            <a:endParaRPr/>
          </a:p>
        </p:txBody>
      </p:sp>
      <p:sp>
        <p:nvSpPr>
          <p:cNvPr id="148" name="Google Shape;148;p21"/>
          <p:cNvSpPr txBox="1"/>
          <p:nvPr/>
        </p:nvSpPr>
        <p:spPr>
          <a:xfrm>
            <a:off x="1038600" y="1674300"/>
            <a:ext cx="10498800" cy="38790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400" dirty="0">
                <a:solidFill>
                  <a:schemeClr val="dk1"/>
                </a:solidFill>
                <a:latin typeface="Calibri"/>
                <a:ea typeface="Calibri"/>
                <a:cs typeface="Calibri"/>
                <a:sym typeface="Calibri"/>
              </a:rPr>
              <a:t>Yukarıdaki bulgular gaz ölçüm defterinin ocak içinde gaz ölçümü yapılmadan, rastgele doldurulmuş olduğu, ölçüm sonuçlarının gerçek ölçüm sonuçları olmadığı kanaatini oluşturmaktadır.</a:t>
            </a:r>
            <a:endParaRPr dirty="0">
              <a:solidFill>
                <a:schemeClr val="dk1"/>
              </a:solidFill>
            </a:endParaRPr>
          </a:p>
          <a:p>
            <a:pPr marL="0" lvl="0" indent="0" rtl="0">
              <a:spcBef>
                <a:spcPts val="0"/>
              </a:spcBef>
              <a:spcAft>
                <a:spcPts val="0"/>
              </a:spcAft>
              <a:buNone/>
            </a:pPr>
            <a:endParaRPr sz="2400" dirty="0">
              <a:solidFill>
                <a:schemeClr val="dk1"/>
              </a:solidFill>
              <a:latin typeface="Calibri"/>
              <a:ea typeface="Calibri"/>
              <a:cs typeface="Calibri"/>
              <a:sym typeface="Calibri"/>
            </a:endParaRPr>
          </a:p>
          <a:p>
            <a:pPr marL="0" lvl="0" indent="0" rtl="0">
              <a:spcBef>
                <a:spcPts val="0"/>
              </a:spcBef>
              <a:spcAft>
                <a:spcPts val="0"/>
              </a:spcAft>
              <a:buNone/>
            </a:pPr>
            <a:r>
              <a:rPr lang="tr-TR" sz="2400" dirty="0">
                <a:solidFill>
                  <a:schemeClr val="dk1"/>
                </a:solidFill>
                <a:latin typeface="Calibri"/>
                <a:ea typeface="Calibri"/>
                <a:cs typeface="Calibri"/>
                <a:sym typeface="Calibri"/>
              </a:rPr>
              <a:t>Her ay hazırlanan </a:t>
            </a:r>
            <a:r>
              <a:rPr lang="tr-TR" sz="2400" dirty="0" err="1">
                <a:solidFill>
                  <a:schemeClr val="dk1"/>
                </a:solidFill>
                <a:latin typeface="Calibri"/>
                <a:ea typeface="Calibri"/>
                <a:cs typeface="Calibri"/>
                <a:sym typeface="Calibri"/>
              </a:rPr>
              <a:t>Hakediş</a:t>
            </a:r>
            <a:r>
              <a:rPr lang="tr-TR" sz="2400" dirty="0">
                <a:solidFill>
                  <a:schemeClr val="dk1"/>
                </a:solidFill>
                <a:latin typeface="Calibri"/>
                <a:ea typeface="Calibri"/>
                <a:cs typeface="Calibri"/>
                <a:sym typeface="Calibri"/>
              </a:rPr>
              <a:t> Dosyasında yer alan Mart ve Nisan 2014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aylarına ait İş Güvenliği Faaliyet raporlarında herhangi bir ocak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yangınından bahsedilmemekle birlikte, ocağın değişik bölgelerine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ocak yangınını önlemek amacıyla Ocak ayında 5619 Ton,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Şubat ayında 3636 Ton, Mart ayında 10401 Ton ve </a:t>
            </a:r>
            <a:br>
              <a:rPr lang="tr-TR" sz="2400" dirty="0">
                <a:solidFill>
                  <a:schemeClr val="dk1"/>
                </a:solidFill>
                <a:latin typeface="Calibri"/>
                <a:ea typeface="Calibri"/>
                <a:cs typeface="Calibri"/>
                <a:sym typeface="Calibri"/>
              </a:rPr>
            </a:br>
            <a:r>
              <a:rPr lang="tr-TR" sz="2400" dirty="0">
                <a:solidFill>
                  <a:schemeClr val="dk1"/>
                </a:solidFill>
                <a:latin typeface="Calibri"/>
                <a:ea typeface="Calibri"/>
                <a:cs typeface="Calibri"/>
                <a:sym typeface="Calibri"/>
              </a:rPr>
              <a:t>Nisan ayında ise 1029 Ton kül verilmiştir.</a:t>
            </a:r>
            <a:endParaRPr dirty="0"/>
          </a:p>
        </p:txBody>
      </p:sp>
      <p:pic>
        <p:nvPicPr>
          <p:cNvPr id="149" name="Google Shape;149;p21" title="Ekran görüntüsü 2026-04-01 105056-Photoroom.png"/>
          <p:cNvPicPr preferRelativeResize="0"/>
          <p:nvPr/>
        </p:nvPicPr>
        <p:blipFill>
          <a:blip r:embed="rId3">
            <a:alphaModFix/>
          </a:blip>
          <a:stretch>
            <a:fillRect/>
          </a:stretch>
        </p:blipFill>
        <p:spPr>
          <a:xfrm>
            <a:off x="8495000" y="2816165"/>
            <a:ext cx="3697000" cy="4121575"/>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96c021c27f_0_14"/>
          <p:cNvSpPr txBox="1">
            <a:spLocks noGrp="1"/>
          </p:cNvSpPr>
          <p:nvPr>
            <p:ph type="title"/>
          </p:nvPr>
        </p:nvSpPr>
        <p:spPr>
          <a:xfrm>
            <a:off x="208548" y="605590"/>
            <a:ext cx="8823300" cy="497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a:t>14.1. Bilirkişi Raporundan </a:t>
            </a:r>
            <a:endParaRPr/>
          </a:p>
        </p:txBody>
      </p:sp>
      <p:sp>
        <p:nvSpPr>
          <p:cNvPr id="156" name="Google Shape;156;g396c021c27f_0_14"/>
          <p:cNvSpPr txBox="1"/>
          <p:nvPr/>
        </p:nvSpPr>
        <p:spPr>
          <a:xfrm>
            <a:off x="927764" y="1378736"/>
            <a:ext cx="10498800" cy="26166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400">
                <a:solidFill>
                  <a:schemeClr val="dk1"/>
                </a:solidFill>
                <a:latin typeface="Calibri"/>
                <a:ea typeface="Calibri"/>
                <a:cs typeface="Calibri"/>
                <a:sym typeface="Calibri"/>
              </a:rPr>
              <a:t>Ocak havalandırma planı incelendiğinde ocağa giren havanın yaklaşık olarak 4 km civarında bir mesafeyi kat ederek ocağı terk ettiği görülmektedir, Şekil 2.11 Bu mesafe havalandırma şemasının karışıklığı da göz önüne alındığında çok uzun bir mesafedir. Havalandırma sisteminin A ve H panoları ile 5 panosu için ayrı hava girişleri olacak şekilde birbirinden bağımsız olarak planlanmış olması, hem havalandırma maliyeti, hem de çalışanların emniyeti için çok yararlı olurdu.</a:t>
            </a:r>
            <a:endParaRPr>
              <a:solidFill>
                <a:schemeClr val="dk1"/>
              </a:solidFill>
            </a:endParaRPr>
          </a:p>
          <a:p>
            <a:pPr marL="0" lvl="0" indent="0" algn="just" rtl="0">
              <a:spcBef>
                <a:spcPts val="0"/>
              </a:spcBef>
              <a:spcAft>
                <a:spcPts val="0"/>
              </a:spcAft>
              <a:buNone/>
            </a:pPr>
            <a:endParaRPr/>
          </a:p>
        </p:txBody>
      </p:sp>
      <p:pic>
        <p:nvPicPr>
          <p:cNvPr id="157" name="Google Shape;157;g396c021c27f_0_14" title="Ekran görüntüsü 2026-04-01 110223-Photoroom.png"/>
          <p:cNvPicPr preferRelativeResize="0"/>
          <p:nvPr/>
        </p:nvPicPr>
        <p:blipFill>
          <a:blip r:embed="rId3">
            <a:alphaModFix/>
          </a:blip>
          <a:stretch>
            <a:fillRect/>
          </a:stretch>
        </p:blipFill>
        <p:spPr>
          <a:xfrm>
            <a:off x="4155512" y="3738721"/>
            <a:ext cx="3880974" cy="3358525"/>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2"/>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1800"/>
              <a:buNone/>
            </a:pPr>
            <a:r>
              <a:rPr lang="tr-TR"/>
              <a:t>14.2. Soma’da Nasıl Kömür Üretiliyor?</a:t>
            </a:r>
            <a:endParaRPr/>
          </a:p>
        </p:txBody>
      </p:sp>
      <p:sp>
        <p:nvSpPr>
          <p:cNvPr id="163" name="Google Shape;163;p22"/>
          <p:cNvSpPr txBox="1"/>
          <p:nvPr/>
        </p:nvSpPr>
        <p:spPr>
          <a:xfrm>
            <a:off x="781800" y="1401547"/>
            <a:ext cx="10724400" cy="15393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tr-TR" sz="2200">
                <a:solidFill>
                  <a:schemeClr val="dk1"/>
                </a:solidFill>
                <a:latin typeface="Calibri"/>
                <a:ea typeface="Calibri"/>
                <a:cs typeface="Calibri"/>
                <a:sym typeface="Calibri"/>
              </a:rPr>
              <a:t>Yani önce tavan ve taban yolları açılıyorsa, yöntem geri dönümlü ayak olarak adlandırılır. Göçertmeli uzun ayakta, kömür kazısı tamamlandıktan sonra, arkada kalan kısım göçertilir, kömür bir defada kazılamayacak kadar kalın ise göçükten tavan taşı gelinceye kadar kömür alınır.</a:t>
            </a:r>
            <a:endParaRPr sz="2200"/>
          </a:p>
        </p:txBody>
      </p:sp>
      <p:sp>
        <p:nvSpPr>
          <p:cNvPr id="164" name="Google Shape;164;p22"/>
          <p:cNvSpPr txBox="1"/>
          <p:nvPr/>
        </p:nvSpPr>
        <p:spPr>
          <a:xfrm>
            <a:off x="781800" y="2920923"/>
            <a:ext cx="10628400" cy="357090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tr-TR" sz="2200" dirty="0">
                <a:solidFill>
                  <a:schemeClr val="dk1"/>
                </a:solidFill>
                <a:latin typeface="Calibri"/>
                <a:ea typeface="Calibri"/>
                <a:cs typeface="Calibri"/>
                <a:sym typeface="Calibri"/>
              </a:rPr>
              <a:t>Bu esnada, arkada kalan göçük içerisinde, istenmemesine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rağmen, %10-20 oranında bir kömür kaybı yaşanır.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Bu kalan kömür, herhangi bir hava teması ile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karşılaşırsa yanar. Yanması için isi birikimi  gereklidir.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Hızlı akan hava </a:t>
            </a:r>
            <a:r>
              <a:rPr lang="tr-TR" sz="2200" dirty="0" err="1">
                <a:solidFill>
                  <a:schemeClr val="dk1"/>
                </a:solidFill>
                <a:latin typeface="Calibri"/>
                <a:ea typeface="Calibri"/>
                <a:cs typeface="Calibri"/>
                <a:sym typeface="Calibri"/>
              </a:rPr>
              <a:t>oksidasyon</a:t>
            </a:r>
            <a:r>
              <a:rPr lang="tr-TR" sz="2200" dirty="0">
                <a:solidFill>
                  <a:schemeClr val="dk1"/>
                </a:solidFill>
                <a:latin typeface="Calibri"/>
                <a:ea typeface="Calibri"/>
                <a:cs typeface="Calibri"/>
                <a:sym typeface="Calibri"/>
              </a:rPr>
              <a:t> sonucu oluşan sıcak havayı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uzaklaştırır. Ancak, göçük gibi havanın hızlı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akamayacağı bölümlerde ısı göçükte birikir ve </a:t>
            </a:r>
            <a:endParaRPr sz="2200" dirty="0">
              <a:solidFill>
                <a:schemeClr val="dk1"/>
              </a:solidFill>
              <a:latin typeface="Calibri"/>
              <a:ea typeface="Calibri"/>
              <a:cs typeface="Calibri"/>
              <a:sym typeface="Calibri"/>
            </a:endParaRPr>
          </a:p>
          <a:p>
            <a:pPr marL="0" lvl="0" indent="0" rtl="0">
              <a:spcBef>
                <a:spcPts val="0"/>
              </a:spcBef>
              <a:spcAft>
                <a:spcPts val="0"/>
              </a:spcAft>
              <a:buNone/>
            </a:pPr>
            <a:r>
              <a:rPr lang="tr-TR" sz="2200" dirty="0">
                <a:solidFill>
                  <a:schemeClr val="dk1"/>
                </a:solidFill>
                <a:latin typeface="Calibri"/>
                <a:ea typeface="Calibri"/>
                <a:cs typeface="Calibri"/>
                <a:sym typeface="Calibri"/>
              </a:rPr>
              <a:t>kendiliğinden yanma meydana gelir. </a:t>
            </a:r>
            <a:endParaRPr sz="2200" dirty="0">
              <a:solidFill>
                <a:schemeClr val="dk1"/>
              </a:solidFill>
              <a:latin typeface="Calibri"/>
              <a:ea typeface="Calibri"/>
              <a:cs typeface="Calibri"/>
              <a:sym typeface="Calibri"/>
            </a:endParaRPr>
          </a:p>
          <a:p>
            <a:pPr marL="0" lvl="0" indent="0" rtl="0">
              <a:spcBef>
                <a:spcPts val="0"/>
              </a:spcBef>
              <a:spcAft>
                <a:spcPts val="0"/>
              </a:spcAft>
              <a:buNone/>
            </a:pPr>
            <a:r>
              <a:rPr lang="tr-TR" sz="2200" dirty="0">
                <a:solidFill>
                  <a:schemeClr val="dk1"/>
                </a:solidFill>
                <a:latin typeface="Calibri"/>
                <a:ea typeface="Calibri"/>
                <a:cs typeface="Calibri"/>
                <a:sym typeface="Calibri"/>
              </a:rPr>
              <a:t>Bu olay ile ilgili basitleştirilmiş denklemler </a:t>
            </a:r>
            <a:br>
              <a:rPr lang="tr-TR" sz="2200" dirty="0">
                <a:solidFill>
                  <a:schemeClr val="dk1"/>
                </a:solidFill>
                <a:latin typeface="Calibri"/>
                <a:ea typeface="Calibri"/>
                <a:cs typeface="Calibri"/>
                <a:sym typeface="Calibri"/>
              </a:rPr>
            </a:br>
            <a:r>
              <a:rPr lang="tr-TR" sz="2200" dirty="0">
                <a:solidFill>
                  <a:schemeClr val="dk1"/>
                </a:solidFill>
                <a:latin typeface="Calibri"/>
                <a:ea typeface="Calibri"/>
                <a:cs typeface="Calibri"/>
                <a:sym typeface="Calibri"/>
              </a:rPr>
              <a:t>aşağıda verilmektedir.</a:t>
            </a:r>
            <a:endParaRPr sz="2200" dirty="0"/>
          </a:p>
        </p:txBody>
      </p:sp>
      <p:pic>
        <p:nvPicPr>
          <p:cNvPr id="165" name="Google Shape;165;p22" title="Ekran görüntüsü 2026-04-01 115918-Photoroom.png"/>
          <p:cNvPicPr preferRelativeResize="0"/>
          <p:nvPr/>
        </p:nvPicPr>
        <p:blipFill>
          <a:blip r:embed="rId3">
            <a:alphaModFix/>
          </a:blip>
          <a:stretch>
            <a:fillRect/>
          </a:stretch>
        </p:blipFill>
        <p:spPr>
          <a:xfrm>
            <a:off x="7685347" y="2674575"/>
            <a:ext cx="4546526" cy="4223300"/>
          </a:xfrm>
          <a:prstGeom prst="rect">
            <a:avLst/>
          </a:prstGeom>
          <a:noFill/>
          <a:ln>
            <a:noFill/>
          </a:ln>
        </p:spPr>
      </p:pic>
      <p:sp>
        <p:nvSpPr>
          <p:cNvPr id="6" name="Google Shape;112;p4"/>
          <p:cNvSpPr txBox="1"/>
          <p:nvPr/>
        </p:nvSpPr>
        <p:spPr>
          <a:xfrm>
            <a:off x="227598" y="53140"/>
            <a:ext cx="8823158" cy="497307"/>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None/>
            </a:pPr>
            <a:r>
              <a:rPr lang="tr-TR" sz="2600" b="1" i="0" u="none" strike="noStrike" cap="none" dirty="0" smtClean="0">
                <a:solidFill>
                  <a:srgbClr val="E6272D"/>
                </a:solidFill>
                <a:latin typeface="Calibri"/>
                <a:ea typeface="Calibri"/>
                <a:cs typeface="Calibri"/>
                <a:sym typeface="Calibri"/>
              </a:rPr>
              <a:t>BÖLÜM 14. İŞ KAZASI İNCELEMESİ: SOMA ÖRNEĞİ</a:t>
            </a:r>
            <a:endParaRPr lang="tr-TR" sz="2600" b="1" i="0" u="none" strike="noStrike" cap="none" dirty="0">
              <a:solidFill>
                <a:srgbClr val="E6272D"/>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TotalTime>
  <Words>3746</Words>
  <Application>Microsoft Office PowerPoint</Application>
  <PresentationFormat>Geniş ekran</PresentationFormat>
  <Paragraphs>279</Paragraphs>
  <Slides>51</Slides>
  <Notes>51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51</vt:i4>
      </vt:variant>
    </vt:vector>
  </HeadingPairs>
  <TitlesOfParts>
    <vt:vector size="57" baseType="lpstr">
      <vt:lpstr>Arial</vt:lpstr>
      <vt:lpstr>Articulate Light</vt:lpstr>
      <vt:lpstr>Calibri</vt:lpstr>
      <vt:lpstr>Calibri Light</vt:lpstr>
      <vt:lpstr>Noto Sans Symbols</vt:lpstr>
      <vt:lpstr>Office Teması</vt:lpstr>
      <vt:lpstr>İŞ SAĞLIĞI VE GÜVENLİĞİ </vt:lpstr>
      <vt:lpstr>Bölüm Hedefleri</vt:lpstr>
      <vt:lpstr>14.1. Bilirkişi Raporundan </vt:lpstr>
      <vt:lpstr>14.1. Bilirkişi Raporundan </vt:lpstr>
      <vt:lpstr>14.1. Bilirkişi Raporundan </vt:lpstr>
      <vt:lpstr>14.1. Bilirkişi Raporundan </vt:lpstr>
      <vt:lpstr>14.1. Bilirkişi Raporundan </vt:lpstr>
      <vt:lpstr>14.1. Bilirkişi Raporundan </vt:lpstr>
      <vt:lpstr>14.2. Soma’da Nasıl Kömür Üretiliyor?</vt:lpstr>
      <vt:lpstr>14.2. Soma’da Nasıl Kömür Üretiliyor?</vt:lpstr>
      <vt:lpstr>14.2. Soma’da Nasıl Kömür Üretiliyor?</vt:lpstr>
      <vt:lpstr>14.3. Üretim Zorlaması Bilirkişi Raporunun Önemli Tespiti</vt:lpstr>
      <vt:lpstr>14.4. Sensörlerin Yetersizliği Bilirkişi Raporunda</vt:lpstr>
      <vt:lpstr>14.5. Bilirkişi Raporundan Olay Anında Yaşananlar</vt:lpstr>
      <vt:lpstr>14.5. Bilirkişi Raporundan Olay Anında Yaşananlar</vt:lpstr>
      <vt:lpstr>14.6. Bilirkişi Raporunda Olayın Nedeni</vt:lpstr>
      <vt:lpstr>14.7. Gaz Sensörlerinin Yetersizliği Bilirkişi Raporunda</vt:lpstr>
      <vt:lpstr>14.8. Açık İhmal Bilirkişi Raporunda</vt:lpstr>
      <vt:lpstr>14.9. TKİ’nin Kazayı Teşvik Ettiği Bilirkişi Raporunda</vt:lpstr>
      <vt:lpstr>14.10. Bilirkişi Raporundan İşyerindeki Eksikler</vt:lpstr>
      <vt:lpstr>14.10. Bilirkişi Raporundan İşyerindeki Eksikler</vt:lpstr>
      <vt:lpstr>14.10. Bilirkişi Raporundan İşyerindeki Eksikler</vt:lpstr>
      <vt:lpstr>14.10. Bilirkişi Raporundan İşyerindeki Eksikler</vt:lpstr>
      <vt:lpstr>14.10. Bilirkişi Raporundan İşyerindeki Eksikler</vt:lpstr>
      <vt:lpstr>14.11. ÇSGB Denetimlerinin Yetersizliği Bilirkişi Raporunda </vt:lpstr>
      <vt:lpstr>14.11. ÇSGB Denetimlerinin Yetersizliği Bilirkişi Raporunda </vt:lpstr>
      <vt:lpstr>14.12. Bilirkişi Raporunun En Önemli Tespiti</vt:lpstr>
      <vt:lpstr>14.13. Bilirkişi Raporuna Göre Olaydaki Kusurlular</vt:lpstr>
      <vt:lpstr>14.13. Bilirkişi Raporuna Göre Olaydaki Kusurlular</vt:lpstr>
      <vt:lpstr>14.13. Bilirkişi Raporuna Göre Olaydaki Kusurlular</vt:lpstr>
      <vt:lpstr>14.13. Bilirkişi Raporuna Göre Olaydaki Kusurlular</vt:lpstr>
      <vt:lpstr>14.13. Bilirkişi Raporuna Göre Olaydaki Kusurlular</vt:lpstr>
      <vt:lpstr>14.13. Bilirkişi Raporuna Göre Olaydaki Kusurlular </vt:lpstr>
      <vt:lpstr>14.13. Bilirkişi Raporuna Göre Olaydaki Kusurlular</vt:lpstr>
      <vt:lpstr>14.14. Mahkeme Süreci</vt:lpstr>
      <vt:lpstr>14.14. Mahkeme Süreci</vt:lpstr>
      <vt:lpstr>14.14. Mahkeme Süreci</vt:lpstr>
      <vt:lpstr>14.14. Mahkeme Süreci</vt:lpstr>
      <vt:lpstr>14.14. Mahkeme Süreci</vt:lpstr>
      <vt:lpstr>14.14. Mahkeme Süreci</vt:lpstr>
      <vt:lpstr>14.14. Mahkeme Süreci</vt:lpstr>
      <vt:lpstr>14.14. Mahkeme Süreci</vt:lpstr>
      <vt:lpstr>14.14. Mahkeme Süreci</vt:lpstr>
      <vt:lpstr>14.14. Mahkeme Süreci</vt:lpstr>
      <vt:lpstr>14.15. Gerekçeli Karardan İfadeler</vt:lpstr>
      <vt:lpstr>14.15. Gerekçeli Karardan İfadeler</vt:lpstr>
      <vt:lpstr>14.16. Yurtdışı Yasağıyla Tahliye</vt:lpstr>
      <vt:lpstr>14.17. Yargıtay Kararı Bozdu Sonra Tekrar Bozdu</vt:lpstr>
      <vt:lpstr>14.17. Yargıtay Kararı Bozdu Sonra Tekrar Bozdu</vt:lpstr>
      <vt:lpstr>14.17. Yargıtay Kararı Bozdu Sonra Tekrar Bozdu</vt:lpstr>
      <vt:lpstr>Bölüm Özeti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 </dc:title>
  <dc:creator>HBV</dc:creator>
  <cp:lastModifiedBy>Öznur BABAYİĞİT</cp:lastModifiedBy>
  <cp:revision>35</cp:revision>
  <dcterms:created xsi:type="dcterms:W3CDTF">2021-12-24T13:00:06Z</dcterms:created>
  <dcterms:modified xsi:type="dcterms:W3CDTF">2026-07-23T14:23:23Z</dcterms:modified>
</cp:coreProperties>
</file>